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2.xml" ContentType="application/vnd.openxmlformats-officedocument.themeOverr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3.xml" ContentType="application/vnd.openxmlformats-officedocument.themeOverr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4.xml" ContentType="application/vnd.openxmlformats-officedocument.themeOverr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5.xml" ContentType="application/vnd.openxmlformats-officedocument.themeOverr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theme/themeOverride6.xml" ContentType="application/vnd.openxmlformats-officedocument.themeOverr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theme/themeOverride7.xml" ContentType="application/vnd.openxmlformats-officedocument.themeOverr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notesSlides/notesSlide2.xml" ContentType="application/vnd.openxmlformats-officedocument.presentationml.notesSlid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theme/themeOverride8.xml" ContentType="application/vnd.openxmlformats-officedocument.themeOverride+xml"/>
  <Override PartName="/ppt/drawings/drawing1.xml" ContentType="application/vnd.openxmlformats-officedocument.drawingml.chartshapes+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ppt/charts/chart24.xml" ContentType="application/vnd.openxmlformats-officedocument.drawingml.chart+xml"/>
  <Override PartName="/ppt/charts/style24.xml" ContentType="application/vnd.ms-office.chartstyle+xml"/>
  <Override PartName="/ppt/charts/colors24.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86" r:id="rId2"/>
    <p:sldMasterId id="2147483832" r:id="rId3"/>
    <p:sldMasterId id="2147483856" r:id="rId4"/>
    <p:sldMasterId id="2147483866" r:id="rId5"/>
  </p:sldMasterIdLst>
  <p:notesMasterIdLst>
    <p:notesMasterId r:id="rId74"/>
  </p:notesMasterIdLst>
  <p:sldIdLst>
    <p:sldId id="264" r:id="rId6"/>
    <p:sldId id="309" r:id="rId7"/>
    <p:sldId id="385" r:id="rId8"/>
    <p:sldId id="386" r:id="rId9"/>
    <p:sldId id="451" r:id="rId10"/>
    <p:sldId id="436" r:id="rId11"/>
    <p:sldId id="435" r:id="rId12"/>
    <p:sldId id="387" r:id="rId13"/>
    <p:sldId id="438" r:id="rId14"/>
    <p:sldId id="439" r:id="rId15"/>
    <p:sldId id="388" r:id="rId16"/>
    <p:sldId id="440" r:id="rId17"/>
    <p:sldId id="441" r:id="rId18"/>
    <p:sldId id="389" r:id="rId19"/>
    <p:sldId id="442" r:id="rId20"/>
    <p:sldId id="443" r:id="rId21"/>
    <p:sldId id="390" r:id="rId22"/>
    <p:sldId id="446" r:id="rId23"/>
    <p:sldId id="444" r:id="rId24"/>
    <p:sldId id="445" r:id="rId25"/>
    <p:sldId id="391" r:id="rId26"/>
    <p:sldId id="447" r:id="rId27"/>
    <p:sldId id="449" r:id="rId28"/>
    <p:sldId id="448" r:id="rId29"/>
    <p:sldId id="377" r:id="rId30"/>
    <p:sldId id="314" r:id="rId31"/>
    <p:sldId id="258" r:id="rId32"/>
    <p:sldId id="315" r:id="rId33"/>
    <p:sldId id="265" r:id="rId34"/>
    <p:sldId id="450" r:id="rId35"/>
    <p:sldId id="293" r:id="rId36"/>
    <p:sldId id="316" r:id="rId37"/>
    <p:sldId id="400" r:id="rId38"/>
    <p:sldId id="401" r:id="rId39"/>
    <p:sldId id="292" r:id="rId40"/>
    <p:sldId id="317" r:id="rId41"/>
    <p:sldId id="402" r:id="rId42"/>
    <p:sldId id="453" r:id="rId43"/>
    <p:sldId id="406" r:id="rId44"/>
    <p:sldId id="407" r:id="rId45"/>
    <p:sldId id="414" r:id="rId46"/>
    <p:sldId id="427" r:id="rId47"/>
    <p:sldId id="461" r:id="rId48"/>
    <p:sldId id="462" r:id="rId49"/>
    <p:sldId id="463" r:id="rId50"/>
    <p:sldId id="415" r:id="rId51"/>
    <p:sldId id="416" r:id="rId52"/>
    <p:sldId id="417" r:id="rId53"/>
    <p:sldId id="418" r:id="rId54"/>
    <p:sldId id="419" r:id="rId55"/>
    <p:sldId id="464" r:id="rId56"/>
    <p:sldId id="465" r:id="rId57"/>
    <p:sldId id="420" r:id="rId58"/>
    <p:sldId id="421" r:id="rId59"/>
    <p:sldId id="422" r:id="rId60"/>
    <p:sldId id="423" r:id="rId61"/>
    <p:sldId id="424" r:id="rId62"/>
    <p:sldId id="425" r:id="rId63"/>
    <p:sldId id="426" r:id="rId64"/>
    <p:sldId id="392" r:id="rId65"/>
    <p:sldId id="393" r:id="rId66"/>
    <p:sldId id="432" r:id="rId67"/>
    <p:sldId id="433" r:id="rId68"/>
    <p:sldId id="396" r:id="rId69"/>
    <p:sldId id="397" r:id="rId70"/>
    <p:sldId id="398" r:id="rId71"/>
    <p:sldId id="431" r:id="rId72"/>
    <p:sldId id="428" r:id="rId73"/>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5A959"/>
    <a:srgbClr val="A6A6A6"/>
    <a:srgbClr val="B4B4B4"/>
    <a:srgbClr val="79963F"/>
    <a:srgbClr val="FF00FF"/>
    <a:srgbClr val="FFCCCC"/>
    <a:srgbClr val="FF6600"/>
    <a:srgbClr val="FF9999"/>
    <a:srgbClr val="A50021"/>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167" autoAdjust="0"/>
    <p:restoredTop sz="94282" autoAdjust="0"/>
  </p:normalViewPr>
  <p:slideViewPr>
    <p:cSldViewPr>
      <p:cViewPr varScale="1">
        <p:scale>
          <a:sx n="82" d="100"/>
          <a:sy n="82" d="100"/>
        </p:scale>
        <p:origin x="177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viewProps" Target="viewProps.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slide" Target="slides/slide56.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13.xml"/><Relationship Id="rId1" Type="http://schemas.microsoft.com/office/2011/relationships/chartStyle" Target="style13.xml"/><Relationship Id="rId4"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16.xml"/><Relationship Id="rId1" Type="http://schemas.microsoft.com/office/2011/relationships/chartStyle" Target="style16.xml"/><Relationship Id="rId4" Type="http://schemas.openxmlformats.org/officeDocument/2006/relationships/package" Target="../embeddings/Microsoft_Excel_Worksheet15.xlsx"/></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8.xml"/><Relationship Id="rId1" Type="http://schemas.microsoft.com/office/2011/relationships/chartStyle" Target="style18.xml"/></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19.xml"/><Relationship Id="rId1" Type="http://schemas.microsoft.com/office/2011/relationships/chartStyle" Target="style19.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20.xml"/><Relationship Id="rId1" Type="http://schemas.microsoft.com/office/2011/relationships/chartStyle" Target="style20.xml"/><Relationship Id="rId5" Type="http://schemas.openxmlformats.org/officeDocument/2006/relationships/chartUserShapes" Target="../drawings/drawing1.xml"/><Relationship Id="rId4" Type="http://schemas.openxmlformats.org/officeDocument/2006/relationships/package" Target="../embeddings/Microsoft_Excel_Worksheet19.xlsx"/></Relationships>
</file>

<file path=ppt/charts/_rels/chart21.xml.rels><?xml version="1.0" encoding="UTF-8" standalone="yes"?>
<Relationships xmlns="http://schemas.openxmlformats.org/package/2006/relationships"><Relationship Id="rId3" Type="http://schemas.openxmlformats.org/officeDocument/2006/relationships/oleObject" Target="../embeddings/oleObject1.bin"/><Relationship Id="rId2" Type="http://schemas.microsoft.com/office/2011/relationships/chartColorStyle" Target="colors21.xml"/><Relationship Id="rId1" Type="http://schemas.microsoft.com/office/2011/relationships/chartStyle" Target="style21.xml"/></Relationships>
</file>

<file path=ppt/charts/_rels/chart22.xml.rels><?xml version="1.0" encoding="UTF-8" standalone="yes"?>
<Relationships xmlns="http://schemas.openxmlformats.org/package/2006/relationships"><Relationship Id="rId3" Type="http://schemas.openxmlformats.org/officeDocument/2006/relationships/package" Target="../embeddings/Microsoft_Excel_Worksheet20.xlsx"/><Relationship Id="rId2" Type="http://schemas.microsoft.com/office/2011/relationships/chartColorStyle" Target="colors22.xml"/><Relationship Id="rId1" Type="http://schemas.microsoft.com/office/2011/relationships/chartStyle" Target="style22.xml"/></Relationships>
</file>

<file path=ppt/charts/_rels/chart23.xml.rels><?xml version="1.0" encoding="UTF-8" standalone="yes"?>
<Relationships xmlns="http://schemas.openxmlformats.org/package/2006/relationships"><Relationship Id="rId3" Type="http://schemas.openxmlformats.org/officeDocument/2006/relationships/package" Target="../embeddings/Microsoft_Excel_Worksheet21.xlsx"/><Relationship Id="rId2" Type="http://schemas.microsoft.com/office/2011/relationships/chartColorStyle" Target="colors23.xml"/><Relationship Id="rId1" Type="http://schemas.microsoft.com/office/2011/relationships/chartStyle" Target="style23.xml"/></Relationships>
</file>

<file path=ppt/charts/_rels/chart24.xml.rels><?xml version="1.0" encoding="UTF-8" standalone="yes"?>
<Relationships xmlns="http://schemas.openxmlformats.org/package/2006/relationships"><Relationship Id="rId3" Type="http://schemas.openxmlformats.org/officeDocument/2006/relationships/package" Target="../embeddings/Microsoft_Excel_Worksheet22.xlsx"/><Relationship Id="rId2" Type="http://schemas.microsoft.com/office/2011/relationships/chartColorStyle" Target="colors24.xml"/><Relationship Id="rId1" Type="http://schemas.microsoft.com/office/2011/relationships/chartStyle" Target="style24.xm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fa-IR" b="1" dirty="0">
                <a:solidFill>
                  <a:schemeClr val="tx1"/>
                </a:solidFill>
                <a:cs typeface="B Titr" panose="00000700000000000000" pitchFamily="2" charset="-78"/>
              </a:rPr>
              <a:t>درصد مراقبت پیش از بارداری در زنان زایمان کرده -  سال 1402 و شش ماهه اول 1403 -سامانه سیب</a:t>
            </a:r>
            <a:endParaRPr lang="en-US" b="1" dirty="0">
              <a:solidFill>
                <a:schemeClr val="tx1"/>
              </a:solidFill>
              <a:cs typeface="B Titr" panose="00000700000000000000" pitchFamily="2" charset="-78"/>
            </a:endParaRPr>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fa-IR"/>
        </a:p>
      </c:txPr>
    </c:title>
    <c:autoTitleDeleted val="0"/>
    <c:plotArea>
      <c:layout/>
      <c:barChart>
        <c:barDir val="col"/>
        <c:grouping val="clustered"/>
        <c:varyColors val="0"/>
        <c:ser>
          <c:idx val="0"/>
          <c:order val="0"/>
          <c:tx>
            <c:strRef>
              <c:f>'شش ماهه 1403'!$C$66</c:f>
              <c:strCache>
                <c:ptCount val="1"/>
                <c:pt idx="0">
                  <c:v>درصد مراقبت پیش از بارداری در زنان زایمان کرده- سال 1402</c:v>
                </c:pt>
              </c:strCache>
            </c:strRef>
          </c:tx>
          <c:spPr>
            <a:solidFill>
              <a:schemeClr val="bg1">
                <a:lumMod val="75000"/>
              </a:schemeClr>
            </a:solidFill>
            <a:ln>
              <a:noFill/>
            </a:ln>
            <a:effectLst/>
          </c:spPr>
          <c:invertIfNegative val="0"/>
          <c:dPt>
            <c:idx val="23"/>
            <c:invertIfNegative val="0"/>
            <c:bubble3D val="0"/>
            <c:spPr>
              <a:solidFill>
                <a:schemeClr val="bg1">
                  <a:lumMod val="50000"/>
                </a:schemeClr>
              </a:solidFill>
              <a:ln>
                <a:noFill/>
              </a:ln>
              <a:effectLst/>
            </c:spPr>
            <c:extLst>
              <c:ext xmlns:c16="http://schemas.microsoft.com/office/drawing/2014/chart" uri="{C3380CC4-5D6E-409C-BE32-E72D297353CC}">
                <c16:uniqueId val="{00000001-7160-4CBE-9BEF-7B75151FB4C9}"/>
              </c:ext>
            </c:extLst>
          </c:dPt>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B Titr" panose="00000700000000000000" pitchFamily="2" charset="-78"/>
                  </a:defRPr>
                </a:pPr>
                <a:endParaRPr lang="fa-IR"/>
              </a:p>
            </c:txPr>
            <c:dLblPos val="inBase"/>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'شش ماهه 1403'!$B$67:$B$94</c:f>
              <c:strCache>
                <c:ptCount val="28"/>
                <c:pt idx="0">
                  <c:v>فریدن</c:v>
                </c:pt>
                <c:pt idx="1">
                  <c:v>چادگان</c:v>
                </c:pt>
                <c:pt idx="2">
                  <c:v>فریدونشهر</c:v>
                </c:pt>
                <c:pt idx="3">
                  <c:v>خور</c:v>
                </c:pt>
                <c:pt idx="4">
                  <c:v>اردستان</c:v>
                </c:pt>
                <c:pt idx="5">
                  <c:v>شهرضا</c:v>
                </c:pt>
                <c:pt idx="6">
                  <c:v>لنجان</c:v>
                </c:pt>
                <c:pt idx="7">
                  <c:v>فلاورجان</c:v>
                </c:pt>
                <c:pt idx="8">
                  <c:v>دهاقان</c:v>
                </c:pt>
                <c:pt idx="9">
                  <c:v>تیران</c:v>
                </c:pt>
                <c:pt idx="10">
                  <c:v>سمیرم</c:v>
                </c:pt>
                <c:pt idx="11">
                  <c:v>خوانسار</c:v>
                </c:pt>
                <c:pt idx="12">
                  <c:v>جرقویه</c:v>
                </c:pt>
                <c:pt idx="13">
                  <c:v>ورزنه</c:v>
                </c:pt>
                <c:pt idx="14">
                  <c:v>نایین</c:v>
                </c:pt>
                <c:pt idx="15">
                  <c:v>هرند</c:v>
                </c:pt>
                <c:pt idx="16">
                  <c:v>مبارکه</c:v>
                </c:pt>
                <c:pt idx="17">
                  <c:v>گلپایگان</c:v>
                </c:pt>
                <c:pt idx="18">
                  <c:v>نطنز</c:v>
                </c:pt>
                <c:pt idx="19">
                  <c:v>شاهین شهر</c:v>
                </c:pt>
                <c:pt idx="20">
                  <c:v>بویین</c:v>
                </c:pt>
                <c:pt idx="21">
                  <c:v>خمینی شهر</c:v>
                </c:pt>
                <c:pt idx="22">
                  <c:v>کوهپایه</c:v>
                </c:pt>
                <c:pt idx="23">
                  <c:v>میانگین دانشگاه</c:v>
                </c:pt>
                <c:pt idx="24">
                  <c:v>نجف آباد</c:v>
                </c:pt>
                <c:pt idx="25">
                  <c:v>برخوار</c:v>
                </c:pt>
                <c:pt idx="26">
                  <c:v>اصفهان1 </c:v>
                </c:pt>
                <c:pt idx="27">
                  <c:v>اصفهان2 </c:v>
                </c:pt>
              </c:strCache>
            </c:strRef>
          </c:cat>
          <c:val>
            <c:numRef>
              <c:f>'شش ماهه 1403'!$C$67:$C$94</c:f>
              <c:numCache>
                <c:formatCode>0.0</c:formatCode>
                <c:ptCount val="28"/>
                <c:pt idx="0">
                  <c:v>83.128295254833034</c:v>
                </c:pt>
                <c:pt idx="1">
                  <c:v>86.956521739130437</c:v>
                </c:pt>
                <c:pt idx="2">
                  <c:v>75.854214123006841</c:v>
                </c:pt>
                <c:pt idx="3">
                  <c:v>80.149812734082388</c:v>
                </c:pt>
                <c:pt idx="4">
                  <c:v>81.917211328976038</c:v>
                </c:pt>
                <c:pt idx="5">
                  <c:v>72.134038800705468</c:v>
                </c:pt>
                <c:pt idx="6">
                  <c:v>80.046022353714662</c:v>
                </c:pt>
                <c:pt idx="7">
                  <c:v>73.827909542195258</c:v>
                </c:pt>
                <c:pt idx="8">
                  <c:v>73.313782991202345</c:v>
                </c:pt>
                <c:pt idx="9">
                  <c:v>67.519466073414904</c:v>
                </c:pt>
                <c:pt idx="10">
                  <c:v>69.42909760589319</c:v>
                </c:pt>
                <c:pt idx="11">
                  <c:v>77.391304347826079</c:v>
                </c:pt>
                <c:pt idx="12">
                  <c:v>67.058823529411754</c:v>
                </c:pt>
                <c:pt idx="13">
                  <c:v>73.697916666666657</c:v>
                </c:pt>
                <c:pt idx="14">
                  <c:v>70.072992700729927</c:v>
                </c:pt>
                <c:pt idx="15">
                  <c:v>62.987012987012989</c:v>
                </c:pt>
                <c:pt idx="16">
                  <c:v>70.736086175942546</c:v>
                </c:pt>
                <c:pt idx="17">
                  <c:v>65.508982035928142</c:v>
                </c:pt>
                <c:pt idx="18">
                  <c:v>62.727272727272734</c:v>
                </c:pt>
                <c:pt idx="19">
                  <c:v>66.679551604174719</c:v>
                </c:pt>
                <c:pt idx="20">
                  <c:v>61.0062893081761</c:v>
                </c:pt>
                <c:pt idx="21">
                  <c:v>53.186105360018402</c:v>
                </c:pt>
                <c:pt idx="22">
                  <c:v>55.91836734693878</c:v>
                </c:pt>
                <c:pt idx="23">
                  <c:v>53.02380907425939</c:v>
                </c:pt>
                <c:pt idx="24">
                  <c:v>50.106107050224004</c:v>
                </c:pt>
                <c:pt idx="25">
                  <c:v>47.058823529411761</c:v>
                </c:pt>
                <c:pt idx="26">
                  <c:v>42.537178092129125</c:v>
                </c:pt>
                <c:pt idx="27">
                  <c:v>30.385062092379165</c:v>
                </c:pt>
              </c:numCache>
            </c:numRef>
          </c:val>
          <c:extLst>
            <c:ext xmlns:c16="http://schemas.microsoft.com/office/drawing/2014/chart" uri="{C3380CC4-5D6E-409C-BE32-E72D297353CC}">
              <c16:uniqueId val="{00000002-7160-4CBE-9BEF-7B75151FB4C9}"/>
            </c:ext>
          </c:extLst>
        </c:ser>
        <c:ser>
          <c:idx val="1"/>
          <c:order val="1"/>
          <c:tx>
            <c:strRef>
              <c:f>'شش ماهه 1403'!$D$66</c:f>
              <c:strCache>
                <c:ptCount val="1"/>
                <c:pt idx="0">
                  <c:v>درصد مراقبت پیش از بارداری در زنان زایمان کرده شش ماهه 1403</c:v>
                </c:pt>
              </c:strCache>
            </c:strRef>
          </c:tx>
          <c:spPr>
            <a:solidFill>
              <a:schemeClr val="accent5">
                <a:lumMod val="60000"/>
                <a:lumOff val="40000"/>
              </a:schemeClr>
            </a:solidFill>
            <a:ln>
              <a:noFill/>
            </a:ln>
            <a:effectLst/>
          </c:spPr>
          <c:invertIfNegative val="0"/>
          <c:dPt>
            <c:idx val="23"/>
            <c:invertIfNegative val="0"/>
            <c:bubble3D val="0"/>
            <c:spPr>
              <a:solidFill>
                <a:schemeClr val="accent5">
                  <a:lumMod val="75000"/>
                </a:schemeClr>
              </a:solidFill>
              <a:ln>
                <a:noFill/>
              </a:ln>
              <a:effectLst/>
            </c:spPr>
            <c:extLst>
              <c:ext xmlns:c16="http://schemas.microsoft.com/office/drawing/2014/chart" uri="{C3380CC4-5D6E-409C-BE32-E72D297353CC}">
                <c16:uniqueId val="{00000004-7160-4CBE-9BEF-7B75151FB4C9}"/>
              </c:ext>
            </c:extLst>
          </c:dPt>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B Titr" panose="00000700000000000000" pitchFamily="2" charset="-78"/>
                  </a:defRPr>
                </a:pPr>
                <a:endParaRPr lang="fa-I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'شش ماهه 1403'!$B$67:$B$94</c:f>
              <c:strCache>
                <c:ptCount val="28"/>
                <c:pt idx="0">
                  <c:v>فریدن</c:v>
                </c:pt>
                <c:pt idx="1">
                  <c:v>چادگان</c:v>
                </c:pt>
                <c:pt idx="2">
                  <c:v>فریدونشهر</c:v>
                </c:pt>
                <c:pt idx="3">
                  <c:v>خور</c:v>
                </c:pt>
                <c:pt idx="4">
                  <c:v>اردستان</c:v>
                </c:pt>
                <c:pt idx="5">
                  <c:v>شهرضا</c:v>
                </c:pt>
                <c:pt idx="6">
                  <c:v>لنجان</c:v>
                </c:pt>
                <c:pt idx="7">
                  <c:v>فلاورجان</c:v>
                </c:pt>
                <c:pt idx="8">
                  <c:v>دهاقان</c:v>
                </c:pt>
                <c:pt idx="9">
                  <c:v>تیران</c:v>
                </c:pt>
                <c:pt idx="10">
                  <c:v>سمیرم</c:v>
                </c:pt>
                <c:pt idx="11">
                  <c:v>خوانسار</c:v>
                </c:pt>
                <c:pt idx="12">
                  <c:v>جرقویه</c:v>
                </c:pt>
                <c:pt idx="13">
                  <c:v>ورزنه</c:v>
                </c:pt>
                <c:pt idx="14">
                  <c:v>نایین</c:v>
                </c:pt>
                <c:pt idx="15">
                  <c:v>هرند</c:v>
                </c:pt>
                <c:pt idx="16">
                  <c:v>مبارکه</c:v>
                </c:pt>
                <c:pt idx="17">
                  <c:v>گلپایگان</c:v>
                </c:pt>
                <c:pt idx="18">
                  <c:v>نطنز</c:v>
                </c:pt>
                <c:pt idx="19">
                  <c:v>شاهین شهر</c:v>
                </c:pt>
                <c:pt idx="20">
                  <c:v>بویین</c:v>
                </c:pt>
                <c:pt idx="21">
                  <c:v>خمینی شهر</c:v>
                </c:pt>
                <c:pt idx="22">
                  <c:v>کوهپایه</c:v>
                </c:pt>
                <c:pt idx="23">
                  <c:v>میانگین دانشگاه</c:v>
                </c:pt>
                <c:pt idx="24">
                  <c:v>نجف آباد</c:v>
                </c:pt>
                <c:pt idx="25">
                  <c:v>برخوار</c:v>
                </c:pt>
                <c:pt idx="26">
                  <c:v>اصفهان1 </c:v>
                </c:pt>
                <c:pt idx="27">
                  <c:v>اصفهان2 </c:v>
                </c:pt>
              </c:strCache>
            </c:strRef>
          </c:cat>
          <c:val>
            <c:numRef>
              <c:f>'شش ماهه 1403'!$D$67:$D$94</c:f>
              <c:numCache>
                <c:formatCode>0.0</c:formatCode>
                <c:ptCount val="28"/>
                <c:pt idx="0">
                  <c:v>84.229390681003579</c:v>
                </c:pt>
                <c:pt idx="1">
                  <c:v>82.777777777777771</c:v>
                </c:pt>
                <c:pt idx="2">
                  <c:v>80.630630630630634</c:v>
                </c:pt>
                <c:pt idx="3">
                  <c:v>80.327868852459019</c:v>
                </c:pt>
                <c:pt idx="4">
                  <c:v>80.3</c:v>
                </c:pt>
                <c:pt idx="5">
                  <c:v>74.876237623762378</c:v>
                </c:pt>
                <c:pt idx="6">
                  <c:v>72.89719626168224</c:v>
                </c:pt>
                <c:pt idx="7">
                  <c:v>71.582278481012665</c:v>
                </c:pt>
                <c:pt idx="8">
                  <c:v>71.195652173913047</c:v>
                </c:pt>
                <c:pt idx="9">
                  <c:v>71.081677704194263</c:v>
                </c:pt>
                <c:pt idx="10">
                  <c:v>70.204081632653057</c:v>
                </c:pt>
                <c:pt idx="11">
                  <c:v>69.53125</c:v>
                </c:pt>
                <c:pt idx="12">
                  <c:v>68.831168831168839</c:v>
                </c:pt>
                <c:pt idx="13">
                  <c:v>68.3</c:v>
                </c:pt>
                <c:pt idx="14">
                  <c:v>67.757009345794401</c:v>
                </c:pt>
                <c:pt idx="15">
                  <c:v>67.7</c:v>
                </c:pt>
                <c:pt idx="16">
                  <c:v>67.671893848009645</c:v>
                </c:pt>
                <c:pt idx="17">
                  <c:v>65.952380952380949</c:v>
                </c:pt>
                <c:pt idx="18">
                  <c:v>63.453815261044177</c:v>
                </c:pt>
                <c:pt idx="19">
                  <c:v>62.748344370860934</c:v>
                </c:pt>
                <c:pt idx="20">
                  <c:v>59.375</c:v>
                </c:pt>
                <c:pt idx="21">
                  <c:v>57.156580211335253</c:v>
                </c:pt>
                <c:pt idx="22">
                  <c:v>57.142857142857139</c:v>
                </c:pt>
                <c:pt idx="23">
                  <c:v>52.2</c:v>
                </c:pt>
                <c:pt idx="24">
                  <c:v>50</c:v>
                </c:pt>
                <c:pt idx="25">
                  <c:v>44.5631067961165</c:v>
                </c:pt>
                <c:pt idx="26">
                  <c:v>41.432127130001916</c:v>
                </c:pt>
                <c:pt idx="27">
                  <c:v>30.789133247089261</c:v>
                </c:pt>
              </c:numCache>
            </c:numRef>
          </c:val>
          <c:extLst>
            <c:ext xmlns:c16="http://schemas.microsoft.com/office/drawing/2014/chart" uri="{C3380CC4-5D6E-409C-BE32-E72D297353CC}">
              <c16:uniqueId val="{00000005-7160-4CBE-9BEF-7B75151FB4C9}"/>
            </c:ext>
          </c:extLst>
        </c:ser>
        <c:dLbls>
          <c:showLegendKey val="0"/>
          <c:showVal val="0"/>
          <c:showCatName val="0"/>
          <c:showSerName val="0"/>
          <c:showPercent val="0"/>
          <c:showBubbleSize val="0"/>
        </c:dLbls>
        <c:gapWidth val="219"/>
        <c:overlap val="-27"/>
        <c:axId val="318000191"/>
        <c:axId val="317993119"/>
      </c:barChart>
      <c:catAx>
        <c:axId val="31800019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solidFill>
                <a:latin typeface="+mn-lt"/>
                <a:ea typeface="+mn-ea"/>
                <a:cs typeface="B Titr" panose="00000700000000000000" pitchFamily="2" charset="-78"/>
              </a:defRPr>
            </a:pPr>
            <a:endParaRPr lang="fa-IR"/>
          </a:p>
        </c:txPr>
        <c:crossAx val="317993119"/>
        <c:crosses val="autoZero"/>
        <c:auto val="1"/>
        <c:lblAlgn val="ctr"/>
        <c:lblOffset val="100"/>
        <c:noMultiLvlLbl val="0"/>
      </c:catAx>
      <c:valAx>
        <c:axId val="317993119"/>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solidFill>
                <a:latin typeface="+mn-lt"/>
                <a:ea typeface="+mn-ea"/>
                <a:cs typeface="B Titr" panose="00000700000000000000" pitchFamily="2" charset="-78"/>
              </a:defRPr>
            </a:pPr>
            <a:endParaRPr lang="fa-IR"/>
          </a:p>
        </c:txPr>
        <c:crossAx val="318000191"/>
        <c:crosses val="autoZero"/>
        <c:crossBetween val="between"/>
        <c:majorUnit val="20"/>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1" i="0" u="none" strike="noStrike" kern="1200" baseline="0">
              <a:solidFill>
                <a:schemeClr val="tx1"/>
              </a:solidFill>
              <a:latin typeface="+mn-lt"/>
              <a:ea typeface="+mn-ea"/>
              <a:cs typeface="B Titr" panose="00000700000000000000" pitchFamily="2" charset="-78"/>
            </a:defRPr>
          </a:pPr>
          <a:endParaRPr lang="fa-IR"/>
        </a:p>
      </c:txPr>
    </c:legend>
    <c:plotVisOnly val="1"/>
    <c:dispBlanksAs val="gap"/>
    <c:showDLblsOverMax val="0"/>
  </c:chart>
  <c:spPr>
    <a:noFill/>
    <a:ln>
      <a:noFill/>
    </a:ln>
    <a:effectLst/>
  </c:spPr>
  <c:txPr>
    <a:bodyPr/>
    <a:lstStyle/>
    <a:p>
      <a:pPr>
        <a:defRPr/>
      </a:pPr>
      <a:endParaRPr lang="fa-IR"/>
    </a:p>
  </c:txPr>
  <c:externalData r:id="rId4">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fa-IR" b="1">
                <a:solidFill>
                  <a:schemeClr val="tx1"/>
                </a:solidFill>
                <a:cs typeface="B Titr" panose="00000700000000000000" pitchFamily="2" charset="-78"/>
              </a:rPr>
              <a:t>درصد مراقبت متناسب با سن بارداری- سال 1402 و شش ماهه اول 1403- سامانه سیب</a:t>
            </a:r>
            <a:endParaRPr lang="en-US" b="1">
              <a:solidFill>
                <a:schemeClr val="tx1"/>
              </a:solidFill>
              <a:cs typeface="B Titr" panose="00000700000000000000" pitchFamily="2" charset="-78"/>
            </a:endParaRPr>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fa-IR"/>
        </a:p>
      </c:txPr>
    </c:title>
    <c:autoTitleDeleted val="0"/>
    <c:plotArea>
      <c:layout/>
      <c:barChart>
        <c:barDir val="col"/>
        <c:grouping val="clustered"/>
        <c:varyColors val="0"/>
        <c:ser>
          <c:idx val="0"/>
          <c:order val="0"/>
          <c:tx>
            <c:strRef>
              <c:f>'شش ماهه 1403'!$C$98</c:f>
              <c:strCache>
                <c:ptCount val="1"/>
                <c:pt idx="0">
                  <c:v>درصد مراقبت متناسب با سن بارداری-سال 1402</c:v>
                </c:pt>
              </c:strCache>
            </c:strRef>
          </c:tx>
          <c:spPr>
            <a:solidFill>
              <a:schemeClr val="bg1">
                <a:lumMod val="75000"/>
              </a:schemeClr>
            </a:solidFill>
            <a:ln>
              <a:noFill/>
            </a:ln>
            <a:effectLst/>
          </c:spPr>
          <c:invertIfNegative val="0"/>
          <c:dPt>
            <c:idx val="23"/>
            <c:invertIfNegative val="0"/>
            <c:bubble3D val="0"/>
            <c:spPr>
              <a:solidFill>
                <a:schemeClr val="bg1">
                  <a:lumMod val="50000"/>
                </a:schemeClr>
              </a:solidFill>
              <a:ln>
                <a:noFill/>
              </a:ln>
              <a:effectLst/>
            </c:spPr>
            <c:extLst>
              <c:ext xmlns:c16="http://schemas.microsoft.com/office/drawing/2014/chart" uri="{C3380CC4-5D6E-409C-BE32-E72D297353CC}">
                <c16:uniqueId val="{00000001-F7CB-4E9D-B89F-CFF5418B7113}"/>
              </c:ext>
            </c:extLst>
          </c:dPt>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B Titr" panose="00000700000000000000" pitchFamily="2" charset="-78"/>
                  </a:defRPr>
                </a:pPr>
                <a:endParaRPr lang="fa-IR"/>
              </a:p>
            </c:txPr>
            <c:dLblPos val="inBase"/>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'شش ماهه 1403'!$B$99:$B$126</c:f>
              <c:strCache>
                <c:ptCount val="28"/>
                <c:pt idx="0">
                  <c:v>چادگان</c:v>
                </c:pt>
                <c:pt idx="1">
                  <c:v>نطنز</c:v>
                </c:pt>
                <c:pt idx="2">
                  <c:v>فریدن</c:v>
                </c:pt>
                <c:pt idx="3">
                  <c:v>ورزنه</c:v>
                </c:pt>
                <c:pt idx="4">
                  <c:v>نایین</c:v>
                </c:pt>
                <c:pt idx="5">
                  <c:v>خور</c:v>
                </c:pt>
                <c:pt idx="6">
                  <c:v>مبارکه</c:v>
                </c:pt>
                <c:pt idx="7">
                  <c:v>فریدونشهر</c:v>
                </c:pt>
                <c:pt idx="8">
                  <c:v>سمیرم</c:v>
                </c:pt>
                <c:pt idx="9">
                  <c:v>بویین</c:v>
                </c:pt>
                <c:pt idx="10">
                  <c:v>گلپایگان</c:v>
                </c:pt>
                <c:pt idx="11">
                  <c:v>دهاقان</c:v>
                </c:pt>
                <c:pt idx="12">
                  <c:v>لنجان</c:v>
                </c:pt>
                <c:pt idx="13">
                  <c:v>تیران</c:v>
                </c:pt>
                <c:pt idx="14">
                  <c:v>خوانسار</c:v>
                </c:pt>
                <c:pt idx="15">
                  <c:v>اردستان</c:v>
                </c:pt>
                <c:pt idx="16">
                  <c:v>برخوار</c:v>
                </c:pt>
                <c:pt idx="17">
                  <c:v>فلاورجان</c:v>
                </c:pt>
                <c:pt idx="18">
                  <c:v>خمینی شهر</c:v>
                </c:pt>
                <c:pt idx="19">
                  <c:v>هرند</c:v>
                </c:pt>
                <c:pt idx="20">
                  <c:v>کوهپایه</c:v>
                </c:pt>
                <c:pt idx="21">
                  <c:v>شهرضا</c:v>
                </c:pt>
                <c:pt idx="22">
                  <c:v>جرقویه</c:v>
                </c:pt>
                <c:pt idx="23">
                  <c:v>میانگین دانشگاه</c:v>
                </c:pt>
                <c:pt idx="24">
                  <c:v>شاهین شهر</c:v>
                </c:pt>
                <c:pt idx="25">
                  <c:v>نجف آباد</c:v>
                </c:pt>
                <c:pt idx="26">
                  <c:v>اصفهان1 </c:v>
                </c:pt>
                <c:pt idx="27">
                  <c:v>اصفهان2 </c:v>
                </c:pt>
              </c:strCache>
            </c:strRef>
          </c:cat>
          <c:val>
            <c:numRef>
              <c:f>'شش ماهه 1403'!$C$99:$C$126</c:f>
              <c:numCache>
                <c:formatCode>0.0</c:formatCode>
                <c:ptCount val="28"/>
                <c:pt idx="0">
                  <c:v>92.345679012345684</c:v>
                </c:pt>
                <c:pt idx="1">
                  <c:v>87.530562347188265</c:v>
                </c:pt>
                <c:pt idx="2">
                  <c:v>87.003610108303249</c:v>
                </c:pt>
                <c:pt idx="3">
                  <c:v>81.432360742705569</c:v>
                </c:pt>
                <c:pt idx="4">
                  <c:v>91.803278688524586</c:v>
                </c:pt>
                <c:pt idx="5">
                  <c:v>84.732824427480907</c:v>
                </c:pt>
                <c:pt idx="6">
                  <c:v>79.267535692116695</c:v>
                </c:pt>
                <c:pt idx="7">
                  <c:v>78.358208955223887</c:v>
                </c:pt>
                <c:pt idx="8">
                  <c:v>78.986866791744831</c:v>
                </c:pt>
                <c:pt idx="9">
                  <c:v>82.068965517241381</c:v>
                </c:pt>
                <c:pt idx="10">
                  <c:v>77.650063856960401</c:v>
                </c:pt>
                <c:pt idx="11">
                  <c:v>75</c:v>
                </c:pt>
                <c:pt idx="12">
                  <c:v>72.32728676186801</c:v>
                </c:pt>
                <c:pt idx="13">
                  <c:v>73.659673659673658</c:v>
                </c:pt>
                <c:pt idx="14">
                  <c:v>72.477064220183479</c:v>
                </c:pt>
                <c:pt idx="15">
                  <c:v>75.294117647058798</c:v>
                </c:pt>
                <c:pt idx="16">
                  <c:v>76.273083379966423</c:v>
                </c:pt>
                <c:pt idx="17">
                  <c:v>70.138248847926263</c:v>
                </c:pt>
                <c:pt idx="18">
                  <c:v>69.531030609379386</c:v>
                </c:pt>
                <c:pt idx="19">
                  <c:v>63.389830508474574</c:v>
                </c:pt>
                <c:pt idx="20">
                  <c:v>60</c:v>
                </c:pt>
                <c:pt idx="21">
                  <c:v>63.39622641509434</c:v>
                </c:pt>
                <c:pt idx="22">
                  <c:v>78.705636743215038</c:v>
                </c:pt>
                <c:pt idx="23">
                  <c:v>63.3</c:v>
                </c:pt>
                <c:pt idx="24">
                  <c:v>60.67307692307692</c:v>
                </c:pt>
                <c:pt idx="25">
                  <c:v>58.195848855774344</c:v>
                </c:pt>
                <c:pt idx="26">
                  <c:v>47.086590942616908</c:v>
                </c:pt>
                <c:pt idx="27">
                  <c:v>45.430929095354522</c:v>
                </c:pt>
              </c:numCache>
            </c:numRef>
          </c:val>
          <c:extLst>
            <c:ext xmlns:c16="http://schemas.microsoft.com/office/drawing/2014/chart" uri="{C3380CC4-5D6E-409C-BE32-E72D297353CC}">
              <c16:uniqueId val="{00000002-F7CB-4E9D-B89F-CFF5418B7113}"/>
            </c:ext>
          </c:extLst>
        </c:ser>
        <c:ser>
          <c:idx val="1"/>
          <c:order val="1"/>
          <c:tx>
            <c:strRef>
              <c:f>'شش ماهه 1403'!$D$98</c:f>
              <c:strCache>
                <c:ptCount val="1"/>
                <c:pt idx="0">
                  <c:v>درصد مراقبت متناسب با سن بارداری-شش ماهه 1403</c:v>
                </c:pt>
              </c:strCache>
            </c:strRef>
          </c:tx>
          <c:spPr>
            <a:solidFill>
              <a:schemeClr val="accent5">
                <a:lumMod val="60000"/>
                <a:lumOff val="40000"/>
              </a:schemeClr>
            </a:solidFill>
            <a:ln>
              <a:noFill/>
            </a:ln>
            <a:effectLst/>
          </c:spPr>
          <c:invertIfNegative val="0"/>
          <c:dPt>
            <c:idx val="23"/>
            <c:invertIfNegative val="0"/>
            <c:bubble3D val="0"/>
            <c:spPr>
              <a:solidFill>
                <a:schemeClr val="accent5">
                  <a:lumMod val="75000"/>
                </a:schemeClr>
              </a:solidFill>
              <a:ln>
                <a:noFill/>
              </a:ln>
              <a:effectLst/>
            </c:spPr>
            <c:extLst>
              <c:ext xmlns:c16="http://schemas.microsoft.com/office/drawing/2014/chart" uri="{C3380CC4-5D6E-409C-BE32-E72D297353CC}">
                <c16:uniqueId val="{00000004-F7CB-4E9D-B89F-CFF5418B7113}"/>
              </c:ext>
            </c:extLst>
          </c:dPt>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B Titr" panose="00000700000000000000" pitchFamily="2" charset="-78"/>
                  </a:defRPr>
                </a:pPr>
                <a:endParaRPr lang="fa-I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'شش ماهه 1403'!$B$99:$B$126</c:f>
              <c:strCache>
                <c:ptCount val="28"/>
                <c:pt idx="0">
                  <c:v>چادگان</c:v>
                </c:pt>
                <c:pt idx="1">
                  <c:v>نطنز</c:v>
                </c:pt>
                <c:pt idx="2">
                  <c:v>فریدن</c:v>
                </c:pt>
                <c:pt idx="3">
                  <c:v>ورزنه</c:v>
                </c:pt>
                <c:pt idx="4">
                  <c:v>نایین</c:v>
                </c:pt>
                <c:pt idx="5">
                  <c:v>خور</c:v>
                </c:pt>
                <c:pt idx="6">
                  <c:v>مبارکه</c:v>
                </c:pt>
                <c:pt idx="7">
                  <c:v>فریدونشهر</c:v>
                </c:pt>
                <c:pt idx="8">
                  <c:v>سمیرم</c:v>
                </c:pt>
                <c:pt idx="9">
                  <c:v>بویین</c:v>
                </c:pt>
                <c:pt idx="10">
                  <c:v>گلپایگان</c:v>
                </c:pt>
                <c:pt idx="11">
                  <c:v>دهاقان</c:v>
                </c:pt>
                <c:pt idx="12">
                  <c:v>لنجان</c:v>
                </c:pt>
                <c:pt idx="13">
                  <c:v>تیران</c:v>
                </c:pt>
                <c:pt idx="14">
                  <c:v>خوانسار</c:v>
                </c:pt>
                <c:pt idx="15">
                  <c:v>اردستان</c:v>
                </c:pt>
                <c:pt idx="16">
                  <c:v>برخوار</c:v>
                </c:pt>
                <c:pt idx="17">
                  <c:v>فلاورجان</c:v>
                </c:pt>
                <c:pt idx="18">
                  <c:v>خمینی شهر</c:v>
                </c:pt>
                <c:pt idx="19">
                  <c:v>هرند</c:v>
                </c:pt>
                <c:pt idx="20">
                  <c:v>کوهپایه</c:v>
                </c:pt>
                <c:pt idx="21">
                  <c:v>شهرضا</c:v>
                </c:pt>
                <c:pt idx="22">
                  <c:v>جرقویه</c:v>
                </c:pt>
                <c:pt idx="23">
                  <c:v>میانگین دانشگاه</c:v>
                </c:pt>
                <c:pt idx="24">
                  <c:v>شاهین شهر</c:v>
                </c:pt>
                <c:pt idx="25">
                  <c:v>نجف آباد</c:v>
                </c:pt>
                <c:pt idx="26">
                  <c:v>اصفهان1 </c:v>
                </c:pt>
                <c:pt idx="27">
                  <c:v>اصفهان2 </c:v>
                </c:pt>
              </c:strCache>
            </c:strRef>
          </c:cat>
          <c:val>
            <c:numRef>
              <c:f>'شش ماهه 1403'!$D$99:$D$126</c:f>
              <c:numCache>
                <c:formatCode>0.0</c:formatCode>
                <c:ptCount val="28"/>
                <c:pt idx="0">
                  <c:v>94.318181818181827</c:v>
                </c:pt>
                <c:pt idx="1">
                  <c:v>88.38174273858921</c:v>
                </c:pt>
                <c:pt idx="2">
                  <c:v>86.956521739130437</c:v>
                </c:pt>
                <c:pt idx="3">
                  <c:v>86.2</c:v>
                </c:pt>
                <c:pt idx="4">
                  <c:v>85.714285714285708</c:v>
                </c:pt>
                <c:pt idx="5">
                  <c:v>83.898305084745758</c:v>
                </c:pt>
                <c:pt idx="6">
                  <c:v>82.625</c:v>
                </c:pt>
                <c:pt idx="7">
                  <c:v>79.126213592233015</c:v>
                </c:pt>
                <c:pt idx="8">
                  <c:v>78.838174273858925</c:v>
                </c:pt>
                <c:pt idx="9">
                  <c:v>78.260869565217391</c:v>
                </c:pt>
                <c:pt idx="10">
                  <c:v>77.58620689655173</c:v>
                </c:pt>
                <c:pt idx="11">
                  <c:v>77.401129943502823</c:v>
                </c:pt>
                <c:pt idx="12">
                  <c:v>75.765529308836392</c:v>
                </c:pt>
                <c:pt idx="13">
                  <c:v>75.342465753424662</c:v>
                </c:pt>
                <c:pt idx="14">
                  <c:v>72.649572649572647</c:v>
                </c:pt>
                <c:pt idx="15">
                  <c:v>72.3</c:v>
                </c:pt>
                <c:pt idx="16">
                  <c:v>70.489844683393059</c:v>
                </c:pt>
                <c:pt idx="17">
                  <c:v>69.6105702364395</c:v>
                </c:pt>
                <c:pt idx="18">
                  <c:v>69.505178365937866</c:v>
                </c:pt>
                <c:pt idx="19">
                  <c:v>69.2</c:v>
                </c:pt>
                <c:pt idx="20">
                  <c:v>69.072164948453604</c:v>
                </c:pt>
                <c:pt idx="21">
                  <c:v>67.885117493472578</c:v>
                </c:pt>
                <c:pt idx="22">
                  <c:v>66.666666666666657</c:v>
                </c:pt>
                <c:pt idx="23">
                  <c:v>63.3</c:v>
                </c:pt>
                <c:pt idx="24">
                  <c:v>60.476663356504467</c:v>
                </c:pt>
                <c:pt idx="25">
                  <c:v>55.864022662889525</c:v>
                </c:pt>
                <c:pt idx="26">
                  <c:v>50.108191653786704</c:v>
                </c:pt>
                <c:pt idx="27">
                  <c:v>45.737653350110094</c:v>
                </c:pt>
              </c:numCache>
            </c:numRef>
          </c:val>
          <c:extLst>
            <c:ext xmlns:c16="http://schemas.microsoft.com/office/drawing/2014/chart" uri="{C3380CC4-5D6E-409C-BE32-E72D297353CC}">
              <c16:uniqueId val="{00000005-F7CB-4E9D-B89F-CFF5418B7113}"/>
            </c:ext>
          </c:extLst>
        </c:ser>
        <c:dLbls>
          <c:showLegendKey val="0"/>
          <c:showVal val="0"/>
          <c:showCatName val="0"/>
          <c:showSerName val="0"/>
          <c:showPercent val="0"/>
          <c:showBubbleSize val="0"/>
        </c:dLbls>
        <c:gapWidth val="219"/>
        <c:overlap val="-27"/>
        <c:axId val="631188015"/>
        <c:axId val="631188847"/>
      </c:barChart>
      <c:catAx>
        <c:axId val="63118801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solidFill>
                <a:latin typeface="+mn-lt"/>
                <a:ea typeface="+mn-ea"/>
                <a:cs typeface="B Titr" panose="00000700000000000000" pitchFamily="2" charset="-78"/>
              </a:defRPr>
            </a:pPr>
            <a:endParaRPr lang="fa-IR"/>
          </a:p>
        </c:txPr>
        <c:crossAx val="631188847"/>
        <c:crosses val="autoZero"/>
        <c:auto val="1"/>
        <c:lblAlgn val="ctr"/>
        <c:lblOffset val="100"/>
        <c:noMultiLvlLbl val="0"/>
      </c:catAx>
      <c:valAx>
        <c:axId val="631188847"/>
        <c:scaling>
          <c:orientation val="minMax"/>
          <c:max val="100"/>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solidFill>
                <a:latin typeface="+mn-lt"/>
                <a:ea typeface="+mn-ea"/>
                <a:cs typeface="B Titr" panose="00000700000000000000" pitchFamily="2" charset="-78"/>
              </a:defRPr>
            </a:pPr>
            <a:endParaRPr lang="fa-IR"/>
          </a:p>
        </c:txPr>
        <c:crossAx val="631188015"/>
        <c:crosses val="autoZero"/>
        <c:crossBetween val="between"/>
        <c:majorUnit val="20"/>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1" i="0" u="none" strike="noStrike" kern="1200" baseline="0">
              <a:solidFill>
                <a:schemeClr val="tx1"/>
              </a:solidFill>
              <a:latin typeface="+mn-lt"/>
              <a:ea typeface="+mn-ea"/>
              <a:cs typeface="B Titr" panose="00000700000000000000" pitchFamily="2" charset="-78"/>
            </a:defRPr>
          </a:pPr>
          <a:endParaRPr lang="fa-IR"/>
        </a:p>
      </c:txPr>
    </c:legend>
    <c:plotVisOnly val="1"/>
    <c:dispBlanksAs val="gap"/>
    <c:showDLblsOverMax val="0"/>
  </c:chart>
  <c:spPr>
    <a:noFill/>
    <a:ln>
      <a:noFill/>
    </a:ln>
    <a:effectLst/>
  </c:spPr>
  <c:txPr>
    <a:bodyPr/>
    <a:lstStyle/>
    <a:p>
      <a:pPr>
        <a:defRPr/>
      </a:pPr>
      <a:endParaRPr lang="fa-IR"/>
    </a:p>
  </c:txPr>
  <c:externalData r:id="rId4">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fa-IR" sz="1800" b="1">
                <a:cs typeface="B Nazanin" panose="00000400000000000000" pitchFamily="2" charset="-78"/>
              </a:rPr>
              <a:t>درصد مادرانی که متناسب با سن بارداری حداقل  مراقبت را دریافت کرده اند - سال </a:t>
            </a:r>
            <a:r>
              <a:rPr lang="fa-IR" sz="1800" b="1" i="0" u="none" strike="noStrike" kern="1200" spc="0" baseline="0">
                <a:solidFill>
                  <a:sysClr val="windowText" lastClr="000000">
                    <a:lumMod val="65000"/>
                    <a:lumOff val="35000"/>
                  </a:sysClr>
                </a:solidFill>
                <a:latin typeface="+mn-lt"/>
                <a:ea typeface="+mn-ea"/>
                <a:cs typeface="B Nazanin" panose="00000400000000000000" pitchFamily="2" charset="-78"/>
              </a:rPr>
              <a:t>1402</a:t>
            </a:r>
            <a:endParaRPr lang="en-US" sz="1800" b="1" i="0" u="none" strike="noStrike" kern="1200" spc="0" baseline="0">
              <a:solidFill>
                <a:sysClr val="windowText" lastClr="000000">
                  <a:lumMod val="65000"/>
                  <a:lumOff val="35000"/>
                </a:sysClr>
              </a:solidFill>
              <a:latin typeface="+mn-lt"/>
              <a:ea typeface="+mn-ea"/>
              <a:cs typeface="B Nazanin" panose="00000400000000000000" pitchFamily="2" charset="-78"/>
            </a:endParaRPr>
          </a:p>
        </c:rich>
      </c:tx>
      <c:layout>
        <c:manualLayout>
          <c:xMode val="edge"/>
          <c:yMode val="edge"/>
          <c:x val="0.1529920128518418"/>
          <c:y val="2.733485193621867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fa-IR"/>
        </a:p>
      </c:txPr>
    </c:title>
    <c:autoTitleDeleted val="0"/>
    <c:plotArea>
      <c:layout/>
      <c:barChart>
        <c:barDir val="col"/>
        <c:grouping val="clustered"/>
        <c:varyColors val="0"/>
        <c:ser>
          <c:idx val="0"/>
          <c:order val="0"/>
          <c:spPr>
            <a:solidFill>
              <a:schemeClr val="accent1"/>
            </a:solidFill>
            <a:ln>
              <a:noFill/>
            </a:ln>
            <a:effectLst/>
          </c:spPr>
          <c:invertIfNegative val="0"/>
          <c:dPt>
            <c:idx val="7"/>
            <c:invertIfNegative val="0"/>
            <c:bubble3D val="0"/>
            <c:spPr>
              <a:solidFill>
                <a:schemeClr val="accent6"/>
              </a:solidFill>
              <a:ln>
                <a:noFill/>
              </a:ln>
              <a:effectLst/>
            </c:spPr>
            <c:extLst>
              <c:ext xmlns:c16="http://schemas.microsoft.com/office/drawing/2014/chart" uri="{C3380CC4-5D6E-409C-BE32-E72D297353CC}">
                <c16:uniqueId val="{00000001-A73B-4DBD-9388-84C676DF998D}"/>
              </c:ext>
            </c:extLst>
          </c:dPt>
          <c:dPt>
            <c:idx val="8"/>
            <c:invertIfNegative val="0"/>
            <c:bubble3D val="0"/>
            <c:spPr>
              <a:solidFill>
                <a:schemeClr val="accent2"/>
              </a:solidFill>
              <a:ln>
                <a:noFill/>
              </a:ln>
              <a:effectLst/>
            </c:spPr>
            <c:extLst>
              <c:ext xmlns:c16="http://schemas.microsoft.com/office/drawing/2014/chart" uri="{C3380CC4-5D6E-409C-BE32-E72D297353CC}">
                <c16:uniqueId val="{00000003-A73B-4DBD-9388-84C676DF998D}"/>
              </c:ext>
            </c:extLst>
          </c:dPt>
          <c:dPt>
            <c:idx val="9"/>
            <c:invertIfNegative val="0"/>
            <c:bubble3D val="0"/>
            <c:spPr>
              <a:solidFill>
                <a:schemeClr val="accent2"/>
              </a:solidFill>
              <a:ln>
                <a:noFill/>
              </a:ln>
              <a:effectLst/>
            </c:spPr>
            <c:extLst>
              <c:ext xmlns:c16="http://schemas.microsoft.com/office/drawing/2014/chart" uri="{C3380CC4-5D6E-409C-BE32-E72D297353CC}">
                <c16:uniqueId val="{00000005-A73B-4DBD-9388-84C676DF998D}"/>
              </c:ext>
            </c:extLst>
          </c:dPt>
          <c:dPt>
            <c:idx val="10"/>
            <c:invertIfNegative val="0"/>
            <c:bubble3D val="0"/>
            <c:spPr>
              <a:solidFill>
                <a:schemeClr val="accent2"/>
              </a:solidFill>
              <a:ln>
                <a:noFill/>
              </a:ln>
              <a:effectLst/>
            </c:spPr>
            <c:extLst>
              <c:ext xmlns:c16="http://schemas.microsoft.com/office/drawing/2014/chart" uri="{C3380CC4-5D6E-409C-BE32-E72D297353CC}">
                <c16:uniqueId val="{00000007-A73B-4DBD-9388-84C676DF998D}"/>
              </c:ext>
            </c:extLst>
          </c:dPt>
          <c:dPt>
            <c:idx val="11"/>
            <c:invertIfNegative val="0"/>
            <c:bubble3D val="0"/>
            <c:spPr>
              <a:solidFill>
                <a:schemeClr val="accent2"/>
              </a:solidFill>
              <a:ln>
                <a:noFill/>
              </a:ln>
              <a:effectLst/>
            </c:spPr>
            <c:extLst>
              <c:ext xmlns:c16="http://schemas.microsoft.com/office/drawing/2014/chart" uri="{C3380CC4-5D6E-409C-BE32-E72D297353CC}">
                <c16:uniqueId val="{00000009-A73B-4DBD-9388-84C676DF998D}"/>
              </c:ext>
            </c:extLst>
          </c:dPt>
          <c:dPt>
            <c:idx val="12"/>
            <c:invertIfNegative val="0"/>
            <c:bubble3D val="0"/>
            <c:spPr>
              <a:solidFill>
                <a:schemeClr val="accent2"/>
              </a:solidFill>
              <a:ln>
                <a:noFill/>
              </a:ln>
              <a:effectLst/>
            </c:spPr>
            <c:extLst>
              <c:ext xmlns:c16="http://schemas.microsoft.com/office/drawing/2014/chart" uri="{C3380CC4-5D6E-409C-BE32-E72D297353CC}">
                <c16:uniqueId val="{0000000B-A73B-4DBD-9388-84C676DF998D}"/>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'درصد مراقبت متناسب با سن باردار'!$A$2:$A$17</c:f>
              <c:strCache>
                <c:ptCount val="16"/>
                <c:pt idx="0">
                  <c:v>همگین </c:v>
                </c:pt>
                <c:pt idx="1">
                  <c:v>کره</c:v>
                </c:pt>
                <c:pt idx="2">
                  <c:v>دولت آباد </c:v>
                </c:pt>
                <c:pt idx="3">
                  <c:v>رسول اکرم (ص)</c:v>
                </c:pt>
                <c:pt idx="4">
                  <c:v>قهه </c:v>
                </c:pt>
                <c:pt idx="5">
                  <c:v>پوده</c:v>
                </c:pt>
                <c:pt idx="6">
                  <c:v>گلشن</c:v>
                </c:pt>
                <c:pt idx="7">
                  <c:v>شهرستان</c:v>
                </c:pt>
                <c:pt idx="8">
                  <c:v>قمیشلو</c:v>
                </c:pt>
                <c:pt idx="9">
                  <c:v>بشارت</c:v>
                </c:pt>
                <c:pt idx="10">
                  <c:v>دزج</c:v>
                </c:pt>
                <c:pt idx="11">
                  <c:v>قمبوان</c:v>
                </c:pt>
                <c:pt idx="12">
                  <c:v>علی آبادجمبزه</c:v>
                </c:pt>
                <c:pt idx="13">
                  <c:v>لاریچه </c:v>
                </c:pt>
                <c:pt idx="14">
                  <c:v>علی آبادگچی </c:v>
                </c:pt>
                <c:pt idx="15">
                  <c:v>محمودآباد</c:v>
                </c:pt>
              </c:strCache>
            </c:strRef>
          </c:cat>
          <c:val>
            <c:numRef>
              <c:f>'درصد مراقبت متناسب با سن باردار'!$B$2:$B$17</c:f>
              <c:numCache>
                <c:formatCode>0.0</c:formatCode>
                <c:ptCount val="16"/>
                <c:pt idx="0">
                  <c:v>100</c:v>
                </c:pt>
                <c:pt idx="1">
                  <c:v>100</c:v>
                </c:pt>
                <c:pt idx="2">
                  <c:v>95.238095238095227</c:v>
                </c:pt>
                <c:pt idx="3">
                  <c:v>91.304347826086953</c:v>
                </c:pt>
                <c:pt idx="4">
                  <c:v>83.333333333333343</c:v>
                </c:pt>
                <c:pt idx="5">
                  <c:v>78.571428571428569</c:v>
                </c:pt>
                <c:pt idx="6">
                  <c:v>78</c:v>
                </c:pt>
                <c:pt idx="7">
                  <c:v>75</c:v>
                </c:pt>
                <c:pt idx="8">
                  <c:v>73.333333333333329</c:v>
                </c:pt>
                <c:pt idx="9">
                  <c:v>70</c:v>
                </c:pt>
                <c:pt idx="10">
                  <c:v>68.181818181818173</c:v>
                </c:pt>
                <c:pt idx="11">
                  <c:v>50</c:v>
                </c:pt>
                <c:pt idx="12">
                  <c:v>45.454545454545453</c:v>
                </c:pt>
                <c:pt idx="13">
                  <c:v>0</c:v>
                </c:pt>
                <c:pt idx="14">
                  <c:v>0</c:v>
                </c:pt>
                <c:pt idx="15">
                  <c:v>0</c:v>
                </c:pt>
              </c:numCache>
            </c:numRef>
          </c:val>
          <c:extLst>
            <c:ext xmlns:c16="http://schemas.microsoft.com/office/drawing/2014/chart" uri="{C3380CC4-5D6E-409C-BE32-E72D297353CC}">
              <c16:uniqueId val="{0000000C-A73B-4DBD-9388-84C676DF998D}"/>
            </c:ext>
          </c:extLst>
        </c:ser>
        <c:dLbls>
          <c:showLegendKey val="0"/>
          <c:showVal val="0"/>
          <c:showCatName val="0"/>
          <c:showSerName val="0"/>
          <c:showPercent val="0"/>
          <c:showBubbleSize val="0"/>
        </c:dLbls>
        <c:gapWidth val="219"/>
        <c:overlap val="-27"/>
        <c:axId val="420057664"/>
        <c:axId val="420057992"/>
      </c:barChart>
      <c:catAx>
        <c:axId val="4200576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B Nazanin" panose="00000400000000000000" pitchFamily="2" charset="-78"/>
              </a:defRPr>
            </a:pPr>
            <a:endParaRPr lang="fa-IR"/>
          </a:p>
        </c:txPr>
        <c:crossAx val="420057992"/>
        <c:crosses val="autoZero"/>
        <c:auto val="1"/>
        <c:lblAlgn val="ctr"/>
        <c:lblOffset val="100"/>
        <c:noMultiLvlLbl val="0"/>
      </c:catAx>
      <c:valAx>
        <c:axId val="420057992"/>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fa-IR"/>
          </a:p>
        </c:txPr>
        <c:crossAx val="4200576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fa-IR"/>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fa-IR" sz="1400" b="1">
                <a:cs typeface="B Titr" panose="00000700000000000000" pitchFamily="2" charset="-78"/>
              </a:rPr>
              <a:t>درصد مراقبت متناسب با سن بارداری -شش ماهه اول سال 1403</a:t>
            </a:r>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fa-IR"/>
        </a:p>
      </c:txPr>
    </c:title>
    <c:autoTitleDeleted val="0"/>
    <c:plotArea>
      <c:layout>
        <c:manualLayout>
          <c:layoutTarget val="inner"/>
          <c:xMode val="edge"/>
          <c:yMode val="edge"/>
          <c:x val="8.9443699103853955E-2"/>
          <c:y val="0.1289706152000461"/>
          <c:w val="0.88325318370868322"/>
          <c:h val="0.71355940507436566"/>
        </c:manualLayout>
      </c:layout>
      <c:barChart>
        <c:barDir val="col"/>
        <c:grouping val="clustered"/>
        <c:varyColors val="0"/>
        <c:ser>
          <c:idx val="0"/>
          <c:order val="0"/>
          <c:tx>
            <c:strRef>
              <c:f>'درصد مراقبت متناسب با سن باردار'!$B$1</c:f>
              <c:strCache>
                <c:ptCount val="1"/>
                <c:pt idx="0">
                  <c:v>درصد مراقبت متناسب با سن بارداری </c:v>
                </c:pt>
              </c:strCache>
            </c:strRef>
          </c:tx>
          <c:spPr>
            <a:solidFill>
              <a:schemeClr val="accent1"/>
            </a:solidFill>
            <a:ln>
              <a:noFill/>
            </a:ln>
            <a:effectLst/>
          </c:spPr>
          <c:invertIfNegative val="0"/>
          <c:dPt>
            <c:idx val="0"/>
            <c:invertIfNegative val="0"/>
            <c:bubble3D val="0"/>
            <c:spPr>
              <a:solidFill>
                <a:schemeClr val="accent6"/>
              </a:solidFill>
              <a:ln>
                <a:noFill/>
              </a:ln>
              <a:effectLst/>
            </c:spPr>
            <c:extLst>
              <c:ext xmlns:c16="http://schemas.microsoft.com/office/drawing/2014/chart" uri="{C3380CC4-5D6E-409C-BE32-E72D297353CC}">
                <c16:uniqueId val="{00000001-30F9-466A-BC48-8E640EBA7124}"/>
              </c:ext>
            </c:extLst>
          </c:dPt>
          <c:dPt>
            <c:idx val="1"/>
            <c:invertIfNegative val="0"/>
            <c:bubble3D val="0"/>
            <c:spPr>
              <a:solidFill>
                <a:schemeClr val="accent6"/>
              </a:solidFill>
              <a:ln>
                <a:noFill/>
              </a:ln>
              <a:effectLst/>
            </c:spPr>
            <c:extLst>
              <c:ext xmlns:c16="http://schemas.microsoft.com/office/drawing/2014/chart" uri="{C3380CC4-5D6E-409C-BE32-E72D297353CC}">
                <c16:uniqueId val="{00000003-30F9-466A-BC48-8E640EBA7124}"/>
              </c:ext>
            </c:extLst>
          </c:dPt>
          <c:dPt>
            <c:idx val="2"/>
            <c:invertIfNegative val="0"/>
            <c:bubble3D val="0"/>
            <c:spPr>
              <a:solidFill>
                <a:schemeClr val="accent6"/>
              </a:solidFill>
              <a:ln>
                <a:noFill/>
              </a:ln>
              <a:effectLst/>
            </c:spPr>
            <c:extLst>
              <c:ext xmlns:c16="http://schemas.microsoft.com/office/drawing/2014/chart" uri="{C3380CC4-5D6E-409C-BE32-E72D297353CC}">
                <c16:uniqueId val="{00000005-30F9-466A-BC48-8E640EBA7124}"/>
              </c:ext>
            </c:extLst>
          </c:dPt>
          <c:dPt>
            <c:idx val="3"/>
            <c:invertIfNegative val="0"/>
            <c:bubble3D val="0"/>
            <c:spPr>
              <a:solidFill>
                <a:schemeClr val="accent6"/>
              </a:solidFill>
              <a:ln>
                <a:noFill/>
              </a:ln>
              <a:effectLst/>
            </c:spPr>
            <c:extLst>
              <c:ext xmlns:c16="http://schemas.microsoft.com/office/drawing/2014/chart" uri="{C3380CC4-5D6E-409C-BE32-E72D297353CC}">
                <c16:uniqueId val="{00000007-30F9-466A-BC48-8E640EBA7124}"/>
              </c:ext>
            </c:extLst>
          </c:dPt>
          <c:dPt>
            <c:idx val="4"/>
            <c:invertIfNegative val="0"/>
            <c:bubble3D val="0"/>
            <c:spPr>
              <a:solidFill>
                <a:schemeClr val="accent6"/>
              </a:solidFill>
              <a:ln>
                <a:noFill/>
              </a:ln>
              <a:effectLst/>
            </c:spPr>
            <c:extLst>
              <c:ext xmlns:c16="http://schemas.microsoft.com/office/drawing/2014/chart" uri="{C3380CC4-5D6E-409C-BE32-E72D297353CC}">
                <c16:uniqueId val="{00000009-30F9-466A-BC48-8E640EBA7124}"/>
              </c:ext>
            </c:extLst>
          </c:dPt>
          <c:dPt>
            <c:idx val="5"/>
            <c:invertIfNegative val="0"/>
            <c:bubble3D val="0"/>
            <c:spPr>
              <a:solidFill>
                <a:schemeClr val="accent6"/>
              </a:solidFill>
              <a:ln>
                <a:noFill/>
              </a:ln>
              <a:effectLst/>
            </c:spPr>
            <c:extLst>
              <c:ext xmlns:c16="http://schemas.microsoft.com/office/drawing/2014/chart" uri="{C3380CC4-5D6E-409C-BE32-E72D297353CC}">
                <c16:uniqueId val="{0000000B-30F9-466A-BC48-8E640EBA7124}"/>
              </c:ext>
            </c:extLst>
          </c:dPt>
          <c:dPt>
            <c:idx val="6"/>
            <c:invertIfNegative val="0"/>
            <c:bubble3D val="0"/>
            <c:spPr>
              <a:solidFill>
                <a:schemeClr val="accent2"/>
              </a:solidFill>
              <a:ln>
                <a:noFill/>
              </a:ln>
              <a:effectLst/>
            </c:spPr>
            <c:extLst>
              <c:ext xmlns:c16="http://schemas.microsoft.com/office/drawing/2014/chart" uri="{C3380CC4-5D6E-409C-BE32-E72D297353CC}">
                <c16:uniqueId val="{0000000D-30F9-466A-BC48-8E640EBA7124}"/>
              </c:ext>
            </c:extLst>
          </c:dPt>
          <c:dPt>
            <c:idx val="8"/>
            <c:invertIfNegative val="0"/>
            <c:bubble3D val="0"/>
            <c:spPr>
              <a:solidFill>
                <a:schemeClr val="accent1"/>
              </a:solidFill>
              <a:ln>
                <a:noFill/>
              </a:ln>
              <a:effectLst/>
            </c:spPr>
            <c:extLst>
              <c:ext xmlns:c16="http://schemas.microsoft.com/office/drawing/2014/chart" uri="{C3380CC4-5D6E-409C-BE32-E72D297353CC}">
                <c16:uniqueId val="{0000000F-30F9-466A-BC48-8E640EBA7124}"/>
              </c:ext>
            </c:extLst>
          </c:dPt>
          <c:dPt>
            <c:idx val="9"/>
            <c:invertIfNegative val="0"/>
            <c:bubble3D val="0"/>
            <c:spPr>
              <a:solidFill>
                <a:schemeClr val="accent1"/>
              </a:solidFill>
              <a:ln>
                <a:noFill/>
              </a:ln>
              <a:effectLst/>
            </c:spPr>
            <c:extLst>
              <c:ext xmlns:c16="http://schemas.microsoft.com/office/drawing/2014/chart" uri="{C3380CC4-5D6E-409C-BE32-E72D297353CC}">
                <c16:uniqueId val="{00000011-30F9-466A-BC48-8E640EBA7124}"/>
              </c:ext>
            </c:extLst>
          </c:dPt>
          <c:dPt>
            <c:idx val="10"/>
            <c:invertIfNegative val="0"/>
            <c:bubble3D val="0"/>
            <c:spPr>
              <a:solidFill>
                <a:schemeClr val="accent1"/>
              </a:solidFill>
              <a:ln>
                <a:noFill/>
              </a:ln>
              <a:effectLst/>
            </c:spPr>
            <c:extLst>
              <c:ext xmlns:c16="http://schemas.microsoft.com/office/drawing/2014/chart" uri="{C3380CC4-5D6E-409C-BE32-E72D297353CC}">
                <c16:uniqueId val="{00000013-30F9-466A-BC48-8E640EBA7124}"/>
              </c:ext>
            </c:extLst>
          </c:dPt>
          <c:dPt>
            <c:idx val="12"/>
            <c:invertIfNegative val="0"/>
            <c:bubble3D val="0"/>
            <c:spPr>
              <a:solidFill>
                <a:schemeClr val="accent1"/>
              </a:solidFill>
              <a:ln>
                <a:noFill/>
              </a:ln>
              <a:effectLst/>
            </c:spPr>
            <c:extLst>
              <c:ext xmlns:c16="http://schemas.microsoft.com/office/drawing/2014/chart" uri="{C3380CC4-5D6E-409C-BE32-E72D297353CC}">
                <c16:uniqueId val="{00000015-30F9-466A-BC48-8E640EBA7124}"/>
              </c:ext>
            </c:extLst>
          </c:dPt>
          <c:dPt>
            <c:idx val="13"/>
            <c:invertIfNegative val="0"/>
            <c:bubble3D val="0"/>
            <c:spPr>
              <a:solidFill>
                <a:schemeClr val="accent2">
                  <a:lumMod val="40000"/>
                  <a:lumOff val="60000"/>
                </a:schemeClr>
              </a:solidFill>
              <a:ln>
                <a:noFill/>
              </a:ln>
              <a:effectLst/>
            </c:spPr>
            <c:extLst>
              <c:ext xmlns:c16="http://schemas.microsoft.com/office/drawing/2014/chart" uri="{C3380CC4-5D6E-409C-BE32-E72D297353CC}">
                <c16:uniqueId val="{00000017-30F9-466A-BC48-8E640EBA7124}"/>
              </c:ext>
            </c:extLst>
          </c:dPt>
          <c:dPt>
            <c:idx val="14"/>
            <c:invertIfNegative val="0"/>
            <c:bubble3D val="0"/>
            <c:spPr>
              <a:solidFill>
                <a:schemeClr val="accent2">
                  <a:lumMod val="40000"/>
                  <a:lumOff val="60000"/>
                </a:schemeClr>
              </a:solidFill>
              <a:ln>
                <a:noFill/>
              </a:ln>
              <a:effectLst/>
            </c:spPr>
            <c:extLst>
              <c:ext xmlns:c16="http://schemas.microsoft.com/office/drawing/2014/chart" uri="{C3380CC4-5D6E-409C-BE32-E72D297353CC}">
                <c16:uniqueId val="{00000019-30F9-466A-BC48-8E640EBA7124}"/>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IPT Baran" panose="00000400000000000000" pitchFamily="2" charset="2"/>
                    <a:ea typeface="+mn-ea"/>
                    <a:cs typeface="+mn-cs"/>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'درصد مراقبت متناسب با سن باردار'!$A$2:$A$17</c:f>
              <c:strCache>
                <c:ptCount val="16"/>
                <c:pt idx="0">
                  <c:v>قمیشلو</c:v>
                </c:pt>
                <c:pt idx="1">
                  <c:v>قهه </c:v>
                </c:pt>
                <c:pt idx="2">
                  <c:v>دولت آباد </c:v>
                </c:pt>
                <c:pt idx="3">
                  <c:v>گلشن</c:v>
                </c:pt>
                <c:pt idx="4">
                  <c:v>بشارت</c:v>
                </c:pt>
                <c:pt idx="5">
                  <c:v>رسول اکرم (ص)</c:v>
                </c:pt>
                <c:pt idx="6">
                  <c:v>شهرستان</c:v>
                </c:pt>
                <c:pt idx="7">
                  <c:v>علی آبادجمبزه</c:v>
                </c:pt>
                <c:pt idx="8">
                  <c:v>پوده</c:v>
                </c:pt>
                <c:pt idx="9">
                  <c:v>همگین </c:v>
                </c:pt>
                <c:pt idx="10">
                  <c:v>دزج</c:v>
                </c:pt>
                <c:pt idx="11">
                  <c:v>محمودآباد</c:v>
                </c:pt>
                <c:pt idx="12">
                  <c:v>قمبوان</c:v>
                </c:pt>
                <c:pt idx="13">
                  <c:v>کره</c:v>
                </c:pt>
                <c:pt idx="14">
                  <c:v>لاریچه </c:v>
                </c:pt>
                <c:pt idx="15">
                  <c:v>علی آبادگچی </c:v>
                </c:pt>
              </c:strCache>
            </c:strRef>
          </c:cat>
          <c:val>
            <c:numRef>
              <c:f>'درصد مراقبت متناسب با سن باردار'!$B$2:$B$17</c:f>
              <c:numCache>
                <c:formatCode>0.0</c:formatCode>
                <c:ptCount val="16"/>
                <c:pt idx="0">
                  <c:v>100</c:v>
                </c:pt>
                <c:pt idx="1">
                  <c:v>100</c:v>
                </c:pt>
                <c:pt idx="2">
                  <c:v>100</c:v>
                </c:pt>
                <c:pt idx="3">
                  <c:v>90</c:v>
                </c:pt>
                <c:pt idx="4">
                  <c:v>80.555555555555557</c:v>
                </c:pt>
                <c:pt idx="5">
                  <c:v>78.571428571428569</c:v>
                </c:pt>
                <c:pt idx="6">
                  <c:v>77</c:v>
                </c:pt>
                <c:pt idx="7">
                  <c:v>70</c:v>
                </c:pt>
                <c:pt idx="8">
                  <c:v>69.230769230769226</c:v>
                </c:pt>
                <c:pt idx="9">
                  <c:v>66.666666666666657</c:v>
                </c:pt>
                <c:pt idx="10">
                  <c:v>50</c:v>
                </c:pt>
                <c:pt idx="11">
                  <c:v>33.333333333333329</c:v>
                </c:pt>
                <c:pt idx="12">
                  <c:v>20</c:v>
                </c:pt>
                <c:pt idx="13">
                  <c:v>0</c:v>
                </c:pt>
                <c:pt idx="14">
                  <c:v>0</c:v>
                </c:pt>
                <c:pt idx="15">
                  <c:v>0</c:v>
                </c:pt>
              </c:numCache>
            </c:numRef>
          </c:val>
          <c:extLst>
            <c:ext xmlns:c16="http://schemas.microsoft.com/office/drawing/2014/chart" uri="{C3380CC4-5D6E-409C-BE32-E72D297353CC}">
              <c16:uniqueId val="{0000001A-30F9-466A-BC48-8E640EBA7124}"/>
            </c:ext>
          </c:extLst>
        </c:ser>
        <c:dLbls>
          <c:showLegendKey val="0"/>
          <c:showVal val="0"/>
          <c:showCatName val="0"/>
          <c:showSerName val="0"/>
          <c:showPercent val="0"/>
          <c:showBubbleSize val="0"/>
        </c:dLbls>
        <c:gapWidth val="219"/>
        <c:overlap val="-27"/>
        <c:axId val="323781216"/>
        <c:axId val="323780232"/>
      </c:barChart>
      <c:catAx>
        <c:axId val="3237812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B Nazanin" panose="00000400000000000000" pitchFamily="2" charset="-78"/>
              </a:defRPr>
            </a:pPr>
            <a:endParaRPr lang="fa-IR"/>
          </a:p>
        </c:txPr>
        <c:crossAx val="323780232"/>
        <c:crosses val="autoZero"/>
        <c:auto val="1"/>
        <c:lblAlgn val="ctr"/>
        <c:lblOffset val="100"/>
        <c:noMultiLvlLbl val="0"/>
      </c:catAx>
      <c:valAx>
        <c:axId val="323780232"/>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IPT Mah" panose="00000400000000000000" pitchFamily="2" charset="2"/>
                <a:ea typeface="+mn-ea"/>
                <a:cs typeface="+mn-cs"/>
              </a:defRPr>
            </a:pPr>
            <a:endParaRPr lang="fa-IR"/>
          </a:p>
        </c:txPr>
        <c:crossAx val="3237812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fa-IR"/>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fa-IR" b="1">
                <a:solidFill>
                  <a:sysClr val="windowText" lastClr="000000"/>
                </a:solidFill>
                <a:cs typeface="B Titr" panose="00000700000000000000" pitchFamily="2" charset="-78"/>
              </a:rPr>
              <a:t>درصد مراقبت کلی بارداری- سال 1402 و شش ماهه اول 1403 - سامانه سیب</a:t>
            </a:r>
            <a:endParaRPr lang="en-US" b="1">
              <a:solidFill>
                <a:sysClr val="windowText" lastClr="000000"/>
              </a:solidFill>
              <a:cs typeface="B Titr" panose="00000700000000000000" pitchFamily="2" charset="-78"/>
            </a:endParaRPr>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fa-IR"/>
        </a:p>
      </c:txPr>
    </c:title>
    <c:autoTitleDeleted val="0"/>
    <c:plotArea>
      <c:layout/>
      <c:barChart>
        <c:barDir val="col"/>
        <c:grouping val="clustered"/>
        <c:varyColors val="0"/>
        <c:ser>
          <c:idx val="0"/>
          <c:order val="0"/>
          <c:tx>
            <c:strRef>
              <c:f>'شش ماهه 1403'!$C$191</c:f>
              <c:strCache>
                <c:ptCount val="1"/>
                <c:pt idx="0">
                  <c:v>درصد مراقبت کلی بارداری-سال 1402</c:v>
                </c:pt>
              </c:strCache>
            </c:strRef>
          </c:tx>
          <c:spPr>
            <a:solidFill>
              <a:schemeClr val="bg1">
                <a:lumMod val="75000"/>
              </a:schemeClr>
            </a:solidFill>
            <a:ln>
              <a:noFill/>
            </a:ln>
            <a:effectLst/>
          </c:spPr>
          <c:invertIfNegative val="0"/>
          <c:dPt>
            <c:idx val="23"/>
            <c:invertIfNegative val="0"/>
            <c:bubble3D val="0"/>
            <c:spPr>
              <a:solidFill>
                <a:schemeClr val="bg1">
                  <a:lumMod val="50000"/>
                </a:schemeClr>
              </a:solidFill>
              <a:ln>
                <a:noFill/>
              </a:ln>
              <a:effectLst/>
            </c:spPr>
            <c:extLst>
              <c:ext xmlns:c16="http://schemas.microsoft.com/office/drawing/2014/chart" uri="{C3380CC4-5D6E-409C-BE32-E72D297353CC}">
                <c16:uniqueId val="{00000001-93B4-428C-98B8-7D91E364481A}"/>
              </c:ext>
            </c:extLst>
          </c:dPt>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B Titr" panose="00000700000000000000" pitchFamily="2" charset="-78"/>
                  </a:defRPr>
                </a:pPr>
                <a:endParaRPr lang="fa-IR"/>
              </a:p>
            </c:txPr>
            <c:dLblPos val="inBase"/>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'شش ماهه 1403'!$B$192:$B$219</c:f>
              <c:strCache>
                <c:ptCount val="28"/>
                <c:pt idx="0">
                  <c:v>چادگان</c:v>
                </c:pt>
                <c:pt idx="1">
                  <c:v>فریدن</c:v>
                </c:pt>
                <c:pt idx="2">
                  <c:v>سمیرم</c:v>
                </c:pt>
                <c:pt idx="3">
                  <c:v>نطنز</c:v>
                </c:pt>
                <c:pt idx="4">
                  <c:v>ورزنه</c:v>
                </c:pt>
                <c:pt idx="5">
                  <c:v>خور</c:v>
                </c:pt>
                <c:pt idx="6">
                  <c:v>بویین</c:v>
                </c:pt>
                <c:pt idx="7">
                  <c:v>فریدونشهر</c:v>
                </c:pt>
                <c:pt idx="8">
                  <c:v>دهاقان</c:v>
                </c:pt>
                <c:pt idx="9">
                  <c:v>نایین</c:v>
                </c:pt>
                <c:pt idx="10">
                  <c:v>گلپایگان</c:v>
                </c:pt>
                <c:pt idx="11">
                  <c:v>مبارکه</c:v>
                </c:pt>
                <c:pt idx="12">
                  <c:v>اردستان</c:v>
                </c:pt>
                <c:pt idx="13">
                  <c:v>لنجان</c:v>
                </c:pt>
                <c:pt idx="14">
                  <c:v>تیران</c:v>
                </c:pt>
                <c:pt idx="15">
                  <c:v>خوانسار</c:v>
                </c:pt>
                <c:pt idx="16">
                  <c:v>هرند</c:v>
                </c:pt>
                <c:pt idx="17">
                  <c:v>جرقویه</c:v>
                </c:pt>
                <c:pt idx="18">
                  <c:v>کوهپایه</c:v>
                </c:pt>
                <c:pt idx="19">
                  <c:v>شهرضا</c:v>
                </c:pt>
                <c:pt idx="20">
                  <c:v>فلاورجان</c:v>
                </c:pt>
                <c:pt idx="21">
                  <c:v>خمینی شهر</c:v>
                </c:pt>
                <c:pt idx="22">
                  <c:v>برخوار</c:v>
                </c:pt>
                <c:pt idx="23">
                  <c:v>میانگین دانشگاه</c:v>
                </c:pt>
                <c:pt idx="24">
                  <c:v>نجف آباد</c:v>
                </c:pt>
                <c:pt idx="25">
                  <c:v>شاهین شهر</c:v>
                </c:pt>
                <c:pt idx="26">
                  <c:v>اصفهان1 </c:v>
                </c:pt>
                <c:pt idx="27">
                  <c:v>اصفهان2 </c:v>
                </c:pt>
              </c:strCache>
            </c:strRef>
          </c:cat>
          <c:val>
            <c:numRef>
              <c:f>'شش ماهه 1403'!$C$192:$C$219</c:f>
              <c:numCache>
                <c:formatCode>0.0</c:formatCode>
                <c:ptCount val="28"/>
                <c:pt idx="0">
                  <c:v>92.682948649132229</c:v>
                </c:pt>
                <c:pt idx="1">
                  <c:v>90.595530402526023</c:v>
                </c:pt>
                <c:pt idx="2">
                  <c:v>85.246534148299403</c:v>
                </c:pt>
                <c:pt idx="3">
                  <c:v>91.36854486182115</c:v>
                </c:pt>
                <c:pt idx="4">
                  <c:v>83.515809202770413</c:v>
                </c:pt>
                <c:pt idx="5">
                  <c:v>85.311299806539523</c:v>
                </c:pt>
                <c:pt idx="6">
                  <c:v>87.268126942817901</c:v>
                </c:pt>
                <c:pt idx="7">
                  <c:v>83.213866128733713</c:v>
                </c:pt>
                <c:pt idx="8">
                  <c:v>84.048069109281698</c:v>
                </c:pt>
                <c:pt idx="9">
                  <c:v>88.430191589219945</c:v>
                </c:pt>
                <c:pt idx="10">
                  <c:v>82.806264864906197</c:v>
                </c:pt>
                <c:pt idx="11">
                  <c:v>79.57949926095317</c:v>
                </c:pt>
                <c:pt idx="12">
                  <c:v>81.471314451706618</c:v>
                </c:pt>
                <c:pt idx="13">
                  <c:v>74.648554187936071</c:v>
                </c:pt>
                <c:pt idx="14">
                  <c:v>78.41627535732097</c:v>
                </c:pt>
                <c:pt idx="15">
                  <c:v>81.240526525727958</c:v>
                </c:pt>
                <c:pt idx="16">
                  <c:v>76.019700638344702</c:v>
                </c:pt>
                <c:pt idx="17">
                  <c:v>79.084353295946087</c:v>
                </c:pt>
                <c:pt idx="18">
                  <c:v>66.935683364254785</c:v>
                </c:pt>
                <c:pt idx="19">
                  <c:v>71.889343671314322</c:v>
                </c:pt>
                <c:pt idx="20">
                  <c:v>70.194364871784231</c:v>
                </c:pt>
                <c:pt idx="21">
                  <c:v>70.584667615911883</c:v>
                </c:pt>
                <c:pt idx="22">
                  <c:v>73.407153920858121</c:v>
                </c:pt>
                <c:pt idx="23">
                  <c:v>65.564553509672109</c:v>
                </c:pt>
                <c:pt idx="24">
                  <c:v>65.287422463088205</c:v>
                </c:pt>
                <c:pt idx="25">
                  <c:v>63.320206803247004</c:v>
                </c:pt>
                <c:pt idx="26">
                  <c:v>51.819603776831912</c:v>
                </c:pt>
                <c:pt idx="27">
                  <c:v>48.459038654674941</c:v>
                </c:pt>
              </c:numCache>
            </c:numRef>
          </c:val>
          <c:extLst>
            <c:ext xmlns:c16="http://schemas.microsoft.com/office/drawing/2014/chart" uri="{C3380CC4-5D6E-409C-BE32-E72D297353CC}">
              <c16:uniqueId val="{00000002-93B4-428C-98B8-7D91E364481A}"/>
            </c:ext>
          </c:extLst>
        </c:ser>
        <c:ser>
          <c:idx val="1"/>
          <c:order val="1"/>
          <c:tx>
            <c:strRef>
              <c:f>'شش ماهه 1403'!$D$191</c:f>
              <c:strCache>
                <c:ptCount val="1"/>
                <c:pt idx="0">
                  <c:v>درصد مراقبت کلی بارداری بارداری -شش ماهه 1403</c:v>
                </c:pt>
              </c:strCache>
            </c:strRef>
          </c:tx>
          <c:spPr>
            <a:solidFill>
              <a:schemeClr val="accent5">
                <a:lumMod val="60000"/>
                <a:lumOff val="40000"/>
              </a:schemeClr>
            </a:solidFill>
            <a:ln>
              <a:noFill/>
            </a:ln>
            <a:effectLst/>
          </c:spPr>
          <c:invertIfNegative val="0"/>
          <c:dPt>
            <c:idx val="23"/>
            <c:invertIfNegative val="0"/>
            <c:bubble3D val="0"/>
            <c:spPr>
              <a:solidFill>
                <a:schemeClr val="accent5">
                  <a:lumMod val="75000"/>
                </a:schemeClr>
              </a:solidFill>
              <a:ln>
                <a:noFill/>
              </a:ln>
              <a:effectLst/>
            </c:spPr>
            <c:extLst>
              <c:ext xmlns:c16="http://schemas.microsoft.com/office/drawing/2014/chart" uri="{C3380CC4-5D6E-409C-BE32-E72D297353CC}">
                <c16:uniqueId val="{00000004-93B4-428C-98B8-7D91E364481A}"/>
              </c:ext>
            </c:extLst>
          </c:dPt>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mn-cs"/>
                  </a:defRPr>
                </a:pPr>
                <a:endParaRPr lang="fa-I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'شش ماهه 1403'!$B$192:$B$219</c:f>
              <c:strCache>
                <c:ptCount val="28"/>
                <c:pt idx="0">
                  <c:v>چادگان</c:v>
                </c:pt>
                <c:pt idx="1">
                  <c:v>فریدن</c:v>
                </c:pt>
                <c:pt idx="2">
                  <c:v>سمیرم</c:v>
                </c:pt>
                <c:pt idx="3">
                  <c:v>نطنز</c:v>
                </c:pt>
                <c:pt idx="4">
                  <c:v>ورزنه</c:v>
                </c:pt>
                <c:pt idx="5">
                  <c:v>خور</c:v>
                </c:pt>
                <c:pt idx="6">
                  <c:v>بویین</c:v>
                </c:pt>
                <c:pt idx="7">
                  <c:v>فریدونشهر</c:v>
                </c:pt>
                <c:pt idx="8">
                  <c:v>دهاقان</c:v>
                </c:pt>
                <c:pt idx="9">
                  <c:v>نایین</c:v>
                </c:pt>
                <c:pt idx="10">
                  <c:v>گلپایگان</c:v>
                </c:pt>
                <c:pt idx="11">
                  <c:v>مبارکه</c:v>
                </c:pt>
                <c:pt idx="12">
                  <c:v>اردستان</c:v>
                </c:pt>
                <c:pt idx="13">
                  <c:v>لنجان</c:v>
                </c:pt>
                <c:pt idx="14">
                  <c:v>تیران</c:v>
                </c:pt>
                <c:pt idx="15">
                  <c:v>خوانسار</c:v>
                </c:pt>
                <c:pt idx="16">
                  <c:v>هرند</c:v>
                </c:pt>
                <c:pt idx="17">
                  <c:v>جرقویه</c:v>
                </c:pt>
                <c:pt idx="18">
                  <c:v>کوهپایه</c:v>
                </c:pt>
                <c:pt idx="19">
                  <c:v>شهرضا</c:v>
                </c:pt>
                <c:pt idx="20">
                  <c:v>فلاورجان</c:v>
                </c:pt>
                <c:pt idx="21">
                  <c:v>خمینی شهر</c:v>
                </c:pt>
                <c:pt idx="22">
                  <c:v>برخوار</c:v>
                </c:pt>
                <c:pt idx="23">
                  <c:v>میانگین دانشگاه</c:v>
                </c:pt>
                <c:pt idx="24">
                  <c:v>نجف آباد</c:v>
                </c:pt>
                <c:pt idx="25">
                  <c:v>شاهین شهر</c:v>
                </c:pt>
                <c:pt idx="26">
                  <c:v>اصفهان1 </c:v>
                </c:pt>
                <c:pt idx="27">
                  <c:v>اصفهان2 </c:v>
                </c:pt>
              </c:strCache>
            </c:strRef>
          </c:cat>
          <c:val>
            <c:numRef>
              <c:f>'شش ماهه 1403'!$D$192:$D$219</c:f>
              <c:numCache>
                <c:formatCode>0.0</c:formatCode>
                <c:ptCount val="28"/>
                <c:pt idx="0">
                  <c:v>96.031144781144803</c:v>
                </c:pt>
                <c:pt idx="1">
                  <c:v>89.796633941093958</c:v>
                </c:pt>
                <c:pt idx="2">
                  <c:v>88.870353120501321</c:v>
                </c:pt>
                <c:pt idx="3">
                  <c:v>87.293017158537339</c:v>
                </c:pt>
                <c:pt idx="4">
                  <c:v>86.4</c:v>
                </c:pt>
                <c:pt idx="5">
                  <c:v>84.623043437992024</c:v>
                </c:pt>
                <c:pt idx="6">
                  <c:v>83.725845410628025</c:v>
                </c:pt>
                <c:pt idx="7">
                  <c:v>83.507536662876461</c:v>
                </c:pt>
                <c:pt idx="8">
                  <c:v>82.793437320887577</c:v>
                </c:pt>
                <c:pt idx="9">
                  <c:v>81.915393363991484</c:v>
                </c:pt>
                <c:pt idx="10">
                  <c:v>81.340996168582379</c:v>
                </c:pt>
                <c:pt idx="11">
                  <c:v>80.437801568154399</c:v>
                </c:pt>
                <c:pt idx="12">
                  <c:v>78</c:v>
                </c:pt>
                <c:pt idx="13">
                  <c:v>77.387221816539636</c:v>
                </c:pt>
                <c:pt idx="14">
                  <c:v>76.921487395042689</c:v>
                </c:pt>
                <c:pt idx="15">
                  <c:v>76.345486111111114</c:v>
                </c:pt>
                <c:pt idx="16">
                  <c:v>75.3</c:v>
                </c:pt>
                <c:pt idx="17">
                  <c:v>73.791733380774474</c:v>
                </c:pt>
                <c:pt idx="18">
                  <c:v>73.712874324987737</c:v>
                </c:pt>
                <c:pt idx="19">
                  <c:v>72.849938388094685</c:v>
                </c:pt>
                <c:pt idx="20">
                  <c:v>70.859550594766517</c:v>
                </c:pt>
                <c:pt idx="21">
                  <c:v>70.817392175871731</c:v>
                </c:pt>
                <c:pt idx="22">
                  <c:v>67.785027432694207</c:v>
                </c:pt>
                <c:pt idx="23">
                  <c:v>65.8</c:v>
                </c:pt>
                <c:pt idx="24">
                  <c:v>65.412572978653685</c:v>
                </c:pt>
                <c:pt idx="25">
                  <c:v>63.727979748822257</c:v>
                </c:pt>
                <c:pt idx="26">
                  <c:v>53.130761642294118</c:v>
                </c:pt>
                <c:pt idx="27">
                  <c:v>48.88164271526626</c:v>
                </c:pt>
              </c:numCache>
            </c:numRef>
          </c:val>
          <c:extLst>
            <c:ext xmlns:c16="http://schemas.microsoft.com/office/drawing/2014/chart" uri="{C3380CC4-5D6E-409C-BE32-E72D297353CC}">
              <c16:uniqueId val="{00000005-93B4-428C-98B8-7D91E364481A}"/>
            </c:ext>
          </c:extLst>
        </c:ser>
        <c:dLbls>
          <c:showLegendKey val="0"/>
          <c:showVal val="0"/>
          <c:showCatName val="0"/>
          <c:showSerName val="0"/>
          <c:showPercent val="0"/>
          <c:showBubbleSize val="0"/>
        </c:dLbls>
        <c:gapWidth val="219"/>
        <c:overlap val="-27"/>
        <c:axId val="312275295"/>
        <c:axId val="312276543"/>
      </c:barChart>
      <c:catAx>
        <c:axId val="31227529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1" i="0" u="none" strike="noStrike" kern="1200" baseline="0">
                <a:solidFill>
                  <a:schemeClr val="tx1"/>
                </a:solidFill>
                <a:latin typeface="+mn-lt"/>
                <a:ea typeface="+mn-ea"/>
                <a:cs typeface="B Titr" panose="00000700000000000000" pitchFamily="2" charset="-78"/>
              </a:defRPr>
            </a:pPr>
            <a:endParaRPr lang="fa-IR"/>
          </a:p>
        </c:txPr>
        <c:crossAx val="312276543"/>
        <c:crosses val="autoZero"/>
        <c:auto val="1"/>
        <c:lblAlgn val="ctr"/>
        <c:lblOffset val="100"/>
        <c:noMultiLvlLbl val="0"/>
      </c:catAx>
      <c:valAx>
        <c:axId val="312276543"/>
        <c:scaling>
          <c:orientation val="minMax"/>
          <c:max val="100"/>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chemeClr val="tx1"/>
                </a:solidFill>
                <a:latin typeface="+mn-lt"/>
                <a:ea typeface="+mn-ea"/>
                <a:cs typeface="B Titr" panose="00000700000000000000" pitchFamily="2" charset="-78"/>
              </a:defRPr>
            </a:pPr>
            <a:endParaRPr lang="fa-IR"/>
          </a:p>
        </c:txPr>
        <c:crossAx val="312275295"/>
        <c:crosses val="autoZero"/>
        <c:crossBetween val="between"/>
        <c:majorUnit val="20"/>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000" b="1" i="0" u="none" strike="noStrike" kern="1200" baseline="0">
              <a:solidFill>
                <a:schemeClr val="tx1"/>
              </a:solidFill>
              <a:latin typeface="+mn-lt"/>
              <a:ea typeface="+mn-ea"/>
              <a:cs typeface="B Titr" panose="00000700000000000000" pitchFamily="2" charset="-78"/>
            </a:defRPr>
          </a:pPr>
          <a:endParaRPr lang="fa-IR"/>
        </a:p>
      </c:txPr>
    </c:legend>
    <c:plotVisOnly val="1"/>
    <c:dispBlanksAs val="gap"/>
    <c:showDLblsOverMax val="0"/>
  </c:chart>
  <c:spPr>
    <a:noFill/>
    <a:ln>
      <a:noFill/>
    </a:ln>
    <a:effectLst/>
  </c:spPr>
  <c:txPr>
    <a:bodyPr/>
    <a:lstStyle/>
    <a:p>
      <a:pPr>
        <a:defRPr/>
      </a:pPr>
      <a:endParaRPr lang="fa-IR"/>
    </a:p>
  </c:txPr>
  <c:externalData r:id="rId4">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fa-IR" sz="1800" b="1">
                <a:cs typeface="B Nazanin" panose="00000400000000000000" pitchFamily="2" charset="-78"/>
              </a:rPr>
              <a:t>شاخص کلی مراقبت بارداری -سال</a:t>
            </a:r>
            <a:r>
              <a:rPr lang="fa-IR" sz="1800" b="1" baseline="0">
                <a:cs typeface="B Nazanin" panose="00000400000000000000" pitchFamily="2" charset="-78"/>
              </a:rPr>
              <a:t> 1402</a:t>
            </a:r>
            <a:endParaRPr lang="en-US" sz="1800" b="1">
              <a:cs typeface="B Nazanin" panose="00000400000000000000" pitchFamily="2" charset="-78"/>
            </a:endParaRPr>
          </a:p>
        </c:rich>
      </c:tx>
      <c:layout>
        <c:manualLayout>
          <c:xMode val="edge"/>
          <c:yMode val="edge"/>
          <c:x val="0.31832279741361319"/>
          <c:y val="0"/>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fa-IR"/>
        </a:p>
      </c:txPr>
    </c:title>
    <c:autoTitleDeleted val="0"/>
    <c:plotArea>
      <c:layout>
        <c:manualLayout>
          <c:layoutTarget val="inner"/>
          <c:xMode val="edge"/>
          <c:yMode val="edge"/>
          <c:x val="5.9156020439393588E-2"/>
          <c:y val="0.13258593152955117"/>
          <c:w val="0.88315305866928162"/>
          <c:h val="0.6957888613159996"/>
        </c:manualLayout>
      </c:layout>
      <c:barChart>
        <c:barDir val="col"/>
        <c:grouping val="clustered"/>
        <c:varyColors val="0"/>
        <c:ser>
          <c:idx val="0"/>
          <c:order val="0"/>
          <c:spPr>
            <a:solidFill>
              <a:schemeClr val="accent1"/>
            </a:solidFill>
            <a:ln>
              <a:noFill/>
            </a:ln>
            <a:effectLst/>
          </c:spPr>
          <c:invertIfNegative val="0"/>
          <c:dPt>
            <c:idx val="5"/>
            <c:invertIfNegative val="0"/>
            <c:bubble3D val="0"/>
            <c:spPr>
              <a:solidFill>
                <a:schemeClr val="accent6"/>
              </a:solidFill>
              <a:ln>
                <a:noFill/>
              </a:ln>
              <a:effectLst/>
            </c:spPr>
            <c:extLst>
              <c:ext xmlns:c16="http://schemas.microsoft.com/office/drawing/2014/chart" uri="{C3380CC4-5D6E-409C-BE32-E72D297353CC}">
                <c16:uniqueId val="{00000001-BCF6-462D-9C52-D8CDA750BD1A}"/>
              </c:ext>
            </c:extLst>
          </c:dPt>
          <c:dPt>
            <c:idx val="6"/>
            <c:invertIfNegative val="0"/>
            <c:bubble3D val="0"/>
            <c:spPr>
              <a:solidFill>
                <a:schemeClr val="accent2"/>
              </a:solidFill>
              <a:ln>
                <a:noFill/>
              </a:ln>
              <a:effectLst/>
            </c:spPr>
            <c:extLst>
              <c:ext xmlns:c16="http://schemas.microsoft.com/office/drawing/2014/chart" uri="{C3380CC4-5D6E-409C-BE32-E72D297353CC}">
                <c16:uniqueId val="{00000003-BCF6-462D-9C52-D8CDA750BD1A}"/>
              </c:ext>
            </c:extLst>
          </c:dPt>
          <c:dPt>
            <c:idx val="7"/>
            <c:invertIfNegative val="0"/>
            <c:bubble3D val="0"/>
            <c:spPr>
              <a:solidFill>
                <a:schemeClr val="accent2"/>
              </a:solidFill>
              <a:ln>
                <a:noFill/>
              </a:ln>
              <a:effectLst/>
            </c:spPr>
            <c:extLst>
              <c:ext xmlns:c16="http://schemas.microsoft.com/office/drawing/2014/chart" uri="{C3380CC4-5D6E-409C-BE32-E72D297353CC}">
                <c16:uniqueId val="{00000005-BCF6-462D-9C52-D8CDA750BD1A}"/>
              </c:ext>
            </c:extLst>
          </c:dPt>
          <c:dPt>
            <c:idx val="8"/>
            <c:invertIfNegative val="0"/>
            <c:bubble3D val="0"/>
            <c:spPr>
              <a:solidFill>
                <a:schemeClr val="accent2"/>
              </a:solidFill>
              <a:ln>
                <a:noFill/>
              </a:ln>
              <a:effectLst/>
            </c:spPr>
            <c:extLst>
              <c:ext xmlns:c16="http://schemas.microsoft.com/office/drawing/2014/chart" uri="{C3380CC4-5D6E-409C-BE32-E72D297353CC}">
                <c16:uniqueId val="{00000007-BCF6-462D-9C52-D8CDA750BD1A}"/>
              </c:ext>
            </c:extLst>
          </c:dPt>
          <c:dPt>
            <c:idx val="9"/>
            <c:invertIfNegative val="0"/>
            <c:bubble3D val="0"/>
            <c:spPr>
              <a:solidFill>
                <a:schemeClr val="accent2"/>
              </a:solidFill>
              <a:ln>
                <a:noFill/>
              </a:ln>
              <a:effectLst/>
            </c:spPr>
            <c:extLst>
              <c:ext xmlns:c16="http://schemas.microsoft.com/office/drawing/2014/chart" uri="{C3380CC4-5D6E-409C-BE32-E72D297353CC}">
                <c16:uniqueId val="{00000009-BCF6-462D-9C52-D8CDA750BD1A}"/>
              </c:ext>
            </c:extLst>
          </c:dPt>
          <c:dPt>
            <c:idx val="10"/>
            <c:invertIfNegative val="0"/>
            <c:bubble3D val="0"/>
            <c:spPr>
              <a:solidFill>
                <a:schemeClr val="accent2"/>
              </a:solidFill>
              <a:ln>
                <a:noFill/>
              </a:ln>
              <a:effectLst/>
            </c:spPr>
            <c:extLst>
              <c:ext xmlns:c16="http://schemas.microsoft.com/office/drawing/2014/chart" uri="{C3380CC4-5D6E-409C-BE32-E72D297353CC}">
                <c16:uniqueId val="{0000000B-BCF6-462D-9C52-D8CDA750BD1A}"/>
              </c:ext>
            </c:extLst>
          </c:dPt>
          <c:dPt>
            <c:idx val="11"/>
            <c:invertIfNegative val="0"/>
            <c:bubble3D val="0"/>
            <c:spPr>
              <a:solidFill>
                <a:schemeClr val="accent2"/>
              </a:solidFill>
              <a:ln>
                <a:noFill/>
              </a:ln>
              <a:effectLst/>
            </c:spPr>
            <c:extLst>
              <c:ext xmlns:c16="http://schemas.microsoft.com/office/drawing/2014/chart" uri="{C3380CC4-5D6E-409C-BE32-E72D297353CC}">
                <c16:uniqueId val="{0000000D-BCF6-462D-9C52-D8CDA750BD1A}"/>
              </c:ext>
            </c:extLst>
          </c:dPt>
          <c:dPt>
            <c:idx val="12"/>
            <c:invertIfNegative val="0"/>
            <c:bubble3D val="0"/>
            <c:spPr>
              <a:solidFill>
                <a:schemeClr val="accent2"/>
              </a:solidFill>
              <a:ln>
                <a:noFill/>
              </a:ln>
              <a:effectLst/>
            </c:spPr>
            <c:extLst>
              <c:ext xmlns:c16="http://schemas.microsoft.com/office/drawing/2014/chart" uri="{C3380CC4-5D6E-409C-BE32-E72D297353CC}">
                <c16:uniqueId val="{0000000F-BCF6-462D-9C52-D8CDA750BD1A}"/>
              </c:ext>
            </c:extLst>
          </c:dPt>
          <c:dPt>
            <c:idx val="13"/>
            <c:invertIfNegative val="0"/>
            <c:bubble3D val="0"/>
            <c:spPr>
              <a:solidFill>
                <a:schemeClr val="accent2"/>
              </a:solidFill>
              <a:ln>
                <a:noFill/>
              </a:ln>
              <a:effectLst/>
            </c:spPr>
            <c:extLst>
              <c:ext xmlns:c16="http://schemas.microsoft.com/office/drawing/2014/chart" uri="{C3380CC4-5D6E-409C-BE32-E72D297353CC}">
                <c16:uniqueId val="{00000011-BCF6-462D-9C52-D8CDA750BD1A}"/>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'شاخص کلی مراقبت بارداری'!$A$2:$A$17</c:f>
              <c:strCache>
                <c:ptCount val="16"/>
                <c:pt idx="0">
                  <c:v>همگین </c:v>
                </c:pt>
                <c:pt idx="1">
                  <c:v>قهه </c:v>
                </c:pt>
                <c:pt idx="2">
                  <c:v>رسول اکرم (ص)</c:v>
                </c:pt>
                <c:pt idx="3">
                  <c:v>پوده</c:v>
                </c:pt>
                <c:pt idx="4">
                  <c:v>دولت آباد </c:v>
                </c:pt>
                <c:pt idx="5">
                  <c:v>شهرستان</c:v>
                </c:pt>
                <c:pt idx="6">
                  <c:v>بشارت</c:v>
                </c:pt>
                <c:pt idx="7">
                  <c:v>دزج</c:v>
                </c:pt>
                <c:pt idx="8">
                  <c:v>گلشن</c:v>
                </c:pt>
                <c:pt idx="9">
                  <c:v>قمیشلو</c:v>
                </c:pt>
                <c:pt idx="10">
                  <c:v>قمبوان</c:v>
                </c:pt>
                <c:pt idx="11">
                  <c:v>کره</c:v>
                </c:pt>
                <c:pt idx="12">
                  <c:v>علی آبادجمبزه</c:v>
                </c:pt>
                <c:pt idx="13">
                  <c:v>محمودآباد</c:v>
                </c:pt>
                <c:pt idx="14">
                  <c:v>لاریچه </c:v>
                </c:pt>
                <c:pt idx="15">
                  <c:v>علی آبادگچی </c:v>
                </c:pt>
              </c:strCache>
            </c:strRef>
          </c:cat>
          <c:val>
            <c:numRef>
              <c:f>'شاخص کلی مراقبت بارداری'!$B$2:$B$17</c:f>
              <c:numCache>
                <c:formatCode>0.0</c:formatCode>
                <c:ptCount val="16"/>
                <c:pt idx="0">
                  <c:v>106.66666666666667</c:v>
                </c:pt>
                <c:pt idx="1">
                  <c:v>100.39682539682541</c:v>
                </c:pt>
                <c:pt idx="2">
                  <c:v>94.572926302806039</c:v>
                </c:pt>
                <c:pt idx="3">
                  <c:v>91.666666666666671</c:v>
                </c:pt>
                <c:pt idx="4">
                  <c:v>88.095238095238088</c:v>
                </c:pt>
                <c:pt idx="5">
                  <c:v>84.048069109281698</c:v>
                </c:pt>
                <c:pt idx="6">
                  <c:v>82.726244343891395</c:v>
                </c:pt>
                <c:pt idx="7">
                  <c:v>81.060606060606048</c:v>
                </c:pt>
                <c:pt idx="8">
                  <c:v>81</c:v>
                </c:pt>
                <c:pt idx="9">
                  <c:v>77.777777777777771</c:v>
                </c:pt>
                <c:pt idx="10">
                  <c:v>70.833333333333329</c:v>
                </c:pt>
                <c:pt idx="11">
                  <c:v>66.666666666666671</c:v>
                </c:pt>
                <c:pt idx="12">
                  <c:v>65.277777777777786</c:v>
                </c:pt>
                <c:pt idx="13">
                  <c:v>61.111111111111107</c:v>
                </c:pt>
                <c:pt idx="14">
                  <c:v>0</c:v>
                </c:pt>
                <c:pt idx="15">
                  <c:v>0</c:v>
                </c:pt>
              </c:numCache>
            </c:numRef>
          </c:val>
          <c:extLst>
            <c:ext xmlns:c16="http://schemas.microsoft.com/office/drawing/2014/chart" uri="{C3380CC4-5D6E-409C-BE32-E72D297353CC}">
              <c16:uniqueId val="{00000012-BCF6-462D-9C52-D8CDA750BD1A}"/>
            </c:ext>
          </c:extLst>
        </c:ser>
        <c:dLbls>
          <c:showLegendKey val="0"/>
          <c:showVal val="0"/>
          <c:showCatName val="0"/>
          <c:showSerName val="0"/>
          <c:showPercent val="0"/>
          <c:showBubbleSize val="0"/>
        </c:dLbls>
        <c:gapWidth val="219"/>
        <c:overlap val="-27"/>
        <c:axId val="419870984"/>
        <c:axId val="419870656"/>
      </c:barChart>
      <c:catAx>
        <c:axId val="4198709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B Nazanin" panose="00000400000000000000" pitchFamily="2" charset="-78"/>
              </a:defRPr>
            </a:pPr>
            <a:endParaRPr lang="fa-IR"/>
          </a:p>
        </c:txPr>
        <c:crossAx val="419870656"/>
        <c:crosses val="autoZero"/>
        <c:auto val="1"/>
        <c:lblAlgn val="ctr"/>
        <c:lblOffset val="100"/>
        <c:noMultiLvlLbl val="0"/>
      </c:catAx>
      <c:valAx>
        <c:axId val="419870656"/>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fa-IR"/>
          </a:p>
        </c:txPr>
        <c:crossAx val="4198709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fa-IR"/>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fa-IR" sz="1400" b="1">
                <a:cs typeface="B Titr" panose="00000700000000000000" pitchFamily="2" charset="-78"/>
              </a:rPr>
              <a:t>شاخص کلی مراقبت بارداری -شش ماهه اول سال1403</a:t>
            </a:r>
            <a:endParaRPr lang="en-US" sz="1400" b="1">
              <a:cs typeface="B Titr" panose="00000700000000000000" pitchFamily="2" charset="-78"/>
            </a:endParaRPr>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fa-IR"/>
        </a:p>
      </c:txPr>
    </c:title>
    <c:autoTitleDeleted val="0"/>
    <c:plotArea>
      <c:layout>
        <c:manualLayout>
          <c:layoutTarget val="inner"/>
          <c:xMode val="edge"/>
          <c:yMode val="edge"/>
          <c:x val="8.8180082462067932E-2"/>
          <c:y val="0.11108360047864561"/>
          <c:w val="0.88674922540759749"/>
          <c:h val="0.69304220649717085"/>
        </c:manualLayout>
      </c:layout>
      <c:barChart>
        <c:barDir val="col"/>
        <c:grouping val="clustered"/>
        <c:varyColors val="0"/>
        <c:ser>
          <c:idx val="0"/>
          <c:order val="0"/>
          <c:spPr>
            <a:solidFill>
              <a:schemeClr val="accent1"/>
            </a:solidFill>
            <a:ln>
              <a:noFill/>
            </a:ln>
            <a:effectLst/>
          </c:spPr>
          <c:invertIfNegative val="0"/>
          <c:dPt>
            <c:idx val="0"/>
            <c:invertIfNegative val="0"/>
            <c:bubble3D val="0"/>
            <c:spPr>
              <a:solidFill>
                <a:schemeClr val="accent6"/>
              </a:solidFill>
              <a:ln>
                <a:noFill/>
              </a:ln>
              <a:effectLst/>
            </c:spPr>
            <c:extLst>
              <c:ext xmlns:c16="http://schemas.microsoft.com/office/drawing/2014/chart" uri="{C3380CC4-5D6E-409C-BE32-E72D297353CC}">
                <c16:uniqueId val="{00000001-2231-420F-A37D-108772B603FE}"/>
              </c:ext>
            </c:extLst>
          </c:dPt>
          <c:dPt>
            <c:idx val="1"/>
            <c:invertIfNegative val="0"/>
            <c:bubble3D val="0"/>
            <c:spPr>
              <a:solidFill>
                <a:schemeClr val="accent6"/>
              </a:solidFill>
              <a:ln>
                <a:noFill/>
              </a:ln>
              <a:effectLst/>
            </c:spPr>
            <c:extLst>
              <c:ext xmlns:c16="http://schemas.microsoft.com/office/drawing/2014/chart" uri="{C3380CC4-5D6E-409C-BE32-E72D297353CC}">
                <c16:uniqueId val="{00000003-2231-420F-A37D-108772B603FE}"/>
              </c:ext>
            </c:extLst>
          </c:dPt>
          <c:dPt>
            <c:idx val="2"/>
            <c:invertIfNegative val="0"/>
            <c:bubble3D val="0"/>
            <c:spPr>
              <a:solidFill>
                <a:schemeClr val="accent6"/>
              </a:solidFill>
              <a:ln>
                <a:noFill/>
              </a:ln>
              <a:effectLst/>
            </c:spPr>
            <c:extLst>
              <c:ext xmlns:c16="http://schemas.microsoft.com/office/drawing/2014/chart" uri="{C3380CC4-5D6E-409C-BE32-E72D297353CC}">
                <c16:uniqueId val="{00000005-2231-420F-A37D-108772B603FE}"/>
              </c:ext>
            </c:extLst>
          </c:dPt>
          <c:dPt>
            <c:idx val="3"/>
            <c:invertIfNegative val="0"/>
            <c:bubble3D val="0"/>
            <c:spPr>
              <a:solidFill>
                <a:schemeClr val="accent6"/>
              </a:solidFill>
              <a:ln>
                <a:noFill/>
              </a:ln>
              <a:effectLst/>
            </c:spPr>
            <c:extLst>
              <c:ext xmlns:c16="http://schemas.microsoft.com/office/drawing/2014/chart" uri="{C3380CC4-5D6E-409C-BE32-E72D297353CC}">
                <c16:uniqueId val="{00000007-2231-420F-A37D-108772B603FE}"/>
              </c:ext>
            </c:extLst>
          </c:dPt>
          <c:dPt>
            <c:idx val="4"/>
            <c:invertIfNegative val="0"/>
            <c:bubble3D val="0"/>
            <c:spPr>
              <a:solidFill>
                <a:schemeClr val="accent6"/>
              </a:solidFill>
              <a:ln>
                <a:noFill/>
              </a:ln>
              <a:effectLst/>
            </c:spPr>
            <c:extLst>
              <c:ext xmlns:c16="http://schemas.microsoft.com/office/drawing/2014/chart" uri="{C3380CC4-5D6E-409C-BE32-E72D297353CC}">
                <c16:uniqueId val="{00000009-2231-420F-A37D-108772B603FE}"/>
              </c:ext>
            </c:extLst>
          </c:dPt>
          <c:dPt>
            <c:idx val="5"/>
            <c:invertIfNegative val="0"/>
            <c:bubble3D val="0"/>
            <c:spPr>
              <a:solidFill>
                <a:schemeClr val="accent6"/>
              </a:solidFill>
              <a:ln>
                <a:noFill/>
              </a:ln>
              <a:effectLst/>
            </c:spPr>
            <c:extLst>
              <c:ext xmlns:c16="http://schemas.microsoft.com/office/drawing/2014/chart" uri="{C3380CC4-5D6E-409C-BE32-E72D297353CC}">
                <c16:uniqueId val="{0000000B-2231-420F-A37D-108772B603FE}"/>
              </c:ext>
            </c:extLst>
          </c:dPt>
          <c:dPt>
            <c:idx val="6"/>
            <c:invertIfNegative val="0"/>
            <c:bubble3D val="0"/>
            <c:spPr>
              <a:solidFill>
                <a:schemeClr val="accent6"/>
              </a:solidFill>
              <a:ln>
                <a:noFill/>
              </a:ln>
              <a:effectLst/>
            </c:spPr>
            <c:extLst>
              <c:ext xmlns:c16="http://schemas.microsoft.com/office/drawing/2014/chart" uri="{C3380CC4-5D6E-409C-BE32-E72D297353CC}">
                <c16:uniqueId val="{0000000D-2231-420F-A37D-108772B603FE}"/>
              </c:ext>
            </c:extLst>
          </c:dPt>
          <c:dPt>
            <c:idx val="7"/>
            <c:invertIfNegative val="0"/>
            <c:bubble3D val="0"/>
            <c:spPr>
              <a:solidFill>
                <a:schemeClr val="accent2"/>
              </a:solidFill>
              <a:ln>
                <a:noFill/>
              </a:ln>
              <a:effectLst/>
            </c:spPr>
            <c:extLst>
              <c:ext xmlns:c16="http://schemas.microsoft.com/office/drawing/2014/chart" uri="{C3380CC4-5D6E-409C-BE32-E72D297353CC}">
                <c16:uniqueId val="{0000000F-2231-420F-A37D-108772B603FE}"/>
              </c:ext>
            </c:extLst>
          </c:dPt>
          <c:dPt>
            <c:idx val="8"/>
            <c:invertIfNegative val="0"/>
            <c:bubble3D val="0"/>
            <c:spPr>
              <a:solidFill>
                <a:schemeClr val="accent1"/>
              </a:solidFill>
              <a:ln>
                <a:noFill/>
              </a:ln>
              <a:effectLst/>
            </c:spPr>
            <c:extLst>
              <c:ext xmlns:c16="http://schemas.microsoft.com/office/drawing/2014/chart" uri="{C3380CC4-5D6E-409C-BE32-E72D297353CC}">
                <c16:uniqueId val="{00000011-2231-420F-A37D-108772B603FE}"/>
              </c:ext>
            </c:extLst>
          </c:dPt>
          <c:dPt>
            <c:idx val="9"/>
            <c:invertIfNegative val="0"/>
            <c:bubble3D val="0"/>
            <c:spPr>
              <a:solidFill>
                <a:schemeClr val="accent1"/>
              </a:solidFill>
              <a:ln>
                <a:noFill/>
              </a:ln>
              <a:effectLst/>
            </c:spPr>
            <c:extLst>
              <c:ext xmlns:c16="http://schemas.microsoft.com/office/drawing/2014/chart" uri="{C3380CC4-5D6E-409C-BE32-E72D297353CC}">
                <c16:uniqueId val="{00000013-2231-420F-A37D-108772B603FE}"/>
              </c:ext>
            </c:extLst>
          </c:dPt>
          <c:dPt>
            <c:idx val="10"/>
            <c:invertIfNegative val="0"/>
            <c:bubble3D val="0"/>
            <c:spPr>
              <a:solidFill>
                <a:schemeClr val="accent1"/>
              </a:solidFill>
              <a:ln>
                <a:noFill/>
              </a:ln>
              <a:effectLst/>
            </c:spPr>
            <c:extLst>
              <c:ext xmlns:c16="http://schemas.microsoft.com/office/drawing/2014/chart" uri="{C3380CC4-5D6E-409C-BE32-E72D297353CC}">
                <c16:uniqueId val="{00000015-2231-420F-A37D-108772B603FE}"/>
              </c:ext>
            </c:extLst>
          </c:dPt>
          <c:dPt>
            <c:idx val="11"/>
            <c:invertIfNegative val="0"/>
            <c:bubble3D val="0"/>
            <c:spPr>
              <a:solidFill>
                <a:schemeClr val="accent1"/>
              </a:solidFill>
              <a:ln>
                <a:noFill/>
              </a:ln>
              <a:effectLst/>
            </c:spPr>
            <c:extLst>
              <c:ext xmlns:c16="http://schemas.microsoft.com/office/drawing/2014/chart" uri="{C3380CC4-5D6E-409C-BE32-E72D297353CC}">
                <c16:uniqueId val="{00000017-2231-420F-A37D-108772B603FE}"/>
              </c:ext>
            </c:extLst>
          </c:dPt>
          <c:dPt>
            <c:idx val="13"/>
            <c:invertIfNegative val="0"/>
            <c:bubble3D val="0"/>
            <c:spPr>
              <a:solidFill>
                <a:schemeClr val="accent2"/>
              </a:solidFill>
              <a:ln>
                <a:noFill/>
              </a:ln>
              <a:effectLst/>
            </c:spPr>
            <c:extLst>
              <c:ext xmlns:c16="http://schemas.microsoft.com/office/drawing/2014/chart" uri="{C3380CC4-5D6E-409C-BE32-E72D297353CC}">
                <c16:uniqueId val="{00000019-2231-420F-A37D-108772B603FE}"/>
              </c:ext>
            </c:extLst>
          </c:dPt>
          <c:dPt>
            <c:idx val="14"/>
            <c:invertIfNegative val="0"/>
            <c:bubble3D val="0"/>
            <c:spPr>
              <a:solidFill>
                <a:schemeClr val="accent2"/>
              </a:solidFill>
              <a:ln>
                <a:noFill/>
              </a:ln>
              <a:effectLst/>
            </c:spPr>
            <c:extLst>
              <c:ext xmlns:c16="http://schemas.microsoft.com/office/drawing/2014/chart" uri="{C3380CC4-5D6E-409C-BE32-E72D297353CC}">
                <c16:uniqueId val="{0000001B-2231-420F-A37D-108772B603FE}"/>
              </c:ext>
            </c:extLst>
          </c:dPt>
          <c:dPt>
            <c:idx val="15"/>
            <c:invertIfNegative val="0"/>
            <c:bubble3D val="0"/>
            <c:spPr>
              <a:solidFill>
                <a:schemeClr val="accent1"/>
              </a:solidFill>
              <a:ln>
                <a:noFill/>
              </a:ln>
              <a:effectLst/>
            </c:spPr>
            <c:extLst>
              <c:ext xmlns:c16="http://schemas.microsoft.com/office/drawing/2014/chart" uri="{C3380CC4-5D6E-409C-BE32-E72D297353CC}">
                <c16:uniqueId val="{0000001D-2231-420F-A37D-108772B603FE}"/>
              </c:ext>
            </c:extLst>
          </c:dPt>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IPT Mah" panose="00000400000000000000" pitchFamily="2" charset="2"/>
                    <a:ea typeface="+mn-ea"/>
                    <a:cs typeface="B Nazanin" panose="00000400000000000000" pitchFamily="2" charset="-78"/>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'شاخص کلی مراقبت بارداری'!$A$2:$A$18</c:f>
              <c:strCache>
                <c:ptCount val="16"/>
                <c:pt idx="0">
                  <c:v>قهه </c:v>
                </c:pt>
                <c:pt idx="1">
                  <c:v>گلشن</c:v>
                </c:pt>
                <c:pt idx="2">
                  <c:v>دولت آباد </c:v>
                </c:pt>
                <c:pt idx="3">
                  <c:v>قمیشلو</c:v>
                </c:pt>
                <c:pt idx="4">
                  <c:v>دزج</c:v>
                </c:pt>
                <c:pt idx="5">
                  <c:v>بشارت</c:v>
                </c:pt>
                <c:pt idx="6">
                  <c:v>همگین </c:v>
                </c:pt>
                <c:pt idx="7">
                  <c:v>شهرستان</c:v>
                </c:pt>
                <c:pt idx="8">
                  <c:v>رسول اکرم (ص)</c:v>
                </c:pt>
                <c:pt idx="9">
                  <c:v>پوده</c:v>
                </c:pt>
                <c:pt idx="10">
                  <c:v>علی آبادجمبزه</c:v>
                </c:pt>
                <c:pt idx="11">
                  <c:v>قمبوان</c:v>
                </c:pt>
                <c:pt idx="12">
                  <c:v>محمودآباد </c:v>
                </c:pt>
                <c:pt idx="13">
                  <c:v>کره</c:v>
                </c:pt>
                <c:pt idx="14">
                  <c:v>لاریچه </c:v>
                </c:pt>
                <c:pt idx="15">
                  <c:v>علی آبادگچی </c:v>
                </c:pt>
              </c:strCache>
            </c:strRef>
          </c:cat>
          <c:val>
            <c:numRef>
              <c:f>'شاخص کلی مراقبت بارداری'!$B$2:$B$18</c:f>
              <c:numCache>
                <c:formatCode>0.0</c:formatCode>
                <c:ptCount val="17"/>
                <c:pt idx="0">
                  <c:v>106.94444444444444</c:v>
                </c:pt>
                <c:pt idx="1">
                  <c:v>104.2063492063492</c:v>
                </c:pt>
                <c:pt idx="2">
                  <c:v>100</c:v>
                </c:pt>
                <c:pt idx="3">
                  <c:v>93.333333333333329</c:v>
                </c:pt>
                <c:pt idx="4">
                  <c:v>87.5</c:v>
                </c:pt>
                <c:pt idx="5">
                  <c:v>84.565897065897062</c:v>
                </c:pt>
                <c:pt idx="6">
                  <c:v>83.333333333333329</c:v>
                </c:pt>
                <c:pt idx="7" formatCode="General">
                  <c:v>82.8</c:v>
                </c:pt>
                <c:pt idx="8">
                  <c:v>76.19047619047619</c:v>
                </c:pt>
                <c:pt idx="9">
                  <c:v>64.102564102564102</c:v>
                </c:pt>
                <c:pt idx="10">
                  <c:v>61.666666666666664</c:v>
                </c:pt>
                <c:pt idx="11">
                  <c:v>60</c:v>
                </c:pt>
                <c:pt idx="12" formatCode="General">
                  <c:v>55.6</c:v>
                </c:pt>
                <c:pt idx="13">
                  <c:v>0</c:v>
                </c:pt>
                <c:pt idx="14">
                  <c:v>0</c:v>
                </c:pt>
                <c:pt idx="15">
                  <c:v>0</c:v>
                </c:pt>
              </c:numCache>
            </c:numRef>
          </c:val>
          <c:extLst>
            <c:ext xmlns:c16="http://schemas.microsoft.com/office/drawing/2014/chart" uri="{C3380CC4-5D6E-409C-BE32-E72D297353CC}">
              <c16:uniqueId val="{0000001E-2231-420F-A37D-108772B603FE}"/>
            </c:ext>
          </c:extLst>
        </c:ser>
        <c:dLbls>
          <c:showLegendKey val="0"/>
          <c:showVal val="0"/>
          <c:showCatName val="0"/>
          <c:showSerName val="0"/>
          <c:showPercent val="0"/>
          <c:showBubbleSize val="0"/>
        </c:dLbls>
        <c:gapWidth val="219"/>
        <c:overlap val="-27"/>
        <c:axId val="334081568"/>
        <c:axId val="334079600"/>
      </c:barChart>
      <c:catAx>
        <c:axId val="3340815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2700000" spcFirstLastPara="1" vertOverflow="ellipsis" wrap="square" anchor="ctr" anchorCtr="1"/>
          <a:lstStyle/>
          <a:p>
            <a:pPr>
              <a:defRPr sz="1100" b="1" i="0" u="none" strike="noStrike" kern="1200" baseline="0">
                <a:solidFill>
                  <a:schemeClr val="tx1">
                    <a:lumMod val="65000"/>
                    <a:lumOff val="35000"/>
                  </a:schemeClr>
                </a:solidFill>
                <a:latin typeface="+mn-lt"/>
                <a:ea typeface="+mn-ea"/>
                <a:cs typeface="B Nazanin" panose="00000400000000000000" pitchFamily="2" charset="-78"/>
              </a:defRPr>
            </a:pPr>
            <a:endParaRPr lang="fa-IR"/>
          </a:p>
        </c:txPr>
        <c:crossAx val="334079600"/>
        <c:crosses val="autoZero"/>
        <c:auto val="1"/>
        <c:lblAlgn val="ctr"/>
        <c:lblOffset val="100"/>
        <c:noMultiLvlLbl val="0"/>
      </c:catAx>
      <c:valAx>
        <c:axId val="334079600"/>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IPT Mah" panose="00000400000000000000" pitchFamily="2" charset="2"/>
                <a:ea typeface="+mn-ea"/>
                <a:cs typeface="B Lotus" panose="00000400000000000000" pitchFamily="2" charset="-78"/>
              </a:defRPr>
            </a:pPr>
            <a:endParaRPr lang="fa-IR"/>
          </a:p>
        </c:txPr>
        <c:crossAx val="33408156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fa-IR"/>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fa-IR" b="1">
                <a:solidFill>
                  <a:sysClr val="windowText" lastClr="000000"/>
                </a:solidFill>
                <a:cs typeface="B Titr" panose="00000700000000000000" pitchFamily="2" charset="-78"/>
              </a:rPr>
              <a:t>درصد مراقبت پس از زایمان - سال 1402 و شش ماهه  اول 1403- سامانه</a:t>
            </a:r>
            <a:r>
              <a:rPr lang="fa-IR" b="1" baseline="0">
                <a:solidFill>
                  <a:sysClr val="windowText" lastClr="000000"/>
                </a:solidFill>
                <a:cs typeface="B Titr" panose="00000700000000000000" pitchFamily="2" charset="-78"/>
              </a:rPr>
              <a:t> سیب </a:t>
            </a:r>
            <a:endParaRPr lang="en-US" b="1">
              <a:solidFill>
                <a:sysClr val="windowText" lastClr="000000"/>
              </a:solidFill>
              <a:cs typeface="B Titr" panose="00000700000000000000" pitchFamily="2" charset="-78"/>
            </a:endParaRPr>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fa-IR"/>
        </a:p>
      </c:txPr>
    </c:title>
    <c:autoTitleDeleted val="0"/>
    <c:plotArea>
      <c:layout/>
      <c:barChart>
        <c:barDir val="col"/>
        <c:grouping val="clustered"/>
        <c:varyColors val="0"/>
        <c:ser>
          <c:idx val="0"/>
          <c:order val="0"/>
          <c:tx>
            <c:strRef>
              <c:f>'شش ماهه 1403'!$C$222</c:f>
              <c:strCache>
                <c:ptCount val="1"/>
                <c:pt idx="0">
                  <c:v>درصد مراقبت پس از زایمان-سال 1402</c:v>
                </c:pt>
              </c:strCache>
            </c:strRef>
          </c:tx>
          <c:spPr>
            <a:solidFill>
              <a:schemeClr val="bg1">
                <a:lumMod val="75000"/>
              </a:schemeClr>
            </a:solidFill>
            <a:ln>
              <a:noFill/>
            </a:ln>
            <a:effectLst/>
          </c:spPr>
          <c:invertIfNegative val="0"/>
          <c:dPt>
            <c:idx val="23"/>
            <c:invertIfNegative val="0"/>
            <c:bubble3D val="0"/>
            <c:spPr>
              <a:solidFill>
                <a:schemeClr val="bg1">
                  <a:lumMod val="50000"/>
                </a:schemeClr>
              </a:solidFill>
              <a:ln>
                <a:noFill/>
              </a:ln>
              <a:effectLst/>
            </c:spPr>
            <c:extLst>
              <c:ext xmlns:c16="http://schemas.microsoft.com/office/drawing/2014/chart" uri="{C3380CC4-5D6E-409C-BE32-E72D297353CC}">
                <c16:uniqueId val="{00000001-F1CC-4B7A-8394-C07E9F31D1C7}"/>
              </c:ext>
            </c:extLst>
          </c:dPt>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B Titr" panose="00000700000000000000" pitchFamily="2" charset="-78"/>
                  </a:defRPr>
                </a:pPr>
                <a:endParaRPr lang="fa-IR"/>
              </a:p>
            </c:txPr>
            <c:dLblPos val="inBase"/>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'شش ماهه 1403'!$B$223:$B$250</c:f>
              <c:strCache>
                <c:ptCount val="28"/>
                <c:pt idx="0">
                  <c:v>چادگان</c:v>
                </c:pt>
                <c:pt idx="1">
                  <c:v>تیران</c:v>
                </c:pt>
                <c:pt idx="2">
                  <c:v>خور</c:v>
                </c:pt>
                <c:pt idx="3">
                  <c:v>فریدونشهر</c:v>
                </c:pt>
                <c:pt idx="4">
                  <c:v>بویین</c:v>
                </c:pt>
                <c:pt idx="5">
                  <c:v>هرند</c:v>
                </c:pt>
                <c:pt idx="6">
                  <c:v>جرقویه</c:v>
                </c:pt>
                <c:pt idx="7">
                  <c:v>گلپایگان</c:v>
                </c:pt>
                <c:pt idx="8">
                  <c:v>فریدن</c:v>
                </c:pt>
                <c:pt idx="9">
                  <c:v>شهرضا</c:v>
                </c:pt>
                <c:pt idx="10">
                  <c:v>نطنز</c:v>
                </c:pt>
                <c:pt idx="11">
                  <c:v>مبارکه</c:v>
                </c:pt>
                <c:pt idx="12">
                  <c:v>نایین</c:v>
                </c:pt>
                <c:pt idx="13">
                  <c:v>فلاورجان</c:v>
                </c:pt>
                <c:pt idx="14">
                  <c:v>لنجان</c:v>
                </c:pt>
                <c:pt idx="15">
                  <c:v>دهاقان</c:v>
                </c:pt>
                <c:pt idx="16">
                  <c:v>برخوار</c:v>
                </c:pt>
                <c:pt idx="17">
                  <c:v>سمیرم</c:v>
                </c:pt>
                <c:pt idx="18">
                  <c:v>شاهین شهر</c:v>
                </c:pt>
                <c:pt idx="19">
                  <c:v>خوانسار</c:v>
                </c:pt>
                <c:pt idx="20">
                  <c:v>خمینی شهر</c:v>
                </c:pt>
                <c:pt idx="21">
                  <c:v>اردستان</c:v>
                </c:pt>
                <c:pt idx="22">
                  <c:v>ورزنه</c:v>
                </c:pt>
                <c:pt idx="23">
                  <c:v>میانگین دانشگاه</c:v>
                </c:pt>
                <c:pt idx="24">
                  <c:v>کوهپایه</c:v>
                </c:pt>
                <c:pt idx="25">
                  <c:v>نجف آباد</c:v>
                </c:pt>
                <c:pt idx="26">
                  <c:v>اصفهان1 </c:v>
                </c:pt>
                <c:pt idx="27">
                  <c:v>اصفهان2 </c:v>
                </c:pt>
              </c:strCache>
            </c:strRef>
          </c:cat>
          <c:val>
            <c:numRef>
              <c:f>'شش ماهه 1403'!$C$223:$C$250</c:f>
              <c:numCache>
                <c:formatCode>0.0</c:formatCode>
                <c:ptCount val="28"/>
                <c:pt idx="0">
                  <c:v>96.859903381642511</c:v>
                </c:pt>
                <c:pt idx="1">
                  <c:v>81.979977753058947</c:v>
                </c:pt>
                <c:pt idx="2">
                  <c:v>84.269662921348313</c:v>
                </c:pt>
                <c:pt idx="3">
                  <c:v>87.015945330296134</c:v>
                </c:pt>
                <c:pt idx="4">
                  <c:v>74.842767295597483</c:v>
                </c:pt>
                <c:pt idx="5">
                  <c:v>73.701298701298697</c:v>
                </c:pt>
                <c:pt idx="6">
                  <c:v>83.137254901960787</c:v>
                </c:pt>
                <c:pt idx="7">
                  <c:v>78.323353293413177</c:v>
                </c:pt>
                <c:pt idx="8">
                  <c:v>91.388400702987695</c:v>
                </c:pt>
                <c:pt idx="9">
                  <c:v>75.426219870664312</c:v>
                </c:pt>
                <c:pt idx="10">
                  <c:v>92.954545454545453</c:v>
                </c:pt>
                <c:pt idx="11">
                  <c:v>88.090963494913225</c:v>
                </c:pt>
                <c:pt idx="12">
                  <c:v>94.40389294403893</c:v>
                </c:pt>
                <c:pt idx="13">
                  <c:v>82.404853833425264</c:v>
                </c:pt>
                <c:pt idx="14">
                  <c:v>80.276134122287971</c:v>
                </c:pt>
                <c:pt idx="15">
                  <c:v>79.765395894428153</c:v>
                </c:pt>
                <c:pt idx="16">
                  <c:v>82.01542912246866</c:v>
                </c:pt>
                <c:pt idx="17">
                  <c:v>80.478821362799266</c:v>
                </c:pt>
                <c:pt idx="18">
                  <c:v>84.306146115191339</c:v>
                </c:pt>
                <c:pt idx="19">
                  <c:v>74.34782608695653</c:v>
                </c:pt>
                <c:pt idx="20">
                  <c:v>79.204048769266151</c:v>
                </c:pt>
                <c:pt idx="21">
                  <c:v>77.5599128540305</c:v>
                </c:pt>
                <c:pt idx="22">
                  <c:v>81.770833333333343</c:v>
                </c:pt>
                <c:pt idx="23">
                  <c:v>66.368974567150644</c:v>
                </c:pt>
                <c:pt idx="24">
                  <c:v>65.714285714285708</c:v>
                </c:pt>
                <c:pt idx="25">
                  <c:v>65.291204904503658</c:v>
                </c:pt>
                <c:pt idx="26">
                  <c:v>49.14762422923468</c:v>
                </c:pt>
                <c:pt idx="27">
                  <c:v>46.948985973376217</c:v>
                </c:pt>
              </c:numCache>
            </c:numRef>
          </c:val>
          <c:extLst>
            <c:ext xmlns:c16="http://schemas.microsoft.com/office/drawing/2014/chart" uri="{C3380CC4-5D6E-409C-BE32-E72D297353CC}">
              <c16:uniqueId val="{00000002-F1CC-4B7A-8394-C07E9F31D1C7}"/>
            </c:ext>
          </c:extLst>
        </c:ser>
        <c:ser>
          <c:idx val="1"/>
          <c:order val="1"/>
          <c:tx>
            <c:strRef>
              <c:f>'شش ماهه 1403'!$D$222</c:f>
              <c:strCache>
                <c:ptCount val="1"/>
                <c:pt idx="0">
                  <c:v>درصد مراقبت پس از زایمان -شش ماهه 1403</c:v>
                </c:pt>
              </c:strCache>
            </c:strRef>
          </c:tx>
          <c:spPr>
            <a:solidFill>
              <a:schemeClr val="accent5">
                <a:lumMod val="60000"/>
                <a:lumOff val="40000"/>
              </a:schemeClr>
            </a:solidFill>
            <a:ln>
              <a:noFill/>
            </a:ln>
            <a:effectLst/>
          </c:spPr>
          <c:invertIfNegative val="0"/>
          <c:dPt>
            <c:idx val="0"/>
            <c:invertIfNegative val="0"/>
            <c:bubble3D val="0"/>
            <c:spPr>
              <a:solidFill>
                <a:srgbClr val="FFC000"/>
              </a:solidFill>
              <a:ln>
                <a:noFill/>
              </a:ln>
              <a:effectLst/>
            </c:spPr>
            <c:extLst>
              <c:ext xmlns:c16="http://schemas.microsoft.com/office/drawing/2014/chart" uri="{C3380CC4-5D6E-409C-BE32-E72D297353CC}">
                <c16:uniqueId val="{00000004-F1CC-4B7A-8394-C07E9F31D1C7}"/>
              </c:ext>
            </c:extLst>
          </c:dPt>
          <c:dPt>
            <c:idx val="23"/>
            <c:invertIfNegative val="0"/>
            <c:bubble3D val="0"/>
            <c:spPr>
              <a:solidFill>
                <a:schemeClr val="accent5">
                  <a:lumMod val="75000"/>
                </a:schemeClr>
              </a:solidFill>
              <a:ln>
                <a:noFill/>
              </a:ln>
              <a:effectLst/>
            </c:spPr>
            <c:extLst>
              <c:ext xmlns:c16="http://schemas.microsoft.com/office/drawing/2014/chart" uri="{C3380CC4-5D6E-409C-BE32-E72D297353CC}">
                <c16:uniqueId val="{00000006-F1CC-4B7A-8394-C07E9F31D1C7}"/>
              </c:ext>
            </c:extLst>
          </c:dPt>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B Titr" panose="00000700000000000000" pitchFamily="2" charset="-78"/>
                  </a:defRPr>
                </a:pPr>
                <a:endParaRPr lang="fa-I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'شش ماهه 1403'!$B$223:$B$250</c:f>
              <c:strCache>
                <c:ptCount val="28"/>
                <c:pt idx="0">
                  <c:v>چادگان</c:v>
                </c:pt>
                <c:pt idx="1">
                  <c:v>تیران</c:v>
                </c:pt>
                <c:pt idx="2">
                  <c:v>خور</c:v>
                </c:pt>
                <c:pt idx="3">
                  <c:v>فریدونشهر</c:v>
                </c:pt>
                <c:pt idx="4">
                  <c:v>بویین</c:v>
                </c:pt>
                <c:pt idx="5">
                  <c:v>هرند</c:v>
                </c:pt>
                <c:pt idx="6">
                  <c:v>جرقویه</c:v>
                </c:pt>
                <c:pt idx="7">
                  <c:v>گلپایگان</c:v>
                </c:pt>
                <c:pt idx="8">
                  <c:v>فریدن</c:v>
                </c:pt>
                <c:pt idx="9">
                  <c:v>شهرضا</c:v>
                </c:pt>
                <c:pt idx="10">
                  <c:v>نطنز</c:v>
                </c:pt>
                <c:pt idx="11">
                  <c:v>مبارکه</c:v>
                </c:pt>
                <c:pt idx="12">
                  <c:v>نایین</c:v>
                </c:pt>
                <c:pt idx="13">
                  <c:v>فلاورجان</c:v>
                </c:pt>
                <c:pt idx="14">
                  <c:v>لنجان</c:v>
                </c:pt>
                <c:pt idx="15">
                  <c:v>دهاقان</c:v>
                </c:pt>
                <c:pt idx="16">
                  <c:v>برخوار</c:v>
                </c:pt>
                <c:pt idx="17">
                  <c:v>سمیرم</c:v>
                </c:pt>
                <c:pt idx="18">
                  <c:v>شاهین شهر</c:v>
                </c:pt>
                <c:pt idx="19">
                  <c:v>خوانسار</c:v>
                </c:pt>
                <c:pt idx="20">
                  <c:v>خمینی شهر</c:v>
                </c:pt>
                <c:pt idx="21">
                  <c:v>اردستان</c:v>
                </c:pt>
                <c:pt idx="22">
                  <c:v>ورزنه</c:v>
                </c:pt>
                <c:pt idx="23">
                  <c:v>میانگین دانشگاه</c:v>
                </c:pt>
                <c:pt idx="24">
                  <c:v>کوهپایه</c:v>
                </c:pt>
                <c:pt idx="25">
                  <c:v>نجف آباد</c:v>
                </c:pt>
                <c:pt idx="26">
                  <c:v>اصفهان1 </c:v>
                </c:pt>
                <c:pt idx="27">
                  <c:v>اصفهان2 </c:v>
                </c:pt>
              </c:strCache>
            </c:strRef>
          </c:cat>
          <c:val>
            <c:numRef>
              <c:f>'شش ماهه 1403'!$D$223:$D$250</c:f>
              <c:numCache>
                <c:formatCode>0.0</c:formatCode>
                <c:ptCount val="28"/>
                <c:pt idx="0">
                  <c:v>105.55555555555556</c:v>
                </c:pt>
                <c:pt idx="1">
                  <c:v>90.507726269315668</c:v>
                </c:pt>
                <c:pt idx="2">
                  <c:v>90.163934426229503</c:v>
                </c:pt>
                <c:pt idx="3">
                  <c:v>90.090090090090087</c:v>
                </c:pt>
                <c:pt idx="4">
                  <c:v>88.541666666666657</c:v>
                </c:pt>
                <c:pt idx="5">
                  <c:v>88.4</c:v>
                </c:pt>
                <c:pt idx="6">
                  <c:v>87.44588744588745</c:v>
                </c:pt>
                <c:pt idx="7">
                  <c:v>86.904761904761912</c:v>
                </c:pt>
                <c:pt idx="8">
                  <c:v>86.738351254480278</c:v>
                </c:pt>
                <c:pt idx="9">
                  <c:v>86.509900990099013</c:v>
                </c:pt>
                <c:pt idx="10">
                  <c:v>85.943775100401609</c:v>
                </c:pt>
                <c:pt idx="11">
                  <c:v>85.645355850422206</c:v>
                </c:pt>
                <c:pt idx="12">
                  <c:v>85.514018691588788</c:v>
                </c:pt>
                <c:pt idx="13">
                  <c:v>84.113924050632917</c:v>
                </c:pt>
                <c:pt idx="14">
                  <c:v>83.752695902228609</c:v>
                </c:pt>
                <c:pt idx="15">
                  <c:v>83.152173913043484</c:v>
                </c:pt>
                <c:pt idx="16">
                  <c:v>79.611650485436897</c:v>
                </c:pt>
                <c:pt idx="17">
                  <c:v>79.591836734693871</c:v>
                </c:pt>
                <c:pt idx="18">
                  <c:v>76.324503311258269</c:v>
                </c:pt>
                <c:pt idx="19">
                  <c:v>75</c:v>
                </c:pt>
                <c:pt idx="20">
                  <c:v>74.927953890489917</c:v>
                </c:pt>
                <c:pt idx="21">
                  <c:v>74.8</c:v>
                </c:pt>
                <c:pt idx="22">
                  <c:v>68.8</c:v>
                </c:pt>
                <c:pt idx="23">
                  <c:v>66.8</c:v>
                </c:pt>
                <c:pt idx="24">
                  <c:v>66.071428571428569</c:v>
                </c:pt>
                <c:pt idx="25">
                  <c:v>65.708418891170425</c:v>
                </c:pt>
                <c:pt idx="26">
                  <c:v>52.230518858893362</c:v>
                </c:pt>
                <c:pt idx="27">
                  <c:v>45.924967658473484</c:v>
                </c:pt>
              </c:numCache>
            </c:numRef>
          </c:val>
          <c:extLst>
            <c:ext xmlns:c16="http://schemas.microsoft.com/office/drawing/2014/chart" uri="{C3380CC4-5D6E-409C-BE32-E72D297353CC}">
              <c16:uniqueId val="{00000007-F1CC-4B7A-8394-C07E9F31D1C7}"/>
            </c:ext>
          </c:extLst>
        </c:ser>
        <c:dLbls>
          <c:showLegendKey val="0"/>
          <c:showVal val="0"/>
          <c:showCatName val="0"/>
          <c:showSerName val="0"/>
          <c:showPercent val="0"/>
          <c:showBubbleSize val="0"/>
        </c:dLbls>
        <c:gapWidth val="219"/>
        <c:overlap val="-27"/>
        <c:axId val="312274463"/>
        <c:axId val="312281535"/>
      </c:barChart>
      <c:catAx>
        <c:axId val="31227446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solidFill>
                <a:latin typeface="+mn-lt"/>
                <a:ea typeface="+mn-ea"/>
                <a:cs typeface="B Titr" panose="00000700000000000000" pitchFamily="2" charset="-78"/>
              </a:defRPr>
            </a:pPr>
            <a:endParaRPr lang="fa-IR"/>
          </a:p>
        </c:txPr>
        <c:crossAx val="312281535"/>
        <c:crosses val="autoZero"/>
        <c:auto val="1"/>
        <c:lblAlgn val="ctr"/>
        <c:lblOffset val="100"/>
        <c:noMultiLvlLbl val="0"/>
      </c:catAx>
      <c:valAx>
        <c:axId val="312281535"/>
        <c:scaling>
          <c:orientation val="minMax"/>
          <c:max val="120"/>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solidFill>
                <a:latin typeface="+mn-lt"/>
                <a:ea typeface="+mn-ea"/>
                <a:cs typeface="B Titr" panose="00000700000000000000" pitchFamily="2" charset="-78"/>
              </a:defRPr>
            </a:pPr>
            <a:endParaRPr lang="fa-IR"/>
          </a:p>
        </c:txPr>
        <c:crossAx val="312274463"/>
        <c:crosses val="autoZero"/>
        <c:crossBetween val="between"/>
        <c:majorUnit val="20"/>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1" i="0" u="none" strike="noStrike" kern="1200" baseline="0">
              <a:solidFill>
                <a:schemeClr val="tx1"/>
              </a:solidFill>
              <a:latin typeface="+mn-lt"/>
              <a:ea typeface="+mn-ea"/>
              <a:cs typeface="B Titr" panose="00000700000000000000" pitchFamily="2" charset="-78"/>
            </a:defRPr>
          </a:pPr>
          <a:endParaRPr lang="fa-IR"/>
        </a:p>
      </c:txPr>
    </c:legend>
    <c:plotVisOnly val="1"/>
    <c:dispBlanksAs val="gap"/>
    <c:showDLblsOverMax val="0"/>
  </c:chart>
  <c:spPr>
    <a:noFill/>
    <a:ln>
      <a:noFill/>
    </a:ln>
    <a:effectLst/>
  </c:spPr>
  <c:txPr>
    <a:bodyPr/>
    <a:lstStyle/>
    <a:p>
      <a:pPr>
        <a:defRPr/>
      </a:pPr>
      <a:endParaRPr lang="fa-IR"/>
    </a:p>
  </c:txPr>
  <c:externalData r:id="rId4">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fa-IR" sz="2000" b="1">
                <a:cs typeface="B Nazanin" panose="00000400000000000000" pitchFamily="2" charset="-78"/>
              </a:rPr>
              <a:t>درصد مراقبت پس از زایمان - سال 1402</a:t>
            </a:r>
          </a:p>
        </c:rich>
      </c:tx>
      <c:layout>
        <c:manualLayout>
          <c:xMode val="edge"/>
          <c:yMode val="edge"/>
          <c:x val="0.31932129015495425"/>
          <c:y val="2.877732283464567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fa-IR"/>
        </a:p>
      </c:txPr>
    </c:title>
    <c:autoTitleDeleted val="0"/>
    <c:plotArea>
      <c:layout>
        <c:manualLayout>
          <c:layoutTarget val="inner"/>
          <c:xMode val="edge"/>
          <c:yMode val="edge"/>
          <c:x val="4.8582842536222123E-2"/>
          <c:y val="0.13786666666666667"/>
          <c:w val="0.95141715746377786"/>
          <c:h val="0.74334236220472438"/>
        </c:manualLayout>
      </c:layout>
      <c:barChart>
        <c:barDir val="col"/>
        <c:grouping val="clustered"/>
        <c:varyColors val="0"/>
        <c:ser>
          <c:idx val="0"/>
          <c:order val="0"/>
          <c:tx>
            <c:strRef>
              <c:f>'درصد مراقبت پس از زایمان'!$B$1</c:f>
              <c:strCache>
                <c:ptCount val="1"/>
                <c:pt idx="0">
                  <c:v>درصد مراقبت پس از زایمان</c:v>
                </c:pt>
              </c:strCache>
            </c:strRef>
          </c:tx>
          <c:spPr>
            <a:solidFill>
              <a:schemeClr val="accent1"/>
            </a:solidFill>
            <a:ln>
              <a:noFill/>
            </a:ln>
            <a:effectLst/>
          </c:spPr>
          <c:invertIfNegative val="0"/>
          <c:dPt>
            <c:idx val="2"/>
            <c:invertIfNegative val="0"/>
            <c:bubble3D val="0"/>
            <c:spPr>
              <a:solidFill>
                <a:schemeClr val="accent1"/>
              </a:solidFill>
              <a:ln>
                <a:noFill/>
              </a:ln>
              <a:effectLst/>
            </c:spPr>
            <c:extLst>
              <c:ext xmlns:c16="http://schemas.microsoft.com/office/drawing/2014/chart" uri="{C3380CC4-5D6E-409C-BE32-E72D297353CC}">
                <c16:uniqueId val="{00000001-84FF-4470-A762-89DA5F0FC806}"/>
              </c:ext>
            </c:extLst>
          </c:dPt>
          <c:dPt>
            <c:idx val="3"/>
            <c:invertIfNegative val="0"/>
            <c:bubble3D val="0"/>
            <c:spPr>
              <a:solidFill>
                <a:schemeClr val="accent1"/>
              </a:solidFill>
              <a:ln>
                <a:noFill/>
              </a:ln>
              <a:effectLst/>
            </c:spPr>
            <c:extLst>
              <c:ext xmlns:c16="http://schemas.microsoft.com/office/drawing/2014/chart" uri="{C3380CC4-5D6E-409C-BE32-E72D297353CC}">
                <c16:uniqueId val="{00000003-84FF-4470-A762-89DA5F0FC806}"/>
              </c:ext>
            </c:extLst>
          </c:dPt>
          <c:dPt>
            <c:idx val="5"/>
            <c:invertIfNegative val="0"/>
            <c:bubble3D val="0"/>
            <c:spPr>
              <a:solidFill>
                <a:schemeClr val="accent1"/>
              </a:solidFill>
              <a:ln>
                <a:solidFill>
                  <a:schemeClr val="accent1"/>
                </a:solidFill>
              </a:ln>
              <a:effectLst/>
            </c:spPr>
            <c:extLst>
              <c:ext xmlns:c16="http://schemas.microsoft.com/office/drawing/2014/chart" uri="{C3380CC4-5D6E-409C-BE32-E72D297353CC}">
                <c16:uniqueId val="{00000005-84FF-4470-A762-89DA5F0FC806}"/>
              </c:ext>
            </c:extLst>
          </c:dPt>
          <c:dPt>
            <c:idx val="7"/>
            <c:invertIfNegative val="0"/>
            <c:bubble3D val="0"/>
            <c:spPr>
              <a:solidFill>
                <a:schemeClr val="accent1"/>
              </a:solidFill>
              <a:ln>
                <a:noFill/>
              </a:ln>
              <a:effectLst/>
            </c:spPr>
            <c:extLst>
              <c:ext xmlns:c16="http://schemas.microsoft.com/office/drawing/2014/chart" uri="{C3380CC4-5D6E-409C-BE32-E72D297353CC}">
                <c16:uniqueId val="{00000007-84FF-4470-A762-89DA5F0FC806}"/>
              </c:ext>
            </c:extLst>
          </c:dPt>
          <c:dPt>
            <c:idx val="10"/>
            <c:invertIfNegative val="0"/>
            <c:bubble3D val="0"/>
            <c:spPr>
              <a:solidFill>
                <a:srgbClr val="00B050"/>
              </a:solidFill>
              <a:ln>
                <a:noFill/>
              </a:ln>
              <a:effectLst/>
            </c:spPr>
            <c:extLst>
              <c:ext xmlns:c16="http://schemas.microsoft.com/office/drawing/2014/chart" uri="{C3380CC4-5D6E-409C-BE32-E72D297353CC}">
                <c16:uniqueId val="{00000009-84FF-4470-A762-89DA5F0FC806}"/>
              </c:ext>
            </c:extLst>
          </c:dPt>
          <c:dPt>
            <c:idx val="11"/>
            <c:invertIfNegative val="0"/>
            <c:bubble3D val="0"/>
            <c:spPr>
              <a:solidFill>
                <a:schemeClr val="accent2"/>
              </a:solidFill>
              <a:ln>
                <a:noFill/>
              </a:ln>
              <a:effectLst/>
            </c:spPr>
            <c:extLst>
              <c:ext xmlns:c16="http://schemas.microsoft.com/office/drawing/2014/chart" uri="{C3380CC4-5D6E-409C-BE32-E72D297353CC}">
                <c16:uniqueId val="{0000000B-84FF-4470-A762-89DA5F0FC806}"/>
              </c:ext>
            </c:extLst>
          </c:dPt>
          <c:dPt>
            <c:idx val="12"/>
            <c:invertIfNegative val="0"/>
            <c:bubble3D val="0"/>
            <c:spPr>
              <a:solidFill>
                <a:schemeClr val="accent2"/>
              </a:solidFill>
              <a:ln>
                <a:noFill/>
              </a:ln>
              <a:effectLst/>
            </c:spPr>
            <c:extLst>
              <c:ext xmlns:c16="http://schemas.microsoft.com/office/drawing/2014/chart" uri="{C3380CC4-5D6E-409C-BE32-E72D297353CC}">
                <c16:uniqueId val="{0000000D-84FF-4470-A762-89DA5F0FC806}"/>
              </c:ext>
            </c:extLst>
          </c:dPt>
          <c:dPt>
            <c:idx val="13"/>
            <c:invertIfNegative val="0"/>
            <c:bubble3D val="0"/>
            <c:spPr>
              <a:solidFill>
                <a:schemeClr val="accent1"/>
              </a:solidFill>
              <a:ln>
                <a:noFill/>
              </a:ln>
              <a:effectLst/>
            </c:spPr>
            <c:extLst>
              <c:ext xmlns:c16="http://schemas.microsoft.com/office/drawing/2014/chart" uri="{C3380CC4-5D6E-409C-BE32-E72D297353CC}">
                <c16:uniqueId val="{0000000F-84FF-4470-A762-89DA5F0FC806}"/>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IPT Baran" panose="00000400000000000000" pitchFamily="2" charset="2"/>
                    <a:ea typeface="+mn-ea"/>
                    <a:cs typeface="+mn-cs"/>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'درصد مراقبت پس از زایمان'!$A$2:$A$17</c:f>
              <c:strCache>
                <c:ptCount val="16"/>
                <c:pt idx="0">
                  <c:v>همگین </c:v>
                </c:pt>
                <c:pt idx="1">
                  <c:v>پوده</c:v>
                </c:pt>
                <c:pt idx="2">
                  <c:v>رسول اکرم (ص)</c:v>
                </c:pt>
                <c:pt idx="3">
                  <c:v>کره</c:v>
                </c:pt>
                <c:pt idx="4">
                  <c:v>علی آبادجمبزه</c:v>
                </c:pt>
                <c:pt idx="5">
                  <c:v>قمبوان</c:v>
                </c:pt>
                <c:pt idx="6">
                  <c:v>قمیشلو</c:v>
                </c:pt>
                <c:pt idx="7">
                  <c:v>دزج</c:v>
                </c:pt>
                <c:pt idx="8">
                  <c:v>قهه </c:v>
                </c:pt>
                <c:pt idx="9">
                  <c:v>دولت آباد </c:v>
                </c:pt>
                <c:pt idx="10">
                  <c:v>شهرستان</c:v>
                </c:pt>
                <c:pt idx="11">
                  <c:v>شهید بشارت </c:v>
                </c:pt>
                <c:pt idx="12">
                  <c:v>گلشن</c:v>
                </c:pt>
                <c:pt idx="13">
                  <c:v>لاریچه </c:v>
                </c:pt>
                <c:pt idx="14">
                  <c:v>علی آبادگچی </c:v>
                </c:pt>
                <c:pt idx="15">
                  <c:v>محمودآباد</c:v>
                </c:pt>
              </c:strCache>
            </c:strRef>
          </c:cat>
          <c:val>
            <c:numRef>
              <c:f>'درصد مراقبت پس از زایمان'!$B$2:$B$17</c:f>
              <c:numCache>
                <c:formatCode>0.00</c:formatCode>
                <c:ptCount val="16"/>
                <c:pt idx="0">
                  <c:v>140</c:v>
                </c:pt>
                <c:pt idx="1">
                  <c:v>114.28571428571428</c:v>
                </c:pt>
                <c:pt idx="2">
                  <c:v>110.63829787234043</c:v>
                </c:pt>
                <c:pt idx="3">
                  <c:v>100</c:v>
                </c:pt>
                <c:pt idx="4">
                  <c:v>100</c:v>
                </c:pt>
                <c:pt idx="5">
                  <c:v>87.5</c:v>
                </c:pt>
                <c:pt idx="6">
                  <c:v>86.666666666666671</c:v>
                </c:pt>
                <c:pt idx="7">
                  <c:v>86.36363636363636</c:v>
                </c:pt>
                <c:pt idx="8">
                  <c:v>85.714285714285708</c:v>
                </c:pt>
                <c:pt idx="9">
                  <c:v>80.952380952380949</c:v>
                </c:pt>
                <c:pt idx="10" formatCode="General">
                  <c:v>79.77</c:v>
                </c:pt>
                <c:pt idx="11">
                  <c:v>66.911764705882348</c:v>
                </c:pt>
                <c:pt idx="12">
                  <c:v>62</c:v>
                </c:pt>
                <c:pt idx="13">
                  <c:v>0</c:v>
                </c:pt>
                <c:pt idx="14">
                  <c:v>0</c:v>
                </c:pt>
                <c:pt idx="15">
                  <c:v>0</c:v>
                </c:pt>
              </c:numCache>
            </c:numRef>
          </c:val>
          <c:extLst>
            <c:ext xmlns:c16="http://schemas.microsoft.com/office/drawing/2014/chart" uri="{C3380CC4-5D6E-409C-BE32-E72D297353CC}">
              <c16:uniqueId val="{00000010-84FF-4470-A762-89DA5F0FC806}"/>
            </c:ext>
          </c:extLst>
        </c:ser>
        <c:dLbls>
          <c:showLegendKey val="0"/>
          <c:showVal val="0"/>
          <c:showCatName val="0"/>
          <c:showSerName val="0"/>
          <c:showPercent val="0"/>
          <c:showBubbleSize val="0"/>
        </c:dLbls>
        <c:gapWidth val="219"/>
        <c:overlap val="-27"/>
        <c:axId val="401550152"/>
        <c:axId val="401557040"/>
      </c:barChart>
      <c:catAx>
        <c:axId val="4015501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B Nazanin" panose="00000400000000000000" pitchFamily="2" charset="-78"/>
              </a:defRPr>
            </a:pPr>
            <a:endParaRPr lang="fa-IR"/>
          </a:p>
        </c:txPr>
        <c:crossAx val="401557040"/>
        <c:crosses val="autoZero"/>
        <c:auto val="1"/>
        <c:lblAlgn val="ctr"/>
        <c:lblOffset val="100"/>
        <c:noMultiLvlLbl val="0"/>
      </c:catAx>
      <c:valAx>
        <c:axId val="401557040"/>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IPT Baran" panose="00000400000000000000" pitchFamily="2" charset="2"/>
                <a:ea typeface="+mn-ea"/>
                <a:cs typeface="+mn-cs"/>
              </a:defRPr>
            </a:pPr>
            <a:endParaRPr lang="fa-IR"/>
          </a:p>
        </c:txPr>
        <c:crossAx val="4015501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fa-IR"/>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fa-IR" sz="1400" b="1">
                <a:cs typeface="B Titr" panose="00000700000000000000" pitchFamily="2" charset="-78"/>
              </a:rPr>
              <a:t>درصد مراقبت پس از زایمان -</a:t>
            </a:r>
            <a:r>
              <a:rPr lang="en-US" sz="1400" b="1">
                <a:cs typeface="B Titr" panose="00000700000000000000" pitchFamily="2" charset="-78"/>
              </a:rPr>
              <a:t> </a:t>
            </a:r>
            <a:r>
              <a:rPr lang="fa-IR" sz="1400" b="1">
                <a:cs typeface="B Titr" panose="00000700000000000000" pitchFamily="2" charset="-78"/>
              </a:rPr>
              <a:t>شش</a:t>
            </a:r>
            <a:r>
              <a:rPr lang="fa-IR" sz="1400" b="1" baseline="0">
                <a:cs typeface="B Titr" panose="00000700000000000000" pitchFamily="2" charset="-78"/>
              </a:rPr>
              <a:t> ماهه اول </a:t>
            </a:r>
            <a:r>
              <a:rPr lang="fa-IR" sz="1400" b="1">
                <a:cs typeface="B Titr" panose="00000700000000000000" pitchFamily="2" charset="-78"/>
              </a:rPr>
              <a:t>سال 1403</a:t>
            </a:r>
          </a:p>
        </c:rich>
      </c:tx>
      <c:layout>
        <c:manualLayout>
          <c:xMode val="edge"/>
          <c:yMode val="edge"/>
          <c:x val="0.22146687531661352"/>
          <c:y val="4.6404057696704196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fa-IR"/>
        </a:p>
      </c:txPr>
    </c:title>
    <c:autoTitleDeleted val="0"/>
    <c:plotArea>
      <c:layout>
        <c:manualLayout>
          <c:layoutTarget val="inner"/>
          <c:xMode val="edge"/>
          <c:yMode val="edge"/>
          <c:x val="3.7336487868593893E-2"/>
          <c:y val="0.1365016501650165"/>
          <c:w val="0.95264786267913693"/>
          <c:h val="0.74588352693537074"/>
        </c:manualLayout>
      </c:layout>
      <c:barChart>
        <c:barDir val="col"/>
        <c:grouping val="clustered"/>
        <c:varyColors val="0"/>
        <c:dLbls>
          <c:showLegendKey val="0"/>
          <c:showVal val="0"/>
          <c:showCatName val="0"/>
          <c:showSerName val="0"/>
          <c:showPercent val="0"/>
          <c:showBubbleSize val="0"/>
        </c:dLbls>
        <c:gapWidth val="219"/>
        <c:overlap val="-27"/>
        <c:axId val="401550152"/>
        <c:axId val="401557040"/>
      </c:barChart>
      <c:catAx>
        <c:axId val="4015501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B Nazanin" panose="00000400000000000000" pitchFamily="2" charset="-78"/>
              </a:defRPr>
            </a:pPr>
            <a:endParaRPr lang="fa-IR"/>
          </a:p>
        </c:txPr>
        <c:crossAx val="401557040"/>
        <c:crosses val="autoZero"/>
        <c:auto val="1"/>
        <c:lblAlgn val="ctr"/>
        <c:lblOffset val="100"/>
        <c:noMultiLvlLbl val="0"/>
      </c:catAx>
      <c:valAx>
        <c:axId val="401557040"/>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IPT Baran" panose="00000400000000000000" pitchFamily="2" charset="2"/>
                <a:ea typeface="+mn-ea"/>
                <a:cs typeface="+mn-cs"/>
              </a:defRPr>
            </a:pPr>
            <a:endParaRPr lang="fa-IR"/>
          </a:p>
        </c:txPr>
        <c:crossAx val="4015501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fa-IR"/>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fa-IR" sz="1400" b="1">
                <a:cs typeface="B Titr" panose="00000700000000000000" pitchFamily="2" charset="-78"/>
              </a:rPr>
              <a:t>درصد مراقبت پس از زایمان -</a:t>
            </a:r>
            <a:r>
              <a:rPr lang="en-US" sz="1400" b="1">
                <a:cs typeface="B Titr" panose="00000700000000000000" pitchFamily="2" charset="-78"/>
              </a:rPr>
              <a:t> </a:t>
            </a:r>
            <a:r>
              <a:rPr lang="fa-IR" sz="1400" b="1">
                <a:cs typeface="B Titr" panose="00000700000000000000" pitchFamily="2" charset="-78"/>
              </a:rPr>
              <a:t>شش</a:t>
            </a:r>
            <a:r>
              <a:rPr lang="fa-IR" sz="1400" b="1" baseline="0">
                <a:cs typeface="B Titr" panose="00000700000000000000" pitchFamily="2" charset="-78"/>
              </a:rPr>
              <a:t> ماهه اول </a:t>
            </a:r>
            <a:r>
              <a:rPr lang="fa-IR" sz="1400" b="1">
                <a:cs typeface="B Titr" panose="00000700000000000000" pitchFamily="2" charset="-78"/>
              </a:rPr>
              <a:t>سال 1403</a:t>
            </a:r>
          </a:p>
        </c:rich>
      </c:tx>
      <c:layout>
        <c:manualLayout>
          <c:xMode val="edge"/>
          <c:yMode val="edge"/>
          <c:x val="0.22146687531661352"/>
          <c:y val="4.6404057696704196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fa-IR"/>
        </a:p>
      </c:txPr>
    </c:title>
    <c:autoTitleDeleted val="0"/>
    <c:plotArea>
      <c:layout>
        <c:manualLayout>
          <c:layoutTarget val="inner"/>
          <c:xMode val="edge"/>
          <c:yMode val="edge"/>
          <c:x val="4.6880010109067359E-2"/>
          <c:y val="8.7885925130391784E-2"/>
          <c:w val="0.95264786267913693"/>
          <c:h val="0.74588352693537074"/>
        </c:manualLayout>
      </c:layout>
      <c:barChart>
        <c:barDir val="col"/>
        <c:grouping val="clustered"/>
        <c:varyColors val="0"/>
        <c:ser>
          <c:idx val="0"/>
          <c:order val="0"/>
          <c:tx>
            <c:strRef>
              <c:f>'درصد مراقبت پس از زایمان'!$B$1</c:f>
              <c:strCache>
                <c:ptCount val="1"/>
                <c:pt idx="0">
                  <c:v>درصد مراقبت پس از زایمان</c:v>
                </c:pt>
              </c:strCache>
            </c:strRef>
          </c:tx>
          <c:spPr>
            <a:solidFill>
              <a:schemeClr val="accent5">
                <a:lumMod val="40000"/>
                <a:lumOff val="60000"/>
              </a:schemeClr>
            </a:solidFill>
            <a:ln>
              <a:noFill/>
            </a:ln>
            <a:effectLst/>
          </c:spPr>
          <c:invertIfNegative val="0"/>
          <c:dPt>
            <c:idx val="0"/>
            <c:invertIfNegative val="0"/>
            <c:bubble3D val="0"/>
            <c:spPr>
              <a:solidFill>
                <a:schemeClr val="accent6"/>
              </a:solidFill>
              <a:ln>
                <a:noFill/>
              </a:ln>
              <a:effectLst/>
            </c:spPr>
            <c:extLst>
              <c:ext xmlns:c16="http://schemas.microsoft.com/office/drawing/2014/chart" uri="{C3380CC4-5D6E-409C-BE32-E72D297353CC}">
                <c16:uniqueId val="{00000001-C462-470E-BFB2-DAD5882730CA}"/>
              </c:ext>
            </c:extLst>
          </c:dPt>
          <c:dPt>
            <c:idx val="1"/>
            <c:invertIfNegative val="0"/>
            <c:bubble3D val="0"/>
            <c:spPr>
              <a:solidFill>
                <a:schemeClr val="accent6"/>
              </a:solidFill>
              <a:ln>
                <a:noFill/>
              </a:ln>
              <a:effectLst/>
            </c:spPr>
            <c:extLst>
              <c:ext xmlns:c16="http://schemas.microsoft.com/office/drawing/2014/chart" uri="{C3380CC4-5D6E-409C-BE32-E72D297353CC}">
                <c16:uniqueId val="{00000003-C462-470E-BFB2-DAD5882730CA}"/>
              </c:ext>
            </c:extLst>
          </c:dPt>
          <c:dPt>
            <c:idx val="2"/>
            <c:invertIfNegative val="0"/>
            <c:bubble3D val="0"/>
            <c:spPr>
              <a:solidFill>
                <a:schemeClr val="accent6"/>
              </a:solidFill>
              <a:ln>
                <a:noFill/>
              </a:ln>
              <a:effectLst/>
            </c:spPr>
            <c:extLst>
              <c:ext xmlns:c16="http://schemas.microsoft.com/office/drawing/2014/chart" uri="{C3380CC4-5D6E-409C-BE32-E72D297353CC}">
                <c16:uniqueId val="{00000005-C462-470E-BFB2-DAD5882730CA}"/>
              </c:ext>
            </c:extLst>
          </c:dPt>
          <c:dPt>
            <c:idx val="3"/>
            <c:invertIfNegative val="0"/>
            <c:bubble3D val="0"/>
            <c:spPr>
              <a:solidFill>
                <a:schemeClr val="accent6"/>
              </a:solidFill>
              <a:ln>
                <a:noFill/>
              </a:ln>
              <a:effectLst/>
            </c:spPr>
            <c:extLst>
              <c:ext xmlns:c16="http://schemas.microsoft.com/office/drawing/2014/chart" uri="{C3380CC4-5D6E-409C-BE32-E72D297353CC}">
                <c16:uniqueId val="{00000007-C462-470E-BFB2-DAD5882730CA}"/>
              </c:ext>
            </c:extLst>
          </c:dPt>
          <c:dPt>
            <c:idx val="4"/>
            <c:invertIfNegative val="0"/>
            <c:bubble3D val="0"/>
            <c:spPr>
              <a:solidFill>
                <a:schemeClr val="accent6"/>
              </a:solidFill>
              <a:ln>
                <a:noFill/>
              </a:ln>
              <a:effectLst/>
            </c:spPr>
            <c:extLst>
              <c:ext xmlns:c16="http://schemas.microsoft.com/office/drawing/2014/chart" uri="{C3380CC4-5D6E-409C-BE32-E72D297353CC}">
                <c16:uniqueId val="{00000009-C462-470E-BFB2-DAD5882730CA}"/>
              </c:ext>
            </c:extLst>
          </c:dPt>
          <c:dPt>
            <c:idx val="5"/>
            <c:invertIfNegative val="0"/>
            <c:bubble3D val="0"/>
            <c:spPr>
              <a:solidFill>
                <a:schemeClr val="accent6"/>
              </a:solidFill>
              <a:ln>
                <a:noFill/>
              </a:ln>
              <a:effectLst/>
            </c:spPr>
            <c:extLst>
              <c:ext xmlns:c16="http://schemas.microsoft.com/office/drawing/2014/chart" uri="{C3380CC4-5D6E-409C-BE32-E72D297353CC}">
                <c16:uniqueId val="{0000000B-C462-470E-BFB2-DAD5882730CA}"/>
              </c:ext>
            </c:extLst>
          </c:dPt>
          <c:dPt>
            <c:idx val="6"/>
            <c:invertIfNegative val="0"/>
            <c:bubble3D val="0"/>
            <c:spPr>
              <a:solidFill>
                <a:schemeClr val="accent6"/>
              </a:solidFill>
              <a:ln>
                <a:noFill/>
              </a:ln>
              <a:effectLst/>
            </c:spPr>
            <c:extLst>
              <c:ext xmlns:c16="http://schemas.microsoft.com/office/drawing/2014/chart" uri="{C3380CC4-5D6E-409C-BE32-E72D297353CC}">
                <c16:uniqueId val="{0000000D-C462-470E-BFB2-DAD5882730CA}"/>
              </c:ext>
            </c:extLst>
          </c:dPt>
          <c:dPt>
            <c:idx val="7"/>
            <c:invertIfNegative val="0"/>
            <c:bubble3D val="0"/>
            <c:spPr>
              <a:solidFill>
                <a:schemeClr val="accent6"/>
              </a:solidFill>
              <a:ln>
                <a:noFill/>
              </a:ln>
              <a:effectLst/>
            </c:spPr>
            <c:extLst>
              <c:ext xmlns:c16="http://schemas.microsoft.com/office/drawing/2014/chart" uri="{C3380CC4-5D6E-409C-BE32-E72D297353CC}">
                <c16:uniqueId val="{0000000F-C462-470E-BFB2-DAD5882730CA}"/>
              </c:ext>
            </c:extLst>
          </c:dPt>
          <c:dPt>
            <c:idx val="8"/>
            <c:invertIfNegative val="0"/>
            <c:bubble3D val="0"/>
            <c:spPr>
              <a:solidFill>
                <a:schemeClr val="accent2">
                  <a:lumMod val="75000"/>
                </a:schemeClr>
              </a:solidFill>
              <a:ln>
                <a:noFill/>
              </a:ln>
              <a:effectLst/>
            </c:spPr>
            <c:extLst>
              <c:ext xmlns:c16="http://schemas.microsoft.com/office/drawing/2014/chart" uri="{C3380CC4-5D6E-409C-BE32-E72D297353CC}">
                <c16:uniqueId val="{00000011-C462-470E-BFB2-DAD5882730CA}"/>
              </c:ext>
            </c:extLst>
          </c:dPt>
          <c:dPt>
            <c:idx val="9"/>
            <c:invertIfNegative val="0"/>
            <c:bubble3D val="0"/>
            <c:spPr>
              <a:solidFill>
                <a:srgbClr val="C00000"/>
              </a:solidFill>
              <a:ln>
                <a:solidFill>
                  <a:srgbClr val="C00000"/>
                </a:solidFill>
              </a:ln>
              <a:effectLst/>
            </c:spPr>
            <c:extLst>
              <c:ext xmlns:c16="http://schemas.microsoft.com/office/drawing/2014/chart" uri="{C3380CC4-5D6E-409C-BE32-E72D297353CC}">
                <c16:uniqueId val="{00000013-C462-470E-BFB2-DAD5882730CA}"/>
              </c:ext>
            </c:extLst>
          </c:dPt>
          <c:dPt>
            <c:idx val="10"/>
            <c:invertIfNegative val="0"/>
            <c:bubble3D val="0"/>
            <c:spPr>
              <a:solidFill>
                <a:srgbClr val="FF0000"/>
              </a:solidFill>
              <a:ln>
                <a:noFill/>
              </a:ln>
              <a:effectLst/>
            </c:spPr>
            <c:extLst>
              <c:ext xmlns:c16="http://schemas.microsoft.com/office/drawing/2014/chart" uri="{C3380CC4-5D6E-409C-BE32-E72D297353CC}">
                <c16:uniqueId val="{00000015-C462-470E-BFB2-DAD5882730CA}"/>
              </c:ext>
            </c:extLst>
          </c:dPt>
          <c:dPt>
            <c:idx val="11"/>
            <c:invertIfNegative val="0"/>
            <c:bubble3D val="0"/>
            <c:spPr>
              <a:solidFill>
                <a:srgbClr val="C00000"/>
              </a:solidFill>
              <a:ln>
                <a:noFill/>
              </a:ln>
              <a:effectLst/>
            </c:spPr>
            <c:extLst>
              <c:ext xmlns:c16="http://schemas.microsoft.com/office/drawing/2014/chart" uri="{C3380CC4-5D6E-409C-BE32-E72D297353CC}">
                <c16:uniqueId val="{00000017-C462-470E-BFB2-DAD5882730CA}"/>
              </c:ext>
            </c:extLst>
          </c:dPt>
          <c:dPt>
            <c:idx val="12"/>
            <c:invertIfNegative val="0"/>
            <c:bubble3D val="0"/>
            <c:spPr>
              <a:solidFill>
                <a:srgbClr val="C00000"/>
              </a:solidFill>
              <a:ln>
                <a:noFill/>
              </a:ln>
              <a:effectLst/>
            </c:spPr>
            <c:extLst>
              <c:ext xmlns:c16="http://schemas.microsoft.com/office/drawing/2014/chart" uri="{C3380CC4-5D6E-409C-BE32-E72D297353CC}">
                <c16:uniqueId val="{0000001B-C462-470E-BFB2-DAD5882730CA}"/>
              </c:ext>
            </c:extLst>
          </c:dPt>
          <c:dPt>
            <c:idx val="15"/>
            <c:invertIfNegative val="0"/>
            <c:bubble3D val="0"/>
            <c:spPr>
              <a:solidFill>
                <a:schemeClr val="accent5">
                  <a:lumMod val="40000"/>
                  <a:lumOff val="60000"/>
                </a:schemeClr>
              </a:solidFill>
              <a:ln>
                <a:noFill/>
              </a:ln>
              <a:effectLst/>
            </c:spPr>
            <c:extLst>
              <c:ext xmlns:c16="http://schemas.microsoft.com/office/drawing/2014/chart" uri="{C3380CC4-5D6E-409C-BE32-E72D297353CC}">
                <c16:uniqueId val="{00000019-C462-470E-BFB2-DAD5882730CA}"/>
              </c:ext>
            </c:extLst>
          </c:dPt>
          <c:dLbls>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tx1">
                        <a:lumMod val="75000"/>
                        <a:lumOff val="25000"/>
                      </a:schemeClr>
                    </a:solidFill>
                    <a:latin typeface="IPT Baran" panose="00000400000000000000" pitchFamily="2" charset="2"/>
                    <a:ea typeface="+mn-ea"/>
                    <a:cs typeface="+mn-cs"/>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'درصد مراقبت پس از زایمان'!$A$2:$A$17</c:f>
              <c:strCache>
                <c:ptCount val="16"/>
                <c:pt idx="0">
                  <c:v>قمیشلو</c:v>
                </c:pt>
                <c:pt idx="1">
                  <c:v>دزج</c:v>
                </c:pt>
                <c:pt idx="2">
                  <c:v>قهه </c:v>
                </c:pt>
                <c:pt idx="3">
                  <c:v>همگین </c:v>
                </c:pt>
                <c:pt idx="4">
                  <c:v>پوده</c:v>
                </c:pt>
                <c:pt idx="5">
                  <c:v>محمودآباد</c:v>
                </c:pt>
                <c:pt idx="6">
                  <c:v>گلشن</c:v>
                </c:pt>
                <c:pt idx="7">
                  <c:v>علی آبادجمبزه</c:v>
                </c:pt>
                <c:pt idx="8">
                  <c:v>شهرستان</c:v>
                </c:pt>
                <c:pt idx="9">
                  <c:v>قمبوان</c:v>
                </c:pt>
                <c:pt idx="10">
                  <c:v>رسول اکرم (ص)</c:v>
                </c:pt>
                <c:pt idx="11">
                  <c:v>شهید بشارت </c:v>
                </c:pt>
                <c:pt idx="12">
                  <c:v>دولت آباد </c:v>
                </c:pt>
                <c:pt idx="13">
                  <c:v>علی آباد گچی</c:v>
                </c:pt>
                <c:pt idx="14">
                  <c:v>لاریچه </c:v>
                </c:pt>
                <c:pt idx="15">
                  <c:v>کره</c:v>
                </c:pt>
              </c:strCache>
            </c:strRef>
          </c:cat>
          <c:val>
            <c:numRef>
              <c:f>'درصد مراقبت پس از زایمان'!$B$2:$B$17</c:f>
              <c:numCache>
                <c:formatCode>General</c:formatCode>
                <c:ptCount val="16"/>
                <c:pt idx="0">
                  <c:v>140</c:v>
                </c:pt>
                <c:pt idx="1">
                  <c:v>137.5</c:v>
                </c:pt>
                <c:pt idx="2">
                  <c:v>125</c:v>
                </c:pt>
                <c:pt idx="3">
                  <c:v>100</c:v>
                </c:pt>
                <c:pt idx="4">
                  <c:v>100</c:v>
                </c:pt>
                <c:pt idx="5">
                  <c:v>100</c:v>
                </c:pt>
                <c:pt idx="6">
                  <c:v>95.2</c:v>
                </c:pt>
                <c:pt idx="7">
                  <c:v>90</c:v>
                </c:pt>
                <c:pt idx="8">
                  <c:v>83.2</c:v>
                </c:pt>
                <c:pt idx="9">
                  <c:v>80</c:v>
                </c:pt>
                <c:pt idx="10">
                  <c:v>78.5</c:v>
                </c:pt>
                <c:pt idx="11">
                  <c:v>68.8</c:v>
                </c:pt>
                <c:pt idx="12">
                  <c:v>42.8</c:v>
                </c:pt>
                <c:pt idx="13">
                  <c:v>0</c:v>
                </c:pt>
                <c:pt idx="14">
                  <c:v>0</c:v>
                </c:pt>
                <c:pt idx="15">
                  <c:v>0</c:v>
                </c:pt>
              </c:numCache>
            </c:numRef>
          </c:val>
          <c:extLst>
            <c:ext xmlns:c16="http://schemas.microsoft.com/office/drawing/2014/chart" uri="{C3380CC4-5D6E-409C-BE32-E72D297353CC}">
              <c16:uniqueId val="{0000001A-C462-470E-BFB2-DAD5882730CA}"/>
            </c:ext>
          </c:extLst>
        </c:ser>
        <c:dLbls>
          <c:showLegendKey val="0"/>
          <c:showVal val="0"/>
          <c:showCatName val="0"/>
          <c:showSerName val="0"/>
          <c:showPercent val="0"/>
          <c:showBubbleSize val="0"/>
        </c:dLbls>
        <c:gapWidth val="219"/>
        <c:overlap val="-27"/>
        <c:axId val="401550152"/>
        <c:axId val="401557040"/>
      </c:barChart>
      <c:catAx>
        <c:axId val="4015501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B Nazanin" panose="00000400000000000000" pitchFamily="2" charset="-78"/>
              </a:defRPr>
            </a:pPr>
            <a:endParaRPr lang="fa-IR"/>
          </a:p>
        </c:txPr>
        <c:crossAx val="401557040"/>
        <c:crosses val="autoZero"/>
        <c:auto val="1"/>
        <c:lblAlgn val="ctr"/>
        <c:lblOffset val="100"/>
        <c:noMultiLvlLbl val="0"/>
      </c:catAx>
      <c:valAx>
        <c:axId val="401557040"/>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IPT Baran" panose="00000400000000000000" pitchFamily="2" charset="2"/>
                <a:ea typeface="+mn-ea"/>
                <a:cs typeface="+mn-cs"/>
              </a:defRPr>
            </a:pPr>
            <a:endParaRPr lang="fa-IR"/>
          </a:p>
        </c:txPr>
        <c:crossAx val="4015501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fa-I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fa-IR" sz="2000" b="1">
                <a:cs typeface="B Nazanin" panose="00000400000000000000" pitchFamily="2" charset="-78"/>
              </a:rPr>
              <a:t>درصد مراقبت پیش از بارداری در زنان زایمان کرده - سال </a:t>
            </a:r>
            <a:r>
              <a:rPr lang="fa-IR" sz="2000" b="1" i="0" u="none" strike="noStrike" kern="1200" spc="0" baseline="0">
                <a:solidFill>
                  <a:sysClr val="windowText" lastClr="000000">
                    <a:lumMod val="65000"/>
                    <a:lumOff val="35000"/>
                  </a:sysClr>
                </a:solidFill>
                <a:latin typeface="+mn-lt"/>
                <a:ea typeface="+mn-ea"/>
                <a:cs typeface="B Nazanin" panose="00000400000000000000" pitchFamily="2" charset="-78"/>
              </a:rPr>
              <a:t>1402</a:t>
            </a:r>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fa-IR"/>
        </a:p>
      </c:txPr>
    </c:title>
    <c:autoTitleDeleted val="0"/>
    <c:plotArea>
      <c:layout/>
      <c:barChart>
        <c:barDir val="col"/>
        <c:grouping val="clustered"/>
        <c:varyColors val="0"/>
        <c:ser>
          <c:idx val="0"/>
          <c:order val="0"/>
          <c:tx>
            <c:strRef>
              <c:f>'درصد مراقبت پیش از بارداری '!$B$1</c:f>
              <c:strCache>
                <c:ptCount val="1"/>
                <c:pt idx="0">
                  <c:v>درصد مراقبت پیش از بارداری</c:v>
                </c:pt>
              </c:strCache>
            </c:strRef>
          </c:tx>
          <c:spPr>
            <a:solidFill>
              <a:schemeClr val="accent1"/>
            </a:solidFill>
            <a:ln>
              <a:noFill/>
            </a:ln>
            <a:effectLst/>
          </c:spPr>
          <c:invertIfNegative val="0"/>
          <c:dPt>
            <c:idx val="2"/>
            <c:invertIfNegative val="0"/>
            <c:bubble3D val="0"/>
            <c:spPr>
              <a:solidFill>
                <a:schemeClr val="accent1"/>
              </a:solidFill>
              <a:ln>
                <a:noFill/>
              </a:ln>
              <a:effectLst/>
            </c:spPr>
            <c:extLst>
              <c:ext xmlns:c16="http://schemas.microsoft.com/office/drawing/2014/chart" uri="{C3380CC4-5D6E-409C-BE32-E72D297353CC}">
                <c16:uniqueId val="{00000001-421B-470E-9ADB-6019F968376D}"/>
              </c:ext>
            </c:extLst>
          </c:dPt>
          <c:dPt>
            <c:idx val="8"/>
            <c:invertIfNegative val="0"/>
            <c:bubble3D val="0"/>
            <c:spPr>
              <a:solidFill>
                <a:schemeClr val="accent6"/>
              </a:solidFill>
              <a:ln>
                <a:noFill/>
              </a:ln>
              <a:effectLst/>
            </c:spPr>
            <c:extLst>
              <c:ext xmlns:c16="http://schemas.microsoft.com/office/drawing/2014/chart" uri="{C3380CC4-5D6E-409C-BE32-E72D297353CC}">
                <c16:uniqueId val="{00000003-421B-470E-9ADB-6019F968376D}"/>
              </c:ext>
            </c:extLst>
          </c:dPt>
          <c:dPt>
            <c:idx val="9"/>
            <c:invertIfNegative val="0"/>
            <c:bubble3D val="0"/>
            <c:spPr>
              <a:solidFill>
                <a:schemeClr val="accent2"/>
              </a:solidFill>
              <a:ln>
                <a:noFill/>
              </a:ln>
              <a:effectLst/>
            </c:spPr>
            <c:extLst>
              <c:ext xmlns:c16="http://schemas.microsoft.com/office/drawing/2014/chart" uri="{C3380CC4-5D6E-409C-BE32-E72D297353CC}">
                <c16:uniqueId val="{00000005-421B-470E-9ADB-6019F968376D}"/>
              </c:ext>
            </c:extLst>
          </c:dPt>
          <c:dPt>
            <c:idx val="10"/>
            <c:invertIfNegative val="0"/>
            <c:bubble3D val="0"/>
            <c:spPr>
              <a:solidFill>
                <a:schemeClr val="accent2"/>
              </a:solidFill>
              <a:ln>
                <a:noFill/>
              </a:ln>
              <a:effectLst/>
            </c:spPr>
            <c:extLst>
              <c:ext xmlns:c16="http://schemas.microsoft.com/office/drawing/2014/chart" uri="{C3380CC4-5D6E-409C-BE32-E72D297353CC}">
                <c16:uniqueId val="{00000007-421B-470E-9ADB-6019F968376D}"/>
              </c:ext>
            </c:extLst>
          </c:dPt>
          <c:dPt>
            <c:idx val="11"/>
            <c:invertIfNegative val="0"/>
            <c:bubble3D val="0"/>
            <c:spPr>
              <a:solidFill>
                <a:schemeClr val="accent2"/>
              </a:solidFill>
              <a:ln>
                <a:noFill/>
              </a:ln>
              <a:effectLst/>
            </c:spPr>
            <c:extLst>
              <c:ext xmlns:c16="http://schemas.microsoft.com/office/drawing/2014/chart" uri="{C3380CC4-5D6E-409C-BE32-E72D297353CC}">
                <c16:uniqueId val="{00000009-421B-470E-9ADB-6019F968376D}"/>
              </c:ext>
            </c:extLst>
          </c:dPt>
          <c:dPt>
            <c:idx val="12"/>
            <c:invertIfNegative val="0"/>
            <c:bubble3D val="0"/>
            <c:spPr>
              <a:solidFill>
                <a:schemeClr val="accent2"/>
              </a:solidFill>
              <a:ln>
                <a:noFill/>
              </a:ln>
              <a:effectLst/>
            </c:spPr>
            <c:extLst>
              <c:ext xmlns:c16="http://schemas.microsoft.com/office/drawing/2014/chart" uri="{C3380CC4-5D6E-409C-BE32-E72D297353CC}">
                <c16:uniqueId val="{0000000B-421B-470E-9ADB-6019F968376D}"/>
              </c:ext>
            </c:extLst>
          </c:dPt>
          <c:dPt>
            <c:idx val="13"/>
            <c:invertIfNegative val="0"/>
            <c:bubble3D val="0"/>
            <c:spPr>
              <a:solidFill>
                <a:schemeClr val="accent2"/>
              </a:solidFill>
              <a:ln>
                <a:noFill/>
              </a:ln>
              <a:effectLst/>
            </c:spPr>
            <c:extLst>
              <c:ext xmlns:c16="http://schemas.microsoft.com/office/drawing/2014/chart" uri="{C3380CC4-5D6E-409C-BE32-E72D297353CC}">
                <c16:uniqueId val="{0000000D-421B-470E-9ADB-6019F968376D}"/>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'درصد مراقبت پیش از بارداری '!$A$2:$A$17</c:f>
              <c:strCache>
                <c:ptCount val="16"/>
                <c:pt idx="0">
                  <c:v>همگین </c:v>
                </c:pt>
                <c:pt idx="1">
                  <c:v>کره</c:v>
                </c:pt>
                <c:pt idx="2">
                  <c:v>گلشن</c:v>
                </c:pt>
                <c:pt idx="3">
                  <c:v>دولت آباد </c:v>
                </c:pt>
                <c:pt idx="4">
                  <c:v>محمودآباد</c:v>
                </c:pt>
                <c:pt idx="5">
                  <c:v>قمیشلو</c:v>
                </c:pt>
                <c:pt idx="6">
                  <c:v>دزج</c:v>
                </c:pt>
                <c:pt idx="7">
                  <c:v>علی آبادجمبزه</c:v>
                </c:pt>
                <c:pt idx="8">
                  <c:v>شهرستان</c:v>
                </c:pt>
                <c:pt idx="9">
                  <c:v>قهه </c:v>
                </c:pt>
                <c:pt idx="10">
                  <c:v>پوده</c:v>
                </c:pt>
                <c:pt idx="11">
                  <c:v>بشارت</c:v>
                </c:pt>
                <c:pt idx="12">
                  <c:v>رسول اکرم (ص)</c:v>
                </c:pt>
                <c:pt idx="13">
                  <c:v>قمبوان</c:v>
                </c:pt>
                <c:pt idx="14">
                  <c:v>لاریچه </c:v>
                </c:pt>
                <c:pt idx="15">
                  <c:v>علی آبادگچی </c:v>
                </c:pt>
              </c:strCache>
            </c:strRef>
          </c:cat>
          <c:val>
            <c:numRef>
              <c:f>'درصد مراقبت پیش از بارداری '!$B$2:$B$17</c:f>
              <c:numCache>
                <c:formatCode>0.00</c:formatCode>
                <c:ptCount val="16"/>
                <c:pt idx="0">
                  <c:v>100</c:v>
                </c:pt>
                <c:pt idx="1">
                  <c:v>100</c:v>
                </c:pt>
                <c:pt idx="2">
                  <c:v>100</c:v>
                </c:pt>
                <c:pt idx="3">
                  <c:v>100</c:v>
                </c:pt>
                <c:pt idx="4">
                  <c:v>100</c:v>
                </c:pt>
                <c:pt idx="5">
                  <c:v>80</c:v>
                </c:pt>
                <c:pt idx="6">
                  <c:v>77.272727272727266</c:v>
                </c:pt>
                <c:pt idx="7">
                  <c:v>75</c:v>
                </c:pt>
                <c:pt idx="8">
                  <c:v>73.313782991202345</c:v>
                </c:pt>
                <c:pt idx="9">
                  <c:v>71.428571428571431</c:v>
                </c:pt>
                <c:pt idx="10">
                  <c:v>64.285714285714292</c:v>
                </c:pt>
                <c:pt idx="11">
                  <c:v>63.235294117647058</c:v>
                </c:pt>
                <c:pt idx="12">
                  <c:v>59.574468085106382</c:v>
                </c:pt>
                <c:pt idx="13">
                  <c:v>50</c:v>
                </c:pt>
                <c:pt idx="14">
                  <c:v>0</c:v>
                </c:pt>
                <c:pt idx="15">
                  <c:v>0</c:v>
                </c:pt>
              </c:numCache>
            </c:numRef>
          </c:val>
          <c:extLst>
            <c:ext xmlns:c16="http://schemas.microsoft.com/office/drawing/2014/chart" uri="{C3380CC4-5D6E-409C-BE32-E72D297353CC}">
              <c16:uniqueId val="{0000000E-421B-470E-9ADB-6019F968376D}"/>
            </c:ext>
          </c:extLst>
        </c:ser>
        <c:dLbls>
          <c:showLegendKey val="0"/>
          <c:showVal val="0"/>
          <c:showCatName val="0"/>
          <c:showSerName val="0"/>
          <c:showPercent val="0"/>
          <c:showBubbleSize val="0"/>
        </c:dLbls>
        <c:gapWidth val="219"/>
        <c:overlap val="-27"/>
        <c:axId val="417303048"/>
        <c:axId val="417304032"/>
      </c:barChart>
      <c:catAx>
        <c:axId val="4173030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B Nazanin" panose="00000400000000000000" pitchFamily="2" charset="-78"/>
              </a:defRPr>
            </a:pPr>
            <a:endParaRPr lang="fa-IR"/>
          </a:p>
        </c:txPr>
        <c:crossAx val="417304032"/>
        <c:crosses val="autoZero"/>
        <c:auto val="1"/>
        <c:lblAlgn val="ctr"/>
        <c:lblOffset val="100"/>
        <c:noMultiLvlLbl val="0"/>
      </c:catAx>
      <c:valAx>
        <c:axId val="417304032"/>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fa-IR"/>
          </a:p>
        </c:txPr>
        <c:crossAx val="4173030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fa-IR"/>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fa-IR" dirty="0">
                <a:solidFill>
                  <a:sysClr val="windowText" lastClr="000000"/>
                </a:solidFill>
                <a:cs typeface="B Titr" panose="00000700000000000000" pitchFamily="2" charset="-78"/>
              </a:rPr>
              <a:t>درصد پوشش کامل و ناقص مراقبت پیش از بارداری </a:t>
            </a:r>
            <a:r>
              <a:rPr lang="fa-IR" baseline="0" dirty="0" smtClean="0">
                <a:solidFill>
                  <a:sysClr val="windowText" lastClr="000000"/>
                </a:solidFill>
                <a:cs typeface="B Titr" panose="00000700000000000000" pitchFamily="2" charset="-78"/>
              </a:rPr>
              <a:t>-1403/9/12-داشبورد </a:t>
            </a:r>
            <a:r>
              <a:rPr lang="fa-IR" baseline="0" dirty="0">
                <a:solidFill>
                  <a:sysClr val="windowText" lastClr="000000"/>
                </a:solidFill>
                <a:cs typeface="B Titr" panose="00000700000000000000" pitchFamily="2" charset="-78"/>
              </a:rPr>
              <a:t>مدیریتی</a:t>
            </a:r>
            <a:endParaRPr lang="en-US" dirty="0">
              <a:solidFill>
                <a:sysClr val="windowText" lastClr="000000"/>
              </a:solidFill>
              <a:cs typeface="B Titr" panose="00000700000000000000" pitchFamily="2" charset="-78"/>
            </a:endParaRPr>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fa-IR"/>
        </a:p>
      </c:txPr>
    </c:title>
    <c:autoTitleDeleted val="0"/>
    <c:plotArea>
      <c:layout>
        <c:manualLayout>
          <c:layoutTarget val="inner"/>
          <c:xMode val="edge"/>
          <c:yMode val="edge"/>
          <c:x val="4.4708190529218567E-2"/>
          <c:y val="9.7959939559718268E-2"/>
          <c:w val="0.94042757378470332"/>
          <c:h val="0.71792398725959972"/>
        </c:manualLayout>
      </c:layout>
      <c:barChart>
        <c:barDir val="col"/>
        <c:grouping val="clustered"/>
        <c:varyColors val="0"/>
        <c:ser>
          <c:idx val="0"/>
          <c:order val="0"/>
          <c:tx>
            <c:strRef>
              <c:f>PCC!$B$32</c:f>
              <c:strCache>
                <c:ptCount val="1"/>
                <c:pt idx="0">
                  <c:v>پوشش کامل</c:v>
                </c:pt>
              </c:strCache>
            </c:strRef>
          </c:tx>
          <c:spPr>
            <a:solidFill>
              <a:schemeClr val="accent3">
                <a:lumMod val="75000"/>
              </a:schemeClr>
            </a:solidFill>
            <a:ln>
              <a:noFill/>
            </a:ln>
            <a:effectLst/>
            <a:scene3d>
              <a:camera prst="orthographicFront"/>
              <a:lightRig rig="threePt" dir="t"/>
            </a:scene3d>
            <a:sp3d>
              <a:bevelT w="184150"/>
            </a:sp3d>
          </c:spPr>
          <c:invertIfNegative val="0"/>
          <c:dPt>
            <c:idx val="16"/>
            <c:invertIfNegative val="0"/>
            <c:bubble3D val="0"/>
            <c:spPr>
              <a:solidFill>
                <a:srgbClr val="79963F"/>
              </a:solidFill>
              <a:ln>
                <a:noFill/>
              </a:ln>
              <a:effectLst/>
              <a:scene3d>
                <a:camera prst="orthographicFront"/>
                <a:lightRig rig="threePt" dir="t"/>
              </a:scene3d>
              <a:sp3d>
                <a:bevelT w="184150"/>
              </a:sp3d>
            </c:spPr>
            <c:extLst>
              <c:ext xmlns:c16="http://schemas.microsoft.com/office/drawing/2014/chart" uri="{C3380CC4-5D6E-409C-BE32-E72D297353CC}">
                <c16:uniqueId val="{00000006-0ED6-42D8-BC10-89498D5896D4}"/>
              </c:ext>
            </c:extLst>
          </c:dPt>
          <c:dPt>
            <c:idx val="17"/>
            <c:invertIfNegative val="0"/>
            <c:bubble3D val="0"/>
            <c:spPr>
              <a:solidFill>
                <a:srgbClr val="79963F"/>
              </a:solidFill>
              <a:ln>
                <a:noFill/>
              </a:ln>
              <a:effectLst/>
              <a:scene3d>
                <a:camera prst="orthographicFront"/>
                <a:lightRig rig="threePt" dir="t"/>
              </a:scene3d>
              <a:sp3d>
                <a:bevelT w="184150"/>
              </a:sp3d>
            </c:spPr>
            <c:extLst>
              <c:ext xmlns:c16="http://schemas.microsoft.com/office/drawing/2014/chart" uri="{C3380CC4-5D6E-409C-BE32-E72D297353CC}">
                <c16:uniqueId val="{00000001-EF4F-4EDB-BE44-4DD4FE007CC4}"/>
              </c:ext>
            </c:extLst>
          </c:dPt>
          <c:dPt>
            <c:idx val="20"/>
            <c:invertIfNegative val="0"/>
            <c:bubble3D val="0"/>
            <c:spPr>
              <a:solidFill>
                <a:srgbClr val="A5C445">
                  <a:lumMod val="50000"/>
                </a:srgbClr>
              </a:solidFill>
              <a:ln>
                <a:noFill/>
              </a:ln>
              <a:effectLst/>
              <a:scene3d>
                <a:camera prst="orthographicFront"/>
                <a:lightRig rig="threePt" dir="t"/>
              </a:scene3d>
              <a:sp3d>
                <a:bevelT w="184150"/>
              </a:sp3d>
            </c:spPr>
            <c:extLst>
              <c:ext xmlns:c16="http://schemas.microsoft.com/office/drawing/2014/chart" uri="{C3380CC4-5D6E-409C-BE32-E72D297353CC}">
                <c16:uniqueId val="{00000005-0ED6-42D8-BC10-89498D5896D4}"/>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ysClr val="windowText" lastClr="000000"/>
                    </a:solidFill>
                    <a:latin typeface="+mn-lt"/>
                    <a:ea typeface="+mn-ea"/>
                    <a:cs typeface="B Titr" panose="00000700000000000000" pitchFamily="2" charset="-78"/>
                  </a:defRPr>
                </a:pPr>
                <a:endParaRPr lang="fa-I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trendline>
            <c:spPr>
              <a:ln w="19050" cap="rnd">
                <a:solidFill>
                  <a:schemeClr val="tx1"/>
                </a:solidFill>
                <a:prstDash val="sysDot"/>
              </a:ln>
              <a:effectLst/>
            </c:spPr>
            <c:trendlineType val="movingAvg"/>
            <c:period val="2"/>
            <c:dispRSqr val="0"/>
            <c:dispEq val="0"/>
          </c:trendline>
          <c:cat>
            <c:strRef>
              <c:f>PCC!$A$33:$A$60</c:f>
              <c:strCache>
                <c:ptCount val="28"/>
                <c:pt idx="0">
                  <c:v>فریدن</c:v>
                </c:pt>
                <c:pt idx="1">
                  <c:v>نطنز</c:v>
                </c:pt>
                <c:pt idx="2">
                  <c:v>چادگان</c:v>
                </c:pt>
                <c:pt idx="3">
                  <c:v>اردستان</c:v>
                </c:pt>
                <c:pt idx="4">
                  <c:v>فریدونشهر</c:v>
                </c:pt>
                <c:pt idx="5">
                  <c:v>خور</c:v>
                </c:pt>
                <c:pt idx="6">
                  <c:v>خوانسار</c:v>
                </c:pt>
                <c:pt idx="7">
                  <c:v>بویین </c:v>
                </c:pt>
                <c:pt idx="8">
                  <c:v>نایین</c:v>
                </c:pt>
                <c:pt idx="9">
                  <c:v>مبارکه</c:v>
                </c:pt>
                <c:pt idx="10">
                  <c:v>دهاقان</c:v>
                </c:pt>
                <c:pt idx="11">
                  <c:v>لنجان</c:v>
                </c:pt>
                <c:pt idx="12">
                  <c:v>فلاورجان</c:v>
                </c:pt>
                <c:pt idx="13">
                  <c:v>سمیرم </c:v>
                </c:pt>
                <c:pt idx="14">
                  <c:v>شهرضا</c:v>
                </c:pt>
                <c:pt idx="15">
                  <c:v>تیران</c:v>
                </c:pt>
                <c:pt idx="16">
                  <c:v>جرقویه</c:v>
                </c:pt>
                <c:pt idx="17">
                  <c:v>نجف آباد</c:v>
                </c:pt>
                <c:pt idx="18">
                  <c:v>کوهپایه</c:v>
                </c:pt>
                <c:pt idx="19">
                  <c:v>خمینی شهر</c:v>
                </c:pt>
                <c:pt idx="20">
                  <c:v>میانگین دانشگاه</c:v>
                </c:pt>
                <c:pt idx="21">
                  <c:v>گلپایگان</c:v>
                </c:pt>
                <c:pt idx="22">
                  <c:v>شاهین شهر</c:v>
                </c:pt>
                <c:pt idx="23">
                  <c:v>برخوار</c:v>
                </c:pt>
                <c:pt idx="24">
                  <c:v>اصفهان 1</c:v>
                </c:pt>
                <c:pt idx="25">
                  <c:v>اصفهان 2</c:v>
                </c:pt>
                <c:pt idx="26">
                  <c:v>هرند</c:v>
                </c:pt>
                <c:pt idx="27">
                  <c:v>ورزنه</c:v>
                </c:pt>
              </c:strCache>
            </c:strRef>
          </c:cat>
          <c:val>
            <c:numRef>
              <c:f>PCC!$B$33:$B$60</c:f>
              <c:numCache>
                <c:formatCode>General</c:formatCode>
                <c:ptCount val="28"/>
                <c:pt idx="0" formatCode="0.0">
                  <c:v>29.2</c:v>
                </c:pt>
                <c:pt idx="1">
                  <c:v>25.7</c:v>
                </c:pt>
                <c:pt idx="2" formatCode="0.0">
                  <c:v>25</c:v>
                </c:pt>
                <c:pt idx="3" formatCode="0.0">
                  <c:v>24.1</c:v>
                </c:pt>
                <c:pt idx="4" formatCode="0.0">
                  <c:v>21.5</c:v>
                </c:pt>
                <c:pt idx="5" formatCode="0.0">
                  <c:v>18.899999999999999</c:v>
                </c:pt>
                <c:pt idx="6" formatCode="0.0">
                  <c:v>17.399999999999999</c:v>
                </c:pt>
                <c:pt idx="7" formatCode="0.0">
                  <c:v>15.3</c:v>
                </c:pt>
                <c:pt idx="8" formatCode="0.0">
                  <c:v>14</c:v>
                </c:pt>
                <c:pt idx="9" formatCode="0.0">
                  <c:v>13.7</c:v>
                </c:pt>
                <c:pt idx="10" formatCode="0.0">
                  <c:v>13.3</c:v>
                </c:pt>
                <c:pt idx="11" formatCode="0.0">
                  <c:v>13.3</c:v>
                </c:pt>
                <c:pt idx="12" formatCode="0.0">
                  <c:v>13.2</c:v>
                </c:pt>
                <c:pt idx="13" formatCode="0.0">
                  <c:v>11</c:v>
                </c:pt>
                <c:pt idx="14" formatCode="0.0">
                  <c:v>10.6</c:v>
                </c:pt>
                <c:pt idx="15" formatCode="0.0">
                  <c:v>10.199999999999999</c:v>
                </c:pt>
                <c:pt idx="16" formatCode="0.0">
                  <c:v>9.5</c:v>
                </c:pt>
                <c:pt idx="17" formatCode="0.0">
                  <c:v>8.9</c:v>
                </c:pt>
                <c:pt idx="18" formatCode="0.0">
                  <c:v>8.6</c:v>
                </c:pt>
                <c:pt idx="19" formatCode="0.0">
                  <c:v>8.1</c:v>
                </c:pt>
                <c:pt idx="20">
                  <c:v>8.1</c:v>
                </c:pt>
                <c:pt idx="21" formatCode="0.0">
                  <c:v>7.7</c:v>
                </c:pt>
                <c:pt idx="22" formatCode="0.0">
                  <c:v>6.6</c:v>
                </c:pt>
                <c:pt idx="23" formatCode="0.0">
                  <c:v>4.5999999999999996</c:v>
                </c:pt>
                <c:pt idx="24" formatCode="0.0">
                  <c:v>4</c:v>
                </c:pt>
                <c:pt idx="25" formatCode="0.0">
                  <c:v>3.9</c:v>
                </c:pt>
                <c:pt idx="26">
                  <c:v>1.7</c:v>
                </c:pt>
                <c:pt idx="27">
                  <c:v>1.4</c:v>
                </c:pt>
              </c:numCache>
            </c:numRef>
          </c:val>
          <c:extLst>
            <c:ext xmlns:c16="http://schemas.microsoft.com/office/drawing/2014/chart" uri="{C3380CC4-5D6E-409C-BE32-E72D297353CC}">
              <c16:uniqueId val="{00000002-EF4F-4EDB-BE44-4DD4FE007CC4}"/>
            </c:ext>
          </c:extLst>
        </c:ser>
        <c:ser>
          <c:idx val="1"/>
          <c:order val="1"/>
          <c:tx>
            <c:strRef>
              <c:f>PCC!$C$32</c:f>
              <c:strCache>
                <c:ptCount val="1"/>
                <c:pt idx="0">
                  <c:v>پوشش ناقص</c:v>
                </c:pt>
              </c:strCache>
            </c:strRef>
          </c:tx>
          <c:spPr>
            <a:solidFill>
              <a:schemeClr val="bg1">
                <a:lumMod val="65000"/>
              </a:schemeClr>
            </a:solidFill>
            <a:ln>
              <a:noFill/>
            </a:ln>
            <a:effectLst/>
            <a:scene3d>
              <a:camera prst="orthographicFront"/>
              <a:lightRig rig="threePt" dir="t">
                <a:rot lat="0" lon="0" rev="0"/>
              </a:lightRig>
            </a:scene3d>
            <a:sp3d>
              <a:bevelT w="450850" prst="artDeco"/>
            </a:sp3d>
          </c:spPr>
          <c:invertIfNegative val="0"/>
          <c:dPt>
            <c:idx val="16"/>
            <c:invertIfNegative val="0"/>
            <c:bubble3D val="0"/>
            <c:spPr>
              <a:solidFill>
                <a:srgbClr val="B4B4B4"/>
              </a:solidFill>
              <a:ln>
                <a:noFill/>
              </a:ln>
              <a:effectLst/>
              <a:scene3d>
                <a:camera prst="orthographicFront"/>
                <a:lightRig rig="threePt" dir="t">
                  <a:rot lat="0" lon="0" rev="0"/>
                </a:lightRig>
              </a:scene3d>
              <a:sp3d>
                <a:bevelT w="450850" prst="artDeco"/>
              </a:sp3d>
            </c:spPr>
            <c:extLst>
              <c:ext xmlns:c16="http://schemas.microsoft.com/office/drawing/2014/chart" uri="{C3380CC4-5D6E-409C-BE32-E72D297353CC}">
                <c16:uniqueId val="{00000007-0ED6-42D8-BC10-89498D5896D4}"/>
              </c:ext>
            </c:extLst>
          </c:dPt>
          <c:dPt>
            <c:idx val="17"/>
            <c:invertIfNegative val="0"/>
            <c:bubble3D val="0"/>
            <c:spPr>
              <a:solidFill>
                <a:srgbClr val="B4B4B4"/>
              </a:solidFill>
              <a:ln>
                <a:noFill/>
              </a:ln>
              <a:effectLst/>
              <a:scene3d>
                <a:camera prst="orthographicFront"/>
                <a:lightRig rig="threePt" dir="t">
                  <a:rot lat="0" lon="0" rev="0"/>
                </a:lightRig>
              </a:scene3d>
              <a:sp3d>
                <a:bevelT w="450850" prst="artDeco"/>
              </a:sp3d>
            </c:spPr>
            <c:extLst>
              <c:ext xmlns:c16="http://schemas.microsoft.com/office/drawing/2014/chart" uri="{C3380CC4-5D6E-409C-BE32-E72D297353CC}">
                <c16:uniqueId val="{00000004-EF4F-4EDB-BE44-4DD4FE007CC4}"/>
              </c:ext>
            </c:extLst>
          </c:dPt>
          <c:dPt>
            <c:idx val="20"/>
            <c:invertIfNegative val="0"/>
            <c:bubble3D val="0"/>
            <c:spPr>
              <a:solidFill>
                <a:sysClr val="windowText" lastClr="000000">
                  <a:lumMod val="65000"/>
                  <a:lumOff val="35000"/>
                </a:sysClr>
              </a:solidFill>
              <a:ln>
                <a:noFill/>
              </a:ln>
              <a:effectLst/>
              <a:scene3d>
                <a:camera prst="orthographicFront"/>
                <a:lightRig rig="threePt" dir="t">
                  <a:rot lat="0" lon="0" rev="0"/>
                </a:lightRig>
              </a:scene3d>
              <a:sp3d>
                <a:bevelT w="450850" prst="artDeco"/>
              </a:sp3d>
            </c:spPr>
            <c:extLst>
              <c:ext xmlns:c16="http://schemas.microsoft.com/office/drawing/2014/chart" uri="{C3380CC4-5D6E-409C-BE32-E72D297353CC}">
                <c16:uniqueId val="{00000004-0ED6-42D8-BC10-89498D5896D4}"/>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2">
                        <a:lumMod val="75000"/>
                      </a:schemeClr>
                    </a:solidFill>
                    <a:latin typeface="+mn-lt"/>
                    <a:ea typeface="+mn-ea"/>
                    <a:cs typeface="B Titr" panose="00000700000000000000" pitchFamily="2" charset="-78"/>
                  </a:defRPr>
                </a:pPr>
                <a:endParaRPr lang="fa-I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PCC!$A$33:$A$60</c:f>
              <c:strCache>
                <c:ptCount val="28"/>
                <c:pt idx="0">
                  <c:v>فریدن</c:v>
                </c:pt>
                <c:pt idx="1">
                  <c:v>نطنز</c:v>
                </c:pt>
                <c:pt idx="2">
                  <c:v>چادگان</c:v>
                </c:pt>
                <c:pt idx="3">
                  <c:v>اردستان</c:v>
                </c:pt>
                <c:pt idx="4">
                  <c:v>فریدونشهر</c:v>
                </c:pt>
                <c:pt idx="5">
                  <c:v>خور</c:v>
                </c:pt>
                <c:pt idx="6">
                  <c:v>خوانسار</c:v>
                </c:pt>
                <c:pt idx="7">
                  <c:v>بویین </c:v>
                </c:pt>
                <c:pt idx="8">
                  <c:v>نایین</c:v>
                </c:pt>
                <c:pt idx="9">
                  <c:v>مبارکه</c:v>
                </c:pt>
                <c:pt idx="10">
                  <c:v>دهاقان</c:v>
                </c:pt>
                <c:pt idx="11">
                  <c:v>لنجان</c:v>
                </c:pt>
                <c:pt idx="12">
                  <c:v>فلاورجان</c:v>
                </c:pt>
                <c:pt idx="13">
                  <c:v>سمیرم </c:v>
                </c:pt>
                <c:pt idx="14">
                  <c:v>شهرضا</c:v>
                </c:pt>
                <c:pt idx="15">
                  <c:v>تیران</c:v>
                </c:pt>
                <c:pt idx="16">
                  <c:v>جرقویه</c:v>
                </c:pt>
                <c:pt idx="17">
                  <c:v>نجف آباد</c:v>
                </c:pt>
                <c:pt idx="18">
                  <c:v>کوهپایه</c:v>
                </c:pt>
                <c:pt idx="19">
                  <c:v>خمینی شهر</c:v>
                </c:pt>
                <c:pt idx="20">
                  <c:v>میانگین دانشگاه</c:v>
                </c:pt>
                <c:pt idx="21">
                  <c:v>گلپایگان</c:v>
                </c:pt>
                <c:pt idx="22">
                  <c:v>شاهین شهر</c:v>
                </c:pt>
                <c:pt idx="23">
                  <c:v>برخوار</c:v>
                </c:pt>
                <c:pt idx="24">
                  <c:v>اصفهان 1</c:v>
                </c:pt>
                <c:pt idx="25">
                  <c:v>اصفهان 2</c:v>
                </c:pt>
                <c:pt idx="26">
                  <c:v>هرند</c:v>
                </c:pt>
                <c:pt idx="27">
                  <c:v>ورزنه</c:v>
                </c:pt>
              </c:strCache>
            </c:strRef>
          </c:cat>
          <c:val>
            <c:numRef>
              <c:f>PCC!$C$33:$C$60</c:f>
              <c:numCache>
                <c:formatCode>General</c:formatCode>
                <c:ptCount val="28"/>
                <c:pt idx="0" formatCode="0.0">
                  <c:v>19</c:v>
                </c:pt>
                <c:pt idx="1">
                  <c:v>14.6</c:v>
                </c:pt>
                <c:pt idx="2" formatCode="0.0">
                  <c:v>33.9</c:v>
                </c:pt>
                <c:pt idx="3" formatCode="0.0">
                  <c:v>28.3</c:v>
                </c:pt>
                <c:pt idx="4" formatCode="0.0">
                  <c:v>30.9</c:v>
                </c:pt>
                <c:pt idx="5" formatCode="0.0">
                  <c:v>27.2</c:v>
                </c:pt>
                <c:pt idx="6" formatCode="0.0">
                  <c:v>22.6</c:v>
                </c:pt>
                <c:pt idx="7" formatCode="0.0">
                  <c:v>21.7</c:v>
                </c:pt>
                <c:pt idx="8" formatCode="0.0">
                  <c:v>17.899999999999999</c:v>
                </c:pt>
                <c:pt idx="9" formatCode="0.0">
                  <c:v>22.6</c:v>
                </c:pt>
                <c:pt idx="10" formatCode="0.0">
                  <c:v>28.2</c:v>
                </c:pt>
                <c:pt idx="11" formatCode="0.0">
                  <c:v>24.8</c:v>
                </c:pt>
                <c:pt idx="12" formatCode="0.0">
                  <c:v>20.100000000000001</c:v>
                </c:pt>
                <c:pt idx="13" formatCode="0.0">
                  <c:v>29.4</c:v>
                </c:pt>
                <c:pt idx="14" formatCode="0.0">
                  <c:v>25.4</c:v>
                </c:pt>
                <c:pt idx="15" formatCode="0.0">
                  <c:v>27.9</c:v>
                </c:pt>
                <c:pt idx="16" formatCode="0.0">
                  <c:v>22.9</c:v>
                </c:pt>
                <c:pt idx="17" formatCode="0.0">
                  <c:v>16</c:v>
                </c:pt>
                <c:pt idx="18" formatCode="0.0">
                  <c:v>12</c:v>
                </c:pt>
                <c:pt idx="19" formatCode="0.0">
                  <c:v>22.5</c:v>
                </c:pt>
                <c:pt idx="20">
                  <c:v>33.4</c:v>
                </c:pt>
                <c:pt idx="21" formatCode="0.0">
                  <c:v>27.4</c:v>
                </c:pt>
                <c:pt idx="22" formatCode="0.0">
                  <c:v>21.4</c:v>
                </c:pt>
                <c:pt idx="23" formatCode="0.0">
                  <c:v>15.6</c:v>
                </c:pt>
                <c:pt idx="24" formatCode="0.0">
                  <c:v>18.2</c:v>
                </c:pt>
                <c:pt idx="25" formatCode="0.0">
                  <c:v>10.6</c:v>
                </c:pt>
                <c:pt idx="26">
                  <c:v>34</c:v>
                </c:pt>
                <c:pt idx="27">
                  <c:v>33.4</c:v>
                </c:pt>
              </c:numCache>
            </c:numRef>
          </c:val>
          <c:extLst>
            <c:ext xmlns:c16="http://schemas.microsoft.com/office/drawing/2014/chart" uri="{C3380CC4-5D6E-409C-BE32-E72D297353CC}">
              <c16:uniqueId val="{00000005-EF4F-4EDB-BE44-4DD4FE007CC4}"/>
            </c:ext>
          </c:extLst>
        </c:ser>
        <c:dLbls>
          <c:showLegendKey val="0"/>
          <c:showVal val="0"/>
          <c:showCatName val="0"/>
          <c:showSerName val="0"/>
          <c:showPercent val="0"/>
          <c:showBubbleSize val="0"/>
        </c:dLbls>
        <c:gapWidth val="30"/>
        <c:overlap val="30"/>
        <c:axId val="204093200"/>
        <c:axId val="204093760"/>
      </c:barChart>
      <c:catAx>
        <c:axId val="204093200"/>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2700000" spcFirstLastPara="1" vertOverflow="ellipsis" wrap="square" anchor="ctr" anchorCtr="1"/>
          <a:lstStyle/>
          <a:p>
            <a:pPr>
              <a:defRPr sz="900" b="0" i="0" u="none" strike="noStrike" kern="1200" baseline="0">
                <a:solidFill>
                  <a:sysClr val="windowText" lastClr="000000"/>
                </a:solidFill>
                <a:latin typeface="+mn-lt"/>
                <a:ea typeface="+mn-ea"/>
                <a:cs typeface="B Titr" panose="00000700000000000000" pitchFamily="2" charset="-78"/>
              </a:defRPr>
            </a:pPr>
            <a:endParaRPr lang="fa-IR"/>
          </a:p>
        </c:txPr>
        <c:crossAx val="204093760"/>
        <c:crossesAt val="0"/>
        <c:auto val="1"/>
        <c:lblAlgn val="ctr"/>
        <c:lblOffset val="100"/>
        <c:noMultiLvlLbl val="0"/>
      </c:catAx>
      <c:valAx>
        <c:axId val="204093760"/>
        <c:scaling>
          <c:orientation val="minMax"/>
          <c:max val="50"/>
        </c:scaling>
        <c:delete val="0"/>
        <c:axPos val="l"/>
        <c:majorGridlines>
          <c:spPr>
            <a:ln w="9525" cap="flat" cmpd="sng" algn="ctr">
              <a:solidFill>
                <a:schemeClr val="tx1"/>
              </a:solidFill>
              <a:round/>
            </a:ln>
            <a:effectLst>
              <a:outerShdw sx="1000" sy="1000" algn="ctr" rotWithShape="0">
                <a:schemeClr val="tx1"/>
              </a:outerShdw>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050" b="1" i="0" u="none" strike="noStrike" kern="1200" baseline="0">
                <a:solidFill>
                  <a:sysClr val="windowText" lastClr="000000"/>
                </a:solidFill>
                <a:latin typeface="+mn-lt"/>
                <a:ea typeface="+mn-ea"/>
                <a:cs typeface="B Titr" panose="00000700000000000000" pitchFamily="2" charset="-78"/>
              </a:defRPr>
            </a:pPr>
            <a:endParaRPr lang="fa-IR"/>
          </a:p>
        </c:txPr>
        <c:crossAx val="204093200"/>
        <c:crosses val="autoZero"/>
        <c:crossBetween val="between"/>
      </c:valAx>
      <c:spPr>
        <a:noFill/>
        <a:ln w="25400">
          <a:noFill/>
        </a:ln>
        <a:effectLst/>
      </c:spPr>
    </c:plotArea>
    <c:legend>
      <c:legendPos val="b"/>
      <c:legendEntry>
        <c:idx val="2"/>
        <c:delete val="1"/>
      </c:legendEntry>
      <c:layout>
        <c:manualLayout>
          <c:xMode val="edge"/>
          <c:yMode val="edge"/>
          <c:x val="0.17893469227672709"/>
          <c:y val="0.9398284645328604"/>
          <c:w val="0.64213049788004073"/>
          <c:h val="4.1032782690932079E-2"/>
        </c:manualLayout>
      </c:layout>
      <c:overlay val="0"/>
      <c:spPr>
        <a:noFill/>
        <a:ln>
          <a:noFill/>
        </a:ln>
        <a:effectLst/>
      </c:spPr>
      <c:txPr>
        <a:bodyPr rot="0" spcFirstLastPara="1" vertOverflow="ellipsis" vert="horz" wrap="square" anchor="ctr" anchorCtr="1"/>
        <a:lstStyle/>
        <a:p>
          <a:pPr>
            <a:defRPr sz="1100" b="0" i="0" u="none" strike="noStrike" kern="1200" baseline="0">
              <a:solidFill>
                <a:sysClr val="windowText" lastClr="000000"/>
              </a:solidFill>
              <a:latin typeface="+mn-lt"/>
              <a:ea typeface="+mn-ea"/>
              <a:cs typeface="B Titr" panose="00000700000000000000" pitchFamily="2" charset="-78"/>
            </a:defRPr>
          </a:pPr>
          <a:endParaRPr lang="fa-IR"/>
        </a:p>
      </c:txPr>
    </c:legend>
    <c:plotVisOnly val="1"/>
    <c:dispBlanksAs val="gap"/>
    <c:showDLblsOverMax val="0"/>
  </c:chart>
  <c:spPr>
    <a:noFill/>
    <a:ln>
      <a:noFill/>
    </a:ln>
    <a:effectLst/>
  </c:spPr>
  <c:txPr>
    <a:bodyPr/>
    <a:lstStyle/>
    <a:p>
      <a:pPr>
        <a:defRPr/>
      </a:pPr>
      <a:endParaRPr lang="fa-IR"/>
    </a:p>
  </c:txPr>
  <c:externalData r:id="rId4">
    <c:autoUpdate val="0"/>
  </c:externalData>
  <c:userShapes r:id="rId5"/>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B Zar" panose="00000400000000000000" pitchFamily="2" charset="-78"/>
              </a:defRPr>
            </a:pPr>
            <a:r>
              <a:rPr lang="fa-IR" b="1">
                <a:cs typeface="B Zar" panose="00000400000000000000" pitchFamily="2" charset="-78"/>
              </a:rPr>
              <a:t>درصد مراقبت</a:t>
            </a:r>
            <a:r>
              <a:rPr lang="fa-IR" b="1" baseline="0">
                <a:cs typeface="B Zar" panose="00000400000000000000" pitchFamily="2" charset="-78"/>
              </a:rPr>
              <a:t> کامل و ناقص پیش از بارداری تا 17 آذر ماه - داشبورد مدیریتی</a:t>
            </a:r>
            <a:endParaRPr lang="en-US" b="1">
              <a:cs typeface="B Zar" panose="00000400000000000000" pitchFamily="2" charset="-78"/>
            </a:endParaRPr>
          </a:p>
        </c:rich>
      </c:tx>
      <c:layout/>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B Zar" panose="00000400000000000000" pitchFamily="2" charset="-78"/>
            </a:defRPr>
          </a:pPr>
          <a:endParaRPr lang="fa-IR"/>
        </a:p>
      </c:txPr>
    </c:title>
    <c:autoTitleDeleted val="0"/>
    <c:plotArea>
      <c:layout/>
      <c:barChart>
        <c:barDir val="col"/>
        <c:grouping val="clustered"/>
        <c:varyColors val="0"/>
        <c:ser>
          <c:idx val="0"/>
          <c:order val="0"/>
          <c:tx>
            <c:strRef>
              <c:f>'[مراقبت ناقص قبل از بارداری.xlsx]Sheet1'!$F$1</c:f>
              <c:strCache>
                <c:ptCount val="1"/>
                <c:pt idx="0">
                  <c:v>درصد مراقبت ناقص</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fa-I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'[مراقبت ناقص قبل از بارداری.xlsx]Sheet1'!$C$2:$C$13</c:f>
              <c:strCache>
                <c:ptCount val="12"/>
                <c:pt idx="0">
                  <c:v>قمیشلو</c:v>
                </c:pt>
                <c:pt idx="1">
                  <c:v>علی آباد جمبزه</c:v>
                </c:pt>
                <c:pt idx="2">
                  <c:v>شهید بشارت</c:v>
                </c:pt>
                <c:pt idx="3">
                  <c:v>حضرت رسول اکرم(ٌص‌)عطاآباد</c:v>
                </c:pt>
                <c:pt idx="4">
                  <c:v>قهه</c:v>
                </c:pt>
                <c:pt idx="5">
                  <c:v>گلشن</c:v>
                </c:pt>
                <c:pt idx="6">
                  <c:v>دزج</c:v>
                </c:pt>
                <c:pt idx="7">
                  <c:v>دولت آباد</c:v>
                </c:pt>
                <c:pt idx="8">
                  <c:v>همگین</c:v>
                </c:pt>
                <c:pt idx="9">
                  <c:v>پوده</c:v>
                </c:pt>
                <c:pt idx="10">
                  <c:v>قمبوان</c:v>
                </c:pt>
                <c:pt idx="11">
                  <c:v>محمود آباد</c:v>
                </c:pt>
              </c:strCache>
            </c:strRef>
          </c:cat>
          <c:val>
            <c:numRef>
              <c:f>'[مراقبت ناقص قبل از بارداری.xlsx]Sheet1'!$F$2:$F$13</c:f>
              <c:numCache>
                <c:formatCode>0.0</c:formatCode>
                <c:ptCount val="12"/>
                <c:pt idx="0">
                  <c:v>16.6666666666667</c:v>
                </c:pt>
                <c:pt idx="1">
                  <c:v>36.363636363636402</c:v>
                </c:pt>
                <c:pt idx="2">
                  <c:v>17.924528301886799</c:v>
                </c:pt>
                <c:pt idx="3">
                  <c:v>23.684210526315798</c:v>
                </c:pt>
                <c:pt idx="4">
                  <c:v>22.2222222222222</c:v>
                </c:pt>
                <c:pt idx="5">
                  <c:v>37.5</c:v>
                </c:pt>
                <c:pt idx="6">
                  <c:v>36.363636363636402</c:v>
                </c:pt>
                <c:pt idx="7">
                  <c:v>41.6666666666667</c:v>
                </c:pt>
                <c:pt idx="8">
                  <c:v>75</c:v>
                </c:pt>
                <c:pt idx="9">
                  <c:v>43.75</c:v>
                </c:pt>
                <c:pt idx="10">
                  <c:v>22.2222222222222</c:v>
                </c:pt>
                <c:pt idx="11">
                  <c:v>80</c:v>
                </c:pt>
              </c:numCache>
            </c:numRef>
          </c:val>
          <c:extLst>
            <c:ext xmlns:c16="http://schemas.microsoft.com/office/drawing/2014/chart" uri="{C3380CC4-5D6E-409C-BE32-E72D297353CC}">
              <c16:uniqueId val="{00000000-1F86-421F-9216-758C2B8C34C8}"/>
            </c:ext>
          </c:extLst>
        </c:ser>
        <c:ser>
          <c:idx val="1"/>
          <c:order val="1"/>
          <c:tx>
            <c:strRef>
              <c:f>'[مراقبت ناقص قبل از بارداری.xlsx]Sheet1'!$G$1</c:f>
              <c:strCache>
                <c:ptCount val="1"/>
                <c:pt idx="0">
                  <c:v>درصد مراقبت کامل</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fa-I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'[مراقبت ناقص قبل از بارداری.xlsx]Sheet1'!$C$2:$C$13</c:f>
              <c:strCache>
                <c:ptCount val="12"/>
                <c:pt idx="0">
                  <c:v>قمیشلو</c:v>
                </c:pt>
                <c:pt idx="1">
                  <c:v>علی آباد جمبزه</c:v>
                </c:pt>
                <c:pt idx="2">
                  <c:v>شهید بشارت</c:v>
                </c:pt>
                <c:pt idx="3">
                  <c:v>حضرت رسول اکرم(ٌص‌)عطاآباد</c:v>
                </c:pt>
                <c:pt idx="4">
                  <c:v>قهه</c:v>
                </c:pt>
                <c:pt idx="5">
                  <c:v>گلشن</c:v>
                </c:pt>
                <c:pt idx="6">
                  <c:v>دزج</c:v>
                </c:pt>
                <c:pt idx="7">
                  <c:v>دولت آباد</c:v>
                </c:pt>
                <c:pt idx="8">
                  <c:v>همگین</c:v>
                </c:pt>
                <c:pt idx="9">
                  <c:v>پوده</c:v>
                </c:pt>
                <c:pt idx="10">
                  <c:v>قمبوان</c:v>
                </c:pt>
                <c:pt idx="11">
                  <c:v>محمود آباد</c:v>
                </c:pt>
              </c:strCache>
            </c:strRef>
          </c:cat>
          <c:val>
            <c:numRef>
              <c:f>'[مراقبت ناقص قبل از بارداری.xlsx]Sheet1'!$G$2:$G$13</c:f>
              <c:numCache>
                <c:formatCode>0.0</c:formatCode>
                <c:ptCount val="12"/>
                <c:pt idx="0">
                  <c:v>66.6666666666667</c:v>
                </c:pt>
                <c:pt idx="1">
                  <c:v>18.181818181818201</c:v>
                </c:pt>
                <c:pt idx="2">
                  <c:v>16.037735849056599</c:v>
                </c:pt>
                <c:pt idx="3">
                  <c:v>13.157894736842101</c:v>
                </c:pt>
                <c:pt idx="4">
                  <c:v>11.1111111111111</c:v>
                </c:pt>
                <c:pt idx="5">
                  <c:v>9.375</c:v>
                </c:pt>
                <c:pt idx="6">
                  <c:v>9.0909090909090899</c:v>
                </c:pt>
                <c:pt idx="7">
                  <c:v>8.3333333333333304</c:v>
                </c:pt>
                <c:pt idx="8">
                  <c:v>0</c:v>
                </c:pt>
                <c:pt idx="9">
                  <c:v>0</c:v>
                </c:pt>
                <c:pt idx="10">
                  <c:v>0</c:v>
                </c:pt>
                <c:pt idx="11">
                  <c:v>0</c:v>
                </c:pt>
              </c:numCache>
            </c:numRef>
          </c:val>
          <c:extLst>
            <c:ext xmlns:c16="http://schemas.microsoft.com/office/drawing/2014/chart" uri="{C3380CC4-5D6E-409C-BE32-E72D297353CC}">
              <c16:uniqueId val="{00000001-1F86-421F-9216-758C2B8C34C8}"/>
            </c:ext>
          </c:extLst>
        </c:ser>
        <c:dLbls>
          <c:dLblPos val="outEnd"/>
          <c:showLegendKey val="0"/>
          <c:showVal val="1"/>
          <c:showCatName val="0"/>
          <c:showSerName val="0"/>
          <c:showPercent val="0"/>
          <c:showBubbleSize val="0"/>
        </c:dLbls>
        <c:gapWidth val="219"/>
        <c:overlap val="-27"/>
        <c:axId val="438576936"/>
        <c:axId val="438575952"/>
      </c:barChart>
      <c:catAx>
        <c:axId val="4385769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B Zar" panose="00000400000000000000" pitchFamily="2" charset="-78"/>
              </a:defRPr>
            </a:pPr>
            <a:endParaRPr lang="fa-IR"/>
          </a:p>
        </c:txPr>
        <c:crossAx val="438575952"/>
        <c:crosses val="autoZero"/>
        <c:auto val="1"/>
        <c:lblAlgn val="ctr"/>
        <c:lblOffset val="100"/>
        <c:noMultiLvlLbl val="0"/>
      </c:catAx>
      <c:valAx>
        <c:axId val="438575952"/>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a-IR"/>
          </a:p>
        </c:txPr>
        <c:crossAx val="438576936"/>
        <c:crosses val="autoZero"/>
        <c:crossBetween val="between"/>
      </c:valAx>
      <c:spPr>
        <a:noFill/>
        <a:ln>
          <a:solidFill>
            <a:schemeClr val="accent1">
              <a:alpha val="83000"/>
            </a:schemeClr>
          </a:solidFill>
        </a:ln>
        <a:effectLst/>
      </c:spPr>
    </c:plotArea>
    <c:legend>
      <c:legendPos val="r"/>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B Zar" panose="00000400000000000000" pitchFamily="2" charset="-78"/>
            </a:defRPr>
          </a:pPr>
          <a:endParaRPr lang="fa-IR"/>
        </a:p>
      </c:txPr>
    </c:legend>
    <c:plotVisOnly val="1"/>
    <c:dispBlanksAs val="gap"/>
    <c:showDLblsOverMax val="0"/>
  </c:chart>
  <c:spPr>
    <a:noFill/>
    <a:ln>
      <a:noFill/>
    </a:ln>
    <a:effectLst/>
  </c:spPr>
  <c:txPr>
    <a:bodyPr/>
    <a:lstStyle/>
    <a:p>
      <a:pPr>
        <a:defRPr/>
      </a:pPr>
      <a:endParaRPr lang="fa-IR"/>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fa-IR" dirty="0" smtClean="0">
                <a:solidFill>
                  <a:schemeClr val="tx1"/>
                </a:solidFill>
                <a:cs typeface="B Titr" panose="00000700000000000000" pitchFamily="2" charset="-78"/>
              </a:rPr>
              <a:t>درصد</a:t>
            </a:r>
            <a:r>
              <a:rPr lang="fa-IR" baseline="0" dirty="0" smtClean="0">
                <a:solidFill>
                  <a:schemeClr val="tx1"/>
                </a:solidFill>
                <a:cs typeface="B Titr" panose="00000700000000000000" pitchFamily="2" charset="-78"/>
              </a:rPr>
              <a:t> پوشش کامل مراقبت دوران بارداری-1403/9/12- داشبورد مدیریتی</a:t>
            </a:r>
            <a:endParaRPr lang="en-US" dirty="0"/>
          </a:p>
        </c:rich>
      </c:tx>
      <c:layout>
        <c:manualLayout>
          <c:xMode val="edge"/>
          <c:yMode val="edge"/>
          <c:x val="0.14214997011567806"/>
          <c:y val="1.947381702585527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fa-IR"/>
        </a:p>
      </c:txPr>
    </c:title>
    <c:autoTitleDeleted val="0"/>
    <c:plotArea>
      <c:layout/>
      <c:barChart>
        <c:barDir val="col"/>
        <c:grouping val="clustered"/>
        <c:varyColors val="0"/>
        <c:ser>
          <c:idx val="0"/>
          <c:order val="0"/>
          <c:tx>
            <c:strRef>
              <c:f>Sheet1!$B$1</c:f>
              <c:strCache>
                <c:ptCount val="1"/>
                <c:pt idx="0">
                  <c:v>پوشش نه ماهه 1403</c:v>
                </c:pt>
              </c:strCache>
            </c:strRef>
          </c:tx>
          <c:spPr>
            <a:solidFill>
              <a:schemeClr val="accent1"/>
            </a:solidFill>
            <a:ln>
              <a:noFill/>
            </a:ln>
            <a:effectLst/>
          </c:spPr>
          <c:invertIfNegative val="0"/>
          <c:dPt>
            <c:idx val="10"/>
            <c:invertIfNegative val="0"/>
            <c:bubble3D val="0"/>
            <c:spPr>
              <a:solidFill>
                <a:srgbClr val="95A959"/>
              </a:solidFill>
              <a:ln>
                <a:noFill/>
              </a:ln>
              <a:effectLst/>
            </c:spPr>
            <c:extLst>
              <c:ext xmlns:c16="http://schemas.microsoft.com/office/drawing/2014/chart" uri="{C3380CC4-5D6E-409C-BE32-E72D297353CC}">
                <c16:uniqueId val="{00000007-C2DE-4712-A8ED-31E9ACCF6560}"/>
              </c:ext>
            </c:extLst>
          </c:dPt>
          <c:dPt>
            <c:idx val="12"/>
            <c:invertIfNegative val="0"/>
            <c:bubble3D val="0"/>
            <c:spPr>
              <a:solidFill>
                <a:srgbClr val="95A959"/>
              </a:solidFill>
              <a:ln>
                <a:noFill/>
              </a:ln>
              <a:effectLst/>
            </c:spPr>
            <c:extLst>
              <c:ext xmlns:c16="http://schemas.microsoft.com/office/drawing/2014/chart" uri="{C3380CC4-5D6E-409C-BE32-E72D297353CC}">
                <c16:uniqueId val="{00000004-5170-4882-ABAE-5B204383B103}"/>
              </c:ext>
            </c:extLst>
          </c:dPt>
          <c:dPt>
            <c:idx val="22"/>
            <c:invertIfNegative val="0"/>
            <c:bubble3D val="0"/>
            <c:spPr>
              <a:solidFill>
                <a:schemeClr val="accent1">
                  <a:lumMod val="50000"/>
                </a:schemeClr>
              </a:solidFill>
              <a:ln>
                <a:noFill/>
              </a:ln>
              <a:effectLst/>
            </c:spPr>
            <c:extLst>
              <c:ext xmlns:c16="http://schemas.microsoft.com/office/drawing/2014/chart" uri="{C3380CC4-5D6E-409C-BE32-E72D297353CC}">
                <c16:uniqueId val="{00000004-C2DE-4712-A8ED-31E9ACCF6560}"/>
              </c:ext>
            </c:extLst>
          </c:dPt>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B Titr" panose="00000700000000000000" pitchFamily="2" charset="-78"/>
                  </a:defRPr>
                </a:pPr>
                <a:endParaRPr lang="fa-I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Sheet1!$A$2:$A$29</c:f>
              <c:strCache>
                <c:ptCount val="28"/>
                <c:pt idx="0">
                  <c:v>چادگان</c:v>
                </c:pt>
                <c:pt idx="1">
                  <c:v>نطنز</c:v>
                </c:pt>
                <c:pt idx="2">
                  <c:v>نائین</c:v>
                </c:pt>
                <c:pt idx="3">
                  <c:v>مبارکه</c:v>
                </c:pt>
                <c:pt idx="4">
                  <c:v>فریدن</c:v>
                </c:pt>
                <c:pt idx="5">
                  <c:v>خور </c:v>
                </c:pt>
                <c:pt idx="6">
                  <c:v>سمیرم</c:v>
                </c:pt>
                <c:pt idx="7">
                  <c:v>تیران </c:v>
                </c:pt>
                <c:pt idx="8">
                  <c:v>دهاقان</c:v>
                </c:pt>
                <c:pt idx="9">
                  <c:v>بوئین </c:v>
                </c:pt>
                <c:pt idx="10">
                  <c:v>برخوار</c:v>
                </c:pt>
                <c:pt idx="11">
                  <c:v>لنجان</c:v>
                </c:pt>
                <c:pt idx="12">
                  <c:v>خوانسار</c:v>
                </c:pt>
                <c:pt idx="13">
                  <c:v>فلاورجان</c:v>
                </c:pt>
                <c:pt idx="14">
                  <c:v>فریدونشهر</c:v>
                </c:pt>
                <c:pt idx="15">
                  <c:v>جرقویه</c:v>
                </c:pt>
                <c:pt idx="16">
                  <c:v>خمینی شهر</c:v>
                </c:pt>
                <c:pt idx="17">
                  <c:v>اردستان</c:v>
                </c:pt>
                <c:pt idx="18">
                  <c:v>گلپایگان</c:v>
                </c:pt>
                <c:pt idx="19">
                  <c:v>ورزنه </c:v>
                </c:pt>
                <c:pt idx="20">
                  <c:v>کوهپایه</c:v>
                </c:pt>
                <c:pt idx="21">
                  <c:v>شهرضا</c:v>
                </c:pt>
                <c:pt idx="22">
                  <c:v>میانگین دانشگاه</c:v>
                </c:pt>
                <c:pt idx="23">
                  <c:v>نجف آباد</c:v>
                </c:pt>
                <c:pt idx="24">
                  <c:v>شاهین شهر </c:v>
                </c:pt>
                <c:pt idx="25">
                  <c:v>هرند </c:v>
                </c:pt>
                <c:pt idx="26">
                  <c:v>اصفهان یک</c:v>
                </c:pt>
                <c:pt idx="27">
                  <c:v>اصفهان دو</c:v>
                </c:pt>
              </c:strCache>
            </c:strRef>
          </c:cat>
          <c:val>
            <c:numRef>
              <c:f>Sheet1!$B$2:$B$29</c:f>
              <c:numCache>
                <c:formatCode>0.0</c:formatCode>
                <c:ptCount val="28"/>
                <c:pt idx="0">
                  <c:v>93</c:v>
                </c:pt>
                <c:pt idx="1">
                  <c:v>81</c:v>
                </c:pt>
                <c:pt idx="2">
                  <c:v>79.900000000000006</c:v>
                </c:pt>
                <c:pt idx="3">
                  <c:v>79.099999999999994</c:v>
                </c:pt>
                <c:pt idx="4">
                  <c:v>73.5</c:v>
                </c:pt>
                <c:pt idx="5">
                  <c:v>73.3</c:v>
                </c:pt>
                <c:pt idx="6">
                  <c:v>71.900000000000006</c:v>
                </c:pt>
                <c:pt idx="7">
                  <c:v>71.400000000000006</c:v>
                </c:pt>
                <c:pt idx="8">
                  <c:v>70</c:v>
                </c:pt>
                <c:pt idx="9">
                  <c:v>68</c:v>
                </c:pt>
                <c:pt idx="10">
                  <c:v>67.8</c:v>
                </c:pt>
                <c:pt idx="11">
                  <c:v>67</c:v>
                </c:pt>
                <c:pt idx="12">
                  <c:v>67</c:v>
                </c:pt>
                <c:pt idx="13">
                  <c:v>66</c:v>
                </c:pt>
                <c:pt idx="14">
                  <c:v>65.400000000000006</c:v>
                </c:pt>
                <c:pt idx="15">
                  <c:v>64.7</c:v>
                </c:pt>
                <c:pt idx="16">
                  <c:v>64.599999999999994</c:v>
                </c:pt>
                <c:pt idx="17">
                  <c:v>63.2</c:v>
                </c:pt>
                <c:pt idx="18">
                  <c:v>62.3</c:v>
                </c:pt>
                <c:pt idx="19">
                  <c:v>62</c:v>
                </c:pt>
                <c:pt idx="20">
                  <c:v>60.9</c:v>
                </c:pt>
                <c:pt idx="21">
                  <c:v>58.2</c:v>
                </c:pt>
                <c:pt idx="22">
                  <c:v>57.2</c:v>
                </c:pt>
                <c:pt idx="23">
                  <c:v>51.2</c:v>
                </c:pt>
                <c:pt idx="24">
                  <c:v>51</c:v>
                </c:pt>
                <c:pt idx="25">
                  <c:v>51</c:v>
                </c:pt>
                <c:pt idx="26">
                  <c:v>49.5</c:v>
                </c:pt>
                <c:pt idx="27">
                  <c:v>45.3</c:v>
                </c:pt>
              </c:numCache>
            </c:numRef>
          </c:val>
          <c:extLst>
            <c:ext xmlns:c16="http://schemas.microsoft.com/office/drawing/2014/chart" uri="{C3380CC4-5D6E-409C-BE32-E72D297353CC}">
              <c16:uniqueId val="{00000000-5170-4882-ABAE-5B204383B103}"/>
            </c:ext>
          </c:extLst>
        </c:ser>
        <c:ser>
          <c:idx val="1"/>
          <c:order val="1"/>
          <c:tx>
            <c:strRef>
              <c:f>Sheet1!$C$1</c:f>
              <c:strCache>
                <c:ptCount val="1"/>
                <c:pt idx="0">
                  <c:v>پوشش نه ماهه 1402</c:v>
                </c:pt>
              </c:strCache>
            </c:strRef>
          </c:tx>
          <c:spPr>
            <a:solidFill>
              <a:schemeClr val="bg1">
                <a:lumMod val="65000"/>
              </a:schemeClr>
            </a:solidFill>
            <a:ln>
              <a:noFill/>
            </a:ln>
            <a:effectLst/>
          </c:spPr>
          <c:invertIfNegative val="0"/>
          <c:dPt>
            <c:idx val="12"/>
            <c:invertIfNegative val="0"/>
            <c:bubble3D val="0"/>
            <c:spPr>
              <a:solidFill>
                <a:srgbClr val="A6A6A6"/>
              </a:solidFill>
              <a:ln>
                <a:noFill/>
              </a:ln>
              <a:effectLst/>
            </c:spPr>
            <c:extLst>
              <c:ext xmlns:c16="http://schemas.microsoft.com/office/drawing/2014/chart" uri="{C3380CC4-5D6E-409C-BE32-E72D297353CC}">
                <c16:uniqueId val="{00000003-5170-4882-ABAE-5B204383B103}"/>
              </c:ext>
            </c:extLst>
          </c:dPt>
          <c:dPt>
            <c:idx val="13"/>
            <c:invertIfNegative val="0"/>
            <c:bubble3D val="0"/>
            <c:spPr>
              <a:solidFill>
                <a:srgbClr val="A6A6A6"/>
              </a:solidFill>
              <a:ln>
                <a:noFill/>
              </a:ln>
              <a:effectLst/>
            </c:spPr>
            <c:extLst>
              <c:ext xmlns:c16="http://schemas.microsoft.com/office/drawing/2014/chart" uri="{C3380CC4-5D6E-409C-BE32-E72D297353CC}">
                <c16:uniqueId val="{00000006-C2DE-4712-A8ED-31E9ACCF6560}"/>
              </c:ext>
            </c:extLst>
          </c:dPt>
          <c:dPt>
            <c:idx val="22"/>
            <c:invertIfNegative val="0"/>
            <c:bubble3D val="0"/>
            <c:spPr>
              <a:solidFill>
                <a:schemeClr val="tx2">
                  <a:lumMod val="50000"/>
                  <a:lumOff val="50000"/>
                </a:schemeClr>
              </a:solidFill>
              <a:ln>
                <a:noFill/>
              </a:ln>
              <a:effectLst/>
            </c:spPr>
            <c:extLst>
              <c:ext xmlns:c16="http://schemas.microsoft.com/office/drawing/2014/chart" uri="{C3380CC4-5D6E-409C-BE32-E72D297353CC}">
                <c16:uniqueId val="{00000005-C2DE-4712-A8ED-31E9ACCF6560}"/>
              </c:ext>
            </c:extLst>
          </c:dPt>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B Titr" panose="00000700000000000000" pitchFamily="2" charset="-78"/>
                  </a:defRPr>
                </a:pPr>
                <a:endParaRPr lang="fa-IR"/>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Sheet1!$A$2:$A$29</c:f>
              <c:strCache>
                <c:ptCount val="28"/>
                <c:pt idx="0">
                  <c:v>چادگان</c:v>
                </c:pt>
                <c:pt idx="1">
                  <c:v>نطنز</c:v>
                </c:pt>
                <c:pt idx="2">
                  <c:v>نائین</c:v>
                </c:pt>
                <c:pt idx="3">
                  <c:v>مبارکه</c:v>
                </c:pt>
                <c:pt idx="4">
                  <c:v>فریدن</c:v>
                </c:pt>
                <c:pt idx="5">
                  <c:v>خور </c:v>
                </c:pt>
                <c:pt idx="6">
                  <c:v>سمیرم</c:v>
                </c:pt>
                <c:pt idx="7">
                  <c:v>تیران </c:v>
                </c:pt>
                <c:pt idx="8">
                  <c:v>دهاقان</c:v>
                </c:pt>
                <c:pt idx="9">
                  <c:v>بوئین </c:v>
                </c:pt>
                <c:pt idx="10">
                  <c:v>برخوار</c:v>
                </c:pt>
                <c:pt idx="11">
                  <c:v>لنجان</c:v>
                </c:pt>
                <c:pt idx="12">
                  <c:v>خوانسار</c:v>
                </c:pt>
                <c:pt idx="13">
                  <c:v>فلاورجان</c:v>
                </c:pt>
                <c:pt idx="14">
                  <c:v>فریدونشهر</c:v>
                </c:pt>
                <c:pt idx="15">
                  <c:v>جرقویه</c:v>
                </c:pt>
                <c:pt idx="16">
                  <c:v>خمینی شهر</c:v>
                </c:pt>
                <c:pt idx="17">
                  <c:v>اردستان</c:v>
                </c:pt>
                <c:pt idx="18">
                  <c:v>گلپایگان</c:v>
                </c:pt>
                <c:pt idx="19">
                  <c:v>ورزنه </c:v>
                </c:pt>
                <c:pt idx="20">
                  <c:v>کوهپایه</c:v>
                </c:pt>
                <c:pt idx="21">
                  <c:v>شهرضا</c:v>
                </c:pt>
                <c:pt idx="22">
                  <c:v>میانگین دانشگاه</c:v>
                </c:pt>
                <c:pt idx="23">
                  <c:v>نجف آباد</c:v>
                </c:pt>
                <c:pt idx="24">
                  <c:v>شاهین شهر </c:v>
                </c:pt>
                <c:pt idx="25">
                  <c:v>هرند </c:v>
                </c:pt>
                <c:pt idx="26">
                  <c:v>اصفهان یک</c:v>
                </c:pt>
                <c:pt idx="27">
                  <c:v>اصفهان دو</c:v>
                </c:pt>
              </c:strCache>
            </c:strRef>
          </c:cat>
          <c:val>
            <c:numRef>
              <c:f>Sheet1!$C$2:$C$29</c:f>
              <c:numCache>
                <c:formatCode>0.0</c:formatCode>
                <c:ptCount val="28"/>
                <c:pt idx="0">
                  <c:v>89.1</c:v>
                </c:pt>
                <c:pt idx="1">
                  <c:v>80.8</c:v>
                </c:pt>
                <c:pt idx="2">
                  <c:v>86.7</c:v>
                </c:pt>
                <c:pt idx="3">
                  <c:v>76.900000000000006</c:v>
                </c:pt>
                <c:pt idx="4">
                  <c:v>75.099999999999994</c:v>
                </c:pt>
                <c:pt idx="5">
                  <c:v>79.2</c:v>
                </c:pt>
                <c:pt idx="6">
                  <c:v>73.400000000000006</c:v>
                </c:pt>
                <c:pt idx="7">
                  <c:v>63.2</c:v>
                </c:pt>
                <c:pt idx="8">
                  <c:v>65.900000000000006</c:v>
                </c:pt>
                <c:pt idx="9">
                  <c:v>77.8</c:v>
                </c:pt>
                <c:pt idx="10">
                  <c:v>67</c:v>
                </c:pt>
                <c:pt idx="11">
                  <c:v>60.1</c:v>
                </c:pt>
                <c:pt idx="12">
                  <c:v>62.8</c:v>
                </c:pt>
                <c:pt idx="13">
                  <c:v>62.9</c:v>
                </c:pt>
                <c:pt idx="14">
                  <c:v>63.4</c:v>
                </c:pt>
                <c:pt idx="15">
                  <c:v>66.7</c:v>
                </c:pt>
                <c:pt idx="16">
                  <c:v>60.2</c:v>
                </c:pt>
                <c:pt idx="17">
                  <c:v>68.900000000000006</c:v>
                </c:pt>
                <c:pt idx="18">
                  <c:v>63.2</c:v>
                </c:pt>
                <c:pt idx="19">
                  <c:v>63.6</c:v>
                </c:pt>
                <c:pt idx="20">
                  <c:v>50.2</c:v>
                </c:pt>
                <c:pt idx="21">
                  <c:v>53.4</c:v>
                </c:pt>
                <c:pt idx="22">
                  <c:v>54.7</c:v>
                </c:pt>
                <c:pt idx="23">
                  <c:v>50.8</c:v>
                </c:pt>
                <c:pt idx="24">
                  <c:v>48.5</c:v>
                </c:pt>
                <c:pt idx="25">
                  <c:v>56.7</c:v>
                </c:pt>
                <c:pt idx="26">
                  <c:v>39.700000000000003</c:v>
                </c:pt>
                <c:pt idx="27">
                  <c:v>41.2</c:v>
                </c:pt>
              </c:numCache>
            </c:numRef>
          </c:val>
          <c:extLst>
            <c:ext xmlns:c16="http://schemas.microsoft.com/office/drawing/2014/chart" uri="{C3380CC4-5D6E-409C-BE32-E72D297353CC}">
              <c16:uniqueId val="{00000001-5170-4882-ABAE-5B204383B103}"/>
            </c:ext>
          </c:extLst>
        </c:ser>
        <c:dLbls>
          <c:dLblPos val="outEnd"/>
          <c:showLegendKey val="0"/>
          <c:showVal val="1"/>
          <c:showCatName val="0"/>
          <c:showSerName val="0"/>
          <c:showPercent val="0"/>
          <c:showBubbleSize val="0"/>
        </c:dLbls>
        <c:gapWidth val="219"/>
        <c:overlap val="-27"/>
        <c:axId val="948434367"/>
        <c:axId val="948434783"/>
      </c:barChart>
      <c:catAx>
        <c:axId val="94843436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B Titr" panose="00000700000000000000" pitchFamily="2" charset="-78"/>
              </a:defRPr>
            </a:pPr>
            <a:endParaRPr lang="fa-IR"/>
          </a:p>
        </c:txPr>
        <c:crossAx val="948434783"/>
        <c:crosses val="autoZero"/>
        <c:auto val="1"/>
        <c:lblAlgn val="ctr"/>
        <c:lblOffset val="100"/>
        <c:noMultiLvlLbl val="0"/>
      </c:catAx>
      <c:valAx>
        <c:axId val="948434783"/>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B Titr" panose="00000700000000000000" pitchFamily="2" charset="-78"/>
              </a:defRPr>
            </a:pPr>
            <a:endParaRPr lang="fa-IR"/>
          </a:p>
        </c:txPr>
        <c:crossAx val="94843436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B Titr" panose="00000700000000000000" pitchFamily="2" charset="-78"/>
            </a:defRPr>
          </a:pPr>
          <a:endParaRPr lang="fa-IR"/>
        </a:p>
      </c:txPr>
    </c:legend>
    <c:plotVisOnly val="1"/>
    <c:dispBlanksAs val="gap"/>
    <c:showDLblsOverMax val="0"/>
  </c:chart>
  <c:spPr>
    <a:noFill/>
    <a:ln>
      <a:noFill/>
    </a:ln>
    <a:effectLst/>
  </c:spPr>
  <c:txPr>
    <a:bodyPr/>
    <a:lstStyle/>
    <a:p>
      <a:pPr>
        <a:defRPr/>
      </a:pPr>
      <a:endParaRPr lang="fa-IR"/>
    </a:p>
  </c:txPr>
  <c:externalData r:id="rId3">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0" i="0" u="none" strike="noStrike" kern="1200" spc="0" baseline="0">
                <a:solidFill>
                  <a:schemeClr val="tx1"/>
                </a:solidFill>
                <a:latin typeface="+mn-lt"/>
                <a:ea typeface="+mn-ea"/>
                <a:cs typeface="B Titr" panose="00000700000000000000" pitchFamily="2" charset="-78"/>
              </a:defRPr>
            </a:pPr>
            <a:r>
              <a:rPr lang="fa-IR" sz="1600" dirty="0">
                <a:solidFill>
                  <a:schemeClr val="tx1"/>
                </a:solidFill>
                <a:cs typeface="B Titr" panose="00000700000000000000" pitchFamily="2" charset="-78"/>
              </a:rPr>
              <a:t>اختلاف </a:t>
            </a:r>
            <a:r>
              <a:rPr lang="fa-IR" sz="1600" dirty="0" smtClean="0">
                <a:solidFill>
                  <a:schemeClr val="tx1"/>
                </a:solidFill>
                <a:cs typeface="B Titr" panose="00000700000000000000" pitchFamily="2" charset="-78"/>
              </a:rPr>
              <a:t>درصد پوشش مراقبت </a:t>
            </a:r>
            <a:r>
              <a:rPr lang="fa-IR" sz="1600" dirty="0">
                <a:solidFill>
                  <a:schemeClr val="tx1"/>
                </a:solidFill>
                <a:cs typeface="B Titr" panose="00000700000000000000" pitchFamily="2" charset="-78"/>
              </a:rPr>
              <a:t>کامل </a:t>
            </a:r>
            <a:r>
              <a:rPr lang="fa-IR" sz="1600" dirty="0" smtClean="0">
                <a:solidFill>
                  <a:schemeClr val="tx1"/>
                </a:solidFill>
                <a:cs typeface="B Titr" panose="00000700000000000000" pitchFamily="2" charset="-78"/>
              </a:rPr>
              <a:t>دوران بارداری </a:t>
            </a:r>
            <a:r>
              <a:rPr lang="fa-IR" sz="1600" dirty="0">
                <a:solidFill>
                  <a:schemeClr val="tx1"/>
                </a:solidFill>
                <a:cs typeface="B Titr" panose="00000700000000000000" pitchFamily="2" charset="-78"/>
              </a:rPr>
              <a:t>- نه ماهه </a:t>
            </a:r>
            <a:r>
              <a:rPr lang="fa-IR" sz="1600" dirty="0" smtClean="0">
                <a:solidFill>
                  <a:schemeClr val="tx1"/>
                </a:solidFill>
                <a:cs typeface="B Titr" panose="00000700000000000000" pitchFamily="2" charset="-78"/>
              </a:rPr>
              <a:t>1403 </a:t>
            </a:r>
            <a:r>
              <a:rPr lang="fa-IR" sz="1600" dirty="0">
                <a:solidFill>
                  <a:schemeClr val="tx1"/>
                </a:solidFill>
                <a:cs typeface="B Titr" panose="00000700000000000000" pitchFamily="2" charset="-78"/>
              </a:rPr>
              <a:t>و نه ماهه </a:t>
            </a:r>
            <a:r>
              <a:rPr lang="fa-IR" sz="1600" dirty="0" smtClean="0">
                <a:solidFill>
                  <a:schemeClr val="tx1"/>
                </a:solidFill>
                <a:cs typeface="B Titr" panose="00000700000000000000" pitchFamily="2" charset="-78"/>
              </a:rPr>
              <a:t>1402</a:t>
            </a:r>
            <a:endParaRPr lang="fa-IR" sz="1600" dirty="0">
              <a:solidFill>
                <a:schemeClr val="tx1"/>
              </a:solidFill>
              <a:cs typeface="B Titr" panose="00000700000000000000" pitchFamily="2" charset="-78"/>
            </a:endParaRPr>
          </a:p>
        </c:rich>
      </c:tx>
      <c:layout/>
      <c:overlay val="0"/>
      <c:spPr>
        <a:noFill/>
        <a:ln>
          <a:noFill/>
        </a:ln>
        <a:effectLst/>
      </c:spPr>
      <c:txPr>
        <a:bodyPr rot="0" spcFirstLastPara="1" vertOverflow="ellipsis" vert="horz" wrap="square" anchor="ctr" anchorCtr="1"/>
        <a:lstStyle/>
        <a:p>
          <a:pPr>
            <a:defRPr sz="1600" b="0" i="0" u="none" strike="noStrike" kern="1200" spc="0" baseline="0">
              <a:solidFill>
                <a:schemeClr val="tx1"/>
              </a:solidFill>
              <a:latin typeface="+mn-lt"/>
              <a:ea typeface="+mn-ea"/>
              <a:cs typeface="B Titr" panose="00000700000000000000" pitchFamily="2" charset="-78"/>
            </a:defRPr>
          </a:pPr>
          <a:endParaRPr lang="fa-IR"/>
        </a:p>
      </c:txPr>
    </c:title>
    <c:autoTitleDeleted val="0"/>
    <c:plotArea>
      <c:layout/>
      <c:barChart>
        <c:barDir val="col"/>
        <c:grouping val="clustered"/>
        <c:varyColors val="0"/>
        <c:ser>
          <c:idx val="0"/>
          <c:order val="0"/>
          <c:tx>
            <c:strRef>
              <c:f>Sheet1!$B$1</c:f>
              <c:strCache>
                <c:ptCount val="1"/>
                <c:pt idx="0">
                  <c:v>اختلاف مراقبت کامل بارداری - نه ماهه 98 و نه ماهه 99</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solidFill>
                    <a:latin typeface="+mn-lt"/>
                    <a:ea typeface="+mn-ea"/>
                    <a:cs typeface="B Titr" panose="00000700000000000000" pitchFamily="2" charset="-78"/>
                  </a:defRPr>
                </a:pPr>
                <a:endParaRPr lang="fa-I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Sheet1!$A$2:$A$29</c:f>
              <c:strCache>
                <c:ptCount val="28"/>
                <c:pt idx="0">
                  <c:v>کوهپایه</c:v>
                </c:pt>
                <c:pt idx="1">
                  <c:v>اصفهان یک</c:v>
                </c:pt>
                <c:pt idx="2">
                  <c:v>تیران </c:v>
                </c:pt>
                <c:pt idx="3">
                  <c:v>لنجان</c:v>
                </c:pt>
                <c:pt idx="4">
                  <c:v>شهرضا</c:v>
                </c:pt>
                <c:pt idx="5">
                  <c:v>خمینی شهر</c:v>
                </c:pt>
                <c:pt idx="6">
                  <c:v>خوانسار</c:v>
                </c:pt>
                <c:pt idx="7">
                  <c:v>اصفهان دو</c:v>
                </c:pt>
                <c:pt idx="8">
                  <c:v>دهاقان</c:v>
                </c:pt>
                <c:pt idx="9">
                  <c:v>چادگان</c:v>
                </c:pt>
                <c:pt idx="10">
                  <c:v>فلاورجان</c:v>
                </c:pt>
                <c:pt idx="11">
                  <c:v>شاهین شهر </c:v>
                </c:pt>
                <c:pt idx="12">
                  <c:v>میانگین دانشگاه</c:v>
                </c:pt>
                <c:pt idx="13">
                  <c:v>مبارکه</c:v>
                </c:pt>
                <c:pt idx="14">
                  <c:v>فریدونشهر</c:v>
                </c:pt>
                <c:pt idx="15">
                  <c:v>برخوار</c:v>
                </c:pt>
                <c:pt idx="16">
                  <c:v>نجف آباد</c:v>
                </c:pt>
                <c:pt idx="17">
                  <c:v>نطنز</c:v>
                </c:pt>
                <c:pt idx="18">
                  <c:v>گلپایگان</c:v>
                </c:pt>
                <c:pt idx="19">
                  <c:v>سمیرم</c:v>
                </c:pt>
                <c:pt idx="20">
                  <c:v>فریدن</c:v>
                </c:pt>
                <c:pt idx="21">
                  <c:v>ورزنه </c:v>
                </c:pt>
                <c:pt idx="22">
                  <c:v>جرقویه</c:v>
                </c:pt>
                <c:pt idx="23">
                  <c:v>اردستان</c:v>
                </c:pt>
                <c:pt idx="24">
                  <c:v>هرند </c:v>
                </c:pt>
                <c:pt idx="25">
                  <c:v>خور </c:v>
                </c:pt>
                <c:pt idx="26">
                  <c:v>نائین</c:v>
                </c:pt>
                <c:pt idx="27">
                  <c:v>بوئین </c:v>
                </c:pt>
              </c:strCache>
            </c:strRef>
          </c:cat>
          <c:val>
            <c:numRef>
              <c:f>Sheet1!$B$2:$B$29</c:f>
              <c:numCache>
                <c:formatCode>0.0</c:formatCode>
                <c:ptCount val="28"/>
                <c:pt idx="0">
                  <c:v>10.699999999999996</c:v>
                </c:pt>
                <c:pt idx="1">
                  <c:v>9.7999999999999972</c:v>
                </c:pt>
                <c:pt idx="2">
                  <c:v>8.2000000000000028</c:v>
                </c:pt>
                <c:pt idx="3">
                  <c:v>6.8999999999999986</c:v>
                </c:pt>
                <c:pt idx="4">
                  <c:v>4.8000000000000043</c:v>
                </c:pt>
                <c:pt idx="5">
                  <c:v>4.3999999999999915</c:v>
                </c:pt>
                <c:pt idx="6">
                  <c:v>4.2000000000000028</c:v>
                </c:pt>
                <c:pt idx="7">
                  <c:v>4.0999999999999943</c:v>
                </c:pt>
                <c:pt idx="8">
                  <c:v>4.0999999999999943</c:v>
                </c:pt>
                <c:pt idx="9">
                  <c:v>3.9000000000000057</c:v>
                </c:pt>
                <c:pt idx="10">
                  <c:v>3.1000000000000014</c:v>
                </c:pt>
                <c:pt idx="11">
                  <c:v>2.5</c:v>
                </c:pt>
                <c:pt idx="12">
                  <c:v>2.5</c:v>
                </c:pt>
                <c:pt idx="13">
                  <c:v>2.1999999999999886</c:v>
                </c:pt>
                <c:pt idx="14">
                  <c:v>2.0000000000000071</c:v>
                </c:pt>
                <c:pt idx="15">
                  <c:v>0.79999999999999716</c:v>
                </c:pt>
                <c:pt idx="16">
                  <c:v>0.40000000000000568</c:v>
                </c:pt>
                <c:pt idx="17">
                  <c:v>0.20000000000000284</c:v>
                </c:pt>
                <c:pt idx="18">
                  <c:v>-0.90000000000000568</c:v>
                </c:pt>
                <c:pt idx="19">
                  <c:v>-1.5</c:v>
                </c:pt>
                <c:pt idx="20">
                  <c:v>-1.5999999999999943</c:v>
                </c:pt>
                <c:pt idx="21">
                  <c:v>-1.6000000000000014</c:v>
                </c:pt>
                <c:pt idx="22">
                  <c:v>-2</c:v>
                </c:pt>
                <c:pt idx="23">
                  <c:v>-5.7000000000000028</c:v>
                </c:pt>
                <c:pt idx="24" formatCode="General">
                  <c:v>-5.7000000000000028</c:v>
                </c:pt>
                <c:pt idx="25" formatCode="General">
                  <c:v>-5.9000000000000057</c:v>
                </c:pt>
                <c:pt idx="26" formatCode="General">
                  <c:v>-6.7999999999999972</c:v>
                </c:pt>
                <c:pt idx="27" formatCode="General">
                  <c:v>-9.7999999999999972</c:v>
                </c:pt>
              </c:numCache>
            </c:numRef>
          </c:val>
          <c:extLst>
            <c:ext xmlns:c16="http://schemas.microsoft.com/office/drawing/2014/chart" uri="{C3380CC4-5D6E-409C-BE32-E72D297353CC}">
              <c16:uniqueId val="{00000000-7388-4E2C-9388-ED5DB96A00C9}"/>
            </c:ext>
          </c:extLst>
        </c:ser>
        <c:dLbls>
          <c:showLegendKey val="0"/>
          <c:showVal val="0"/>
          <c:showCatName val="0"/>
          <c:showSerName val="0"/>
          <c:showPercent val="0"/>
          <c:showBubbleSize val="0"/>
        </c:dLbls>
        <c:gapWidth val="219"/>
        <c:overlap val="-27"/>
        <c:axId val="798420431"/>
        <c:axId val="798436655"/>
      </c:barChart>
      <c:catAx>
        <c:axId val="79842043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solidFill>
                <a:latin typeface="+mn-lt"/>
                <a:ea typeface="+mn-ea"/>
                <a:cs typeface="B Titr" panose="00000700000000000000" pitchFamily="2" charset="-78"/>
              </a:defRPr>
            </a:pPr>
            <a:endParaRPr lang="fa-IR"/>
          </a:p>
        </c:txPr>
        <c:crossAx val="798436655"/>
        <c:crosses val="autoZero"/>
        <c:auto val="1"/>
        <c:lblAlgn val="ctr"/>
        <c:lblOffset val="100"/>
        <c:noMultiLvlLbl val="0"/>
      </c:catAx>
      <c:valAx>
        <c:axId val="798436655"/>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chemeClr val="tx1"/>
                </a:solidFill>
                <a:latin typeface="+mn-lt"/>
                <a:ea typeface="+mn-ea"/>
                <a:cs typeface="B Titr" panose="00000700000000000000" pitchFamily="2" charset="-78"/>
              </a:defRPr>
            </a:pPr>
            <a:endParaRPr lang="fa-IR"/>
          </a:p>
        </c:txPr>
        <c:crossAx val="798420431"/>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fa-IR"/>
    </a:p>
  </c:txPr>
  <c:externalData r:id="rId3">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fa-IR" sz="1600" dirty="0" smtClean="0">
                <a:solidFill>
                  <a:schemeClr val="tx1"/>
                </a:solidFill>
                <a:cs typeface="B Titr" panose="00000700000000000000" pitchFamily="2" charset="-78"/>
              </a:rPr>
              <a:t>درصد پوشش مراقبت 2 و 3 پس از زایمان- 9 ماهه</a:t>
            </a:r>
            <a:r>
              <a:rPr lang="fa-IR" sz="1600" baseline="0" dirty="0" smtClean="0">
                <a:solidFill>
                  <a:schemeClr val="tx1"/>
                </a:solidFill>
                <a:cs typeface="B Titr" panose="00000700000000000000" pitchFamily="2" charset="-78"/>
              </a:rPr>
              <a:t> 1402 و 9 ماهه 1403-داشبورد مدیریتی</a:t>
            </a:r>
            <a:endParaRPr lang="en-US" sz="1600" dirty="0">
              <a:solidFill>
                <a:schemeClr val="tx1"/>
              </a:solidFill>
              <a:cs typeface="B Titr" panose="00000700000000000000" pitchFamily="2" charset="-78"/>
            </a:endParaRPr>
          </a:p>
        </c:rich>
      </c:tx>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fa-IR"/>
        </a:p>
      </c:txPr>
    </c:title>
    <c:autoTitleDeleted val="0"/>
    <c:plotArea>
      <c:layout/>
      <c:barChart>
        <c:barDir val="col"/>
        <c:grouping val="clustered"/>
        <c:varyColors val="0"/>
        <c:ser>
          <c:idx val="0"/>
          <c:order val="0"/>
          <c:tx>
            <c:strRef>
              <c:f>Sheet1!$B$1</c:f>
              <c:strCache>
                <c:ptCount val="1"/>
                <c:pt idx="0">
                  <c:v>9 ماهه 1403</c:v>
                </c:pt>
              </c:strCache>
            </c:strRef>
          </c:tx>
          <c:spPr>
            <a:solidFill>
              <a:schemeClr val="accent1"/>
            </a:solidFill>
            <a:ln>
              <a:noFill/>
            </a:ln>
            <a:effectLst/>
          </c:spPr>
          <c:invertIfNegative val="0"/>
          <c:dPt>
            <c:idx val="25"/>
            <c:invertIfNegative val="0"/>
            <c:bubble3D val="0"/>
            <c:spPr>
              <a:solidFill>
                <a:schemeClr val="accent1">
                  <a:lumMod val="75000"/>
                </a:schemeClr>
              </a:solidFill>
              <a:ln>
                <a:noFill/>
              </a:ln>
              <a:effectLst/>
            </c:spPr>
            <c:extLst>
              <c:ext xmlns:c16="http://schemas.microsoft.com/office/drawing/2014/chart" uri="{C3380CC4-5D6E-409C-BE32-E72D297353CC}">
                <c16:uniqueId val="{00000004-38F1-449F-B28D-CB0F965CB5EC}"/>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solidFill>
                    <a:latin typeface="+mn-lt"/>
                    <a:ea typeface="+mn-ea"/>
                    <a:cs typeface="B Titr" panose="00000700000000000000" pitchFamily="2" charset="-78"/>
                  </a:defRPr>
                </a:pPr>
                <a:endParaRPr lang="fa-I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Sheet1!$A$2:$A$29</c:f>
              <c:strCache>
                <c:ptCount val="28"/>
                <c:pt idx="0">
                  <c:v>چادگان</c:v>
                </c:pt>
                <c:pt idx="1">
                  <c:v>دهاقان </c:v>
                </c:pt>
                <c:pt idx="2">
                  <c:v>نطنز</c:v>
                </c:pt>
                <c:pt idx="3">
                  <c:v>خور</c:v>
                </c:pt>
                <c:pt idx="4">
                  <c:v>فریدن</c:v>
                </c:pt>
                <c:pt idx="5">
                  <c:v>نایین</c:v>
                </c:pt>
                <c:pt idx="6">
                  <c:v>گلپایگان</c:v>
                </c:pt>
                <c:pt idx="7">
                  <c:v>جرقویه</c:v>
                </c:pt>
                <c:pt idx="8">
                  <c:v>مبارکه</c:v>
                </c:pt>
                <c:pt idx="9">
                  <c:v>فریدونشهر</c:v>
                </c:pt>
                <c:pt idx="10">
                  <c:v>بویین</c:v>
                </c:pt>
                <c:pt idx="11">
                  <c:v>تیران</c:v>
                </c:pt>
                <c:pt idx="12">
                  <c:v>شهرضا</c:v>
                </c:pt>
                <c:pt idx="13">
                  <c:v>فلاورجان</c:v>
                </c:pt>
                <c:pt idx="14">
                  <c:v>برخوار</c:v>
                </c:pt>
                <c:pt idx="15">
                  <c:v>ورزنه</c:v>
                </c:pt>
                <c:pt idx="16">
                  <c:v>لنجان</c:v>
                </c:pt>
                <c:pt idx="17">
                  <c:v>خوانسار</c:v>
                </c:pt>
                <c:pt idx="18">
                  <c:v>خمینی شهر</c:v>
                </c:pt>
                <c:pt idx="19">
                  <c:v>سمیرم </c:v>
                </c:pt>
                <c:pt idx="20">
                  <c:v>هرند</c:v>
                </c:pt>
                <c:pt idx="21">
                  <c:v>شاهین شهر</c:v>
                </c:pt>
                <c:pt idx="22">
                  <c:v>اردستان </c:v>
                </c:pt>
                <c:pt idx="23">
                  <c:v>کوهپایه</c:v>
                </c:pt>
                <c:pt idx="24">
                  <c:v>نجف آباد</c:v>
                </c:pt>
                <c:pt idx="25">
                  <c:v>میانگین دانشگاه</c:v>
                </c:pt>
                <c:pt idx="26">
                  <c:v>اصفهان 1</c:v>
                </c:pt>
                <c:pt idx="27">
                  <c:v>اصفهان 2</c:v>
                </c:pt>
              </c:strCache>
            </c:strRef>
          </c:cat>
          <c:val>
            <c:numRef>
              <c:f>Sheet1!$B$2:$B$29</c:f>
              <c:numCache>
                <c:formatCode>General</c:formatCode>
                <c:ptCount val="28"/>
                <c:pt idx="0">
                  <c:v>95.2</c:v>
                </c:pt>
                <c:pt idx="1">
                  <c:v>94.5</c:v>
                </c:pt>
                <c:pt idx="2">
                  <c:v>93.2</c:v>
                </c:pt>
                <c:pt idx="3">
                  <c:v>92</c:v>
                </c:pt>
                <c:pt idx="4">
                  <c:v>91.1</c:v>
                </c:pt>
                <c:pt idx="5">
                  <c:v>91.1</c:v>
                </c:pt>
                <c:pt idx="6">
                  <c:v>90.5</c:v>
                </c:pt>
                <c:pt idx="7">
                  <c:v>90.3</c:v>
                </c:pt>
                <c:pt idx="8">
                  <c:v>89.3</c:v>
                </c:pt>
                <c:pt idx="9">
                  <c:v>88.9</c:v>
                </c:pt>
                <c:pt idx="10">
                  <c:v>88.6</c:v>
                </c:pt>
                <c:pt idx="11">
                  <c:v>88.4</c:v>
                </c:pt>
                <c:pt idx="12">
                  <c:v>88.4</c:v>
                </c:pt>
                <c:pt idx="13">
                  <c:v>86.1</c:v>
                </c:pt>
                <c:pt idx="14">
                  <c:v>85.8</c:v>
                </c:pt>
                <c:pt idx="15">
                  <c:v>85.6</c:v>
                </c:pt>
                <c:pt idx="16">
                  <c:v>85.3</c:v>
                </c:pt>
                <c:pt idx="17">
                  <c:v>84.9</c:v>
                </c:pt>
                <c:pt idx="18">
                  <c:v>82.8</c:v>
                </c:pt>
                <c:pt idx="19">
                  <c:v>81.900000000000006</c:v>
                </c:pt>
                <c:pt idx="20">
                  <c:v>81.599999999999994</c:v>
                </c:pt>
                <c:pt idx="21">
                  <c:v>81.5</c:v>
                </c:pt>
                <c:pt idx="22">
                  <c:v>81.2</c:v>
                </c:pt>
                <c:pt idx="23">
                  <c:v>79.2</c:v>
                </c:pt>
                <c:pt idx="24">
                  <c:v>75.5</c:v>
                </c:pt>
                <c:pt idx="25">
                  <c:v>71.7</c:v>
                </c:pt>
                <c:pt idx="26">
                  <c:v>57.3</c:v>
                </c:pt>
                <c:pt idx="27">
                  <c:v>52</c:v>
                </c:pt>
              </c:numCache>
            </c:numRef>
          </c:val>
          <c:extLst>
            <c:ext xmlns:c16="http://schemas.microsoft.com/office/drawing/2014/chart" uri="{C3380CC4-5D6E-409C-BE32-E72D297353CC}">
              <c16:uniqueId val="{00000000-38F1-449F-B28D-CB0F965CB5EC}"/>
            </c:ext>
          </c:extLst>
        </c:ser>
        <c:ser>
          <c:idx val="1"/>
          <c:order val="1"/>
          <c:tx>
            <c:strRef>
              <c:f>Sheet1!$C$1</c:f>
              <c:strCache>
                <c:ptCount val="1"/>
                <c:pt idx="0">
                  <c:v>9 ماهه 1402</c:v>
                </c:pt>
              </c:strCache>
            </c:strRef>
          </c:tx>
          <c:spPr>
            <a:solidFill>
              <a:schemeClr val="bg1">
                <a:lumMod val="65000"/>
              </a:schemeClr>
            </a:solidFill>
            <a:ln>
              <a:noFill/>
            </a:ln>
            <a:effectLst/>
          </c:spPr>
          <c:invertIfNegative val="0"/>
          <c:dPt>
            <c:idx val="25"/>
            <c:invertIfNegative val="0"/>
            <c:bubble3D val="0"/>
            <c:spPr>
              <a:solidFill>
                <a:schemeClr val="tx2">
                  <a:lumMod val="65000"/>
                  <a:lumOff val="35000"/>
                </a:schemeClr>
              </a:solidFill>
              <a:ln>
                <a:noFill/>
              </a:ln>
              <a:effectLst/>
            </c:spPr>
            <c:extLst>
              <c:ext xmlns:c16="http://schemas.microsoft.com/office/drawing/2014/chart" uri="{C3380CC4-5D6E-409C-BE32-E72D297353CC}">
                <c16:uniqueId val="{00000003-38F1-449F-B28D-CB0F965CB5EC}"/>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B Titr" panose="00000700000000000000" pitchFamily="2" charset="-78"/>
                  </a:defRPr>
                </a:pPr>
                <a:endParaRPr lang="fa-IR"/>
              </a:p>
            </c:txPr>
            <c:dLblPos val="inBase"/>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Sheet1!$A$2:$A$29</c:f>
              <c:strCache>
                <c:ptCount val="28"/>
                <c:pt idx="0">
                  <c:v>چادگان</c:v>
                </c:pt>
                <c:pt idx="1">
                  <c:v>دهاقان </c:v>
                </c:pt>
                <c:pt idx="2">
                  <c:v>نطنز</c:v>
                </c:pt>
                <c:pt idx="3">
                  <c:v>خور</c:v>
                </c:pt>
                <c:pt idx="4">
                  <c:v>فریدن</c:v>
                </c:pt>
                <c:pt idx="5">
                  <c:v>نایین</c:v>
                </c:pt>
                <c:pt idx="6">
                  <c:v>گلپایگان</c:v>
                </c:pt>
                <c:pt idx="7">
                  <c:v>جرقویه</c:v>
                </c:pt>
                <c:pt idx="8">
                  <c:v>مبارکه</c:v>
                </c:pt>
                <c:pt idx="9">
                  <c:v>فریدونشهر</c:v>
                </c:pt>
                <c:pt idx="10">
                  <c:v>بویین</c:v>
                </c:pt>
                <c:pt idx="11">
                  <c:v>تیران</c:v>
                </c:pt>
                <c:pt idx="12">
                  <c:v>شهرضا</c:v>
                </c:pt>
                <c:pt idx="13">
                  <c:v>فلاورجان</c:v>
                </c:pt>
                <c:pt idx="14">
                  <c:v>برخوار</c:v>
                </c:pt>
                <c:pt idx="15">
                  <c:v>ورزنه</c:v>
                </c:pt>
                <c:pt idx="16">
                  <c:v>لنجان</c:v>
                </c:pt>
                <c:pt idx="17">
                  <c:v>خوانسار</c:v>
                </c:pt>
                <c:pt idx="18">
                  <c:v>خمینی شهر</c:v>
                </c:pt>
                <c:pt idx="19">
                  <c:v>سمیرم </c:v>
                </c:pt>
                <c:pt idx="20">
                  <c:v>هرند</c:v>
                </c:pt>
                <c:pt idx="21">
                  <c:v>شاهین شهر</c:v>
                </c:pt>
                <c:pt idx="22">
                  <c:v>اردستان </c:v>
                </c:pt>
                <c:pt idx="23">
                  <c:v>کوهپایه</c:v>
                </c:pt>
                <c:pt idx="24">
                  <c:v>نجف آباد</c:v>
                </c:pt>
                <c:pt idx="25">
                  <c:v>میانگین دانشگاه</c:v>
                </c:pt>
                <c:pt idx="26">
                  <c:v>اصفهان 1</c:v>
                </c:pt>
                <c:pt idx="27">
                  <c:v>اصفهان 2</c:v>
                </c:pt>
              </c:strCache>
            </c:strRef>
          </c:cat>
          <c:val>
            <c:numRef>
              <c:f>Sheet1!$C$2:$C$29</c:f>
              <c:numCache>
                <c:formatCode>General</c:formatCode>
                <c:ptCount val="28"/>
                <c:pt idx="0">
                  <c:v>96.7</c:v>
                </c:pt>
                <c:pt idx="1">
                  <c:v>93.3</c:v>
                </c:pt>
                <c:pt idx="2">
                  <c:v>93.2</c:v>
                </c:pt>
                <c:pt idx="3">
                  <c:v>96.4</c:v>
                </c:pt>
                <c:pt idx="4">
                  <c:v>96.4</c:v>
                </c:pt>
                <c:pt idx="5">
                  <c:v>94.8</c:v>
                </c:pt>
                <c:pt idx="6">
                  <c:v>88.4</c:v>
                </c:pt>
                <c:pt idx="7">
                  <c:v>92.1</c:v>
                </c:pt>
                <c:pt idx="8">
                  <c:v>96.8</c:v>
                </c:pt>
                <c:pt idx="9">
                  <c:v>88.7</c:v>
                </c:pt>
                <c:pt idx="10">
                  <c:v>90.9</c:v>
                </c:pt>
                <c:pt idx="11">
                  <c:v>94.6</c:v>
                </c:pt>
                <c:pt idx="12">
                  <c:v>87.8</c:v>
                </c:pt>
                <c:pt idx="13">
                  <c:v>92.8</c:v>
                </c:pt>
                <c:pt idx="14">
                  <c:v>87.6</c:v>
                </c:pt>
                <c:pt idx="15">
                  <c:v>93.4</c:v>
                </c:pt>
                <c:pt idx="16">
                  <c:v>91.2</c:v>
                </c:pt>
                <c:pt idx="17">
                  <c:v>85.9</c:v>
                </c:pt>
                <c:pt idx="18">
                  <c:v>91.6</c:v>
                </c:pt>
                <c:pt idx="19">
                  <c:v>90.8</c:v>
                </c:pt>
                <c:pt idx="20">
                  <c:v>90.3</c:v>
                </c:pt>
                <c:pt idx="21">
                  <c:v>90.3</c:v>
                </c:pt>
                <c:pt idx="22">
                  <c:v>94.5</c:v>
                </c:pt>
                <c:pt idx="23">
                  <c:v>85.3</c:v>
                </c:pt>
                <c:pt idx="24">
                  <c:v>87.7</c:v>
                </c:pt>
                <c:pt idx="25">
                  <c:v>80.3</c:v>
                </c:pt>
                <c:pt idx="26">
                  <c:v>66.400000000000006</c:v>
                </c:pt>
                <c:pt idx="27">
                  <c:v>64.5</c:v>
                </c:pt>
              </c:numCache>
            </c:numRef>
          </c:val>
          <c:extLst>
            <c:ext xmlns:c16="http://schemas.microsoft.com/office/drawing/2014/chart" uri="{C3380CC4-5D6E-409C-BE32-E72D297353CC}">
              <c16:uniqueId val="{00000001-38F1-449F-B28D-CB0F965CB5EC}"/>
            </c:ext>
          </c:extLst>
        </c:ser>
        <c:dLbls>
          <c:showLegendKey val="0"/>
          <c:showVal val="0"/>
          <c:showCatName val="0"/>
          <c:showSerName val="0"/>
          <c:showPercent val="0"/>
          <c:showBubbleSize val="0"/>
        </c:dLbls>
        <c:gapWidth val="219"/>
        <c:overlap val="-27"/>
        <c:axId val="1718596047"/>
        <c:axId val="1641780911"/>
      </c:barChart>
      <c:catAx>
        <c:axId val="171859604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B Titr" panose="00000700000000000000" pitchFamily="2" charset="-78"/>
              </a:defRPr>
            </a:pPr>
            <a:endParaRPr lang="fa-IR"/>
          </a:p>
        </c:txPr>
        <c:crossAx val="1641780911"/>
        <c:crosses val="autoZero"/>
        <c:auto val="1"/>
        <c:lblAlgn val="ctr"/>
        <c:lblOffset val="100"/>
        <c:noMultiLvlLbl val="0"/>
      </c:catAx>
      <c:valAx>
        <c:axId val="1641780911"/>
        <c:scaling>
          <c:orientation val="minMax"/>
          <c:max val="1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1" i="0" u="none" strike="noStrike" kern="1200" baseline="0">
                <a:solidFill>
                  <a:schemeClr val="tx1"/>
                </a:solidFill>
                <a:latin typeface="+mn-lt"/>
                <a:ea typeface="+mn-ea"/>
                <a:cs typeface="+mn-cs"/>
              </a:defRPr>
            </a:pPr>
            <a:endParaRPr lang="fa-IR"/>
          </a:p>
        </c:txPr>
        <c:crossAx val="1718596047"/>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B Titr" panose="00000700000000000000" pitchFamily="2" charset="-78"/>
            </a:defRPr>
          </a:pPr>
          <a:endParaRPr lang="fa-IR"/>
        </a:p>
      </c:txPr>
    </c:legend>
    <c:plotVisOnly val="1"/>
    <c:dispBlanksAs val="gap"/>
    <c:showDLblsOverMax val="0"/>
  </c:chart>
  <c:spPr>
    <a:noFill/>
    <a:ln>
      <a:noFill/>
    </a:ln>
    <a:effectLst/>
  </c:spPr>
  <c:txPr>
    <a:bodyPr/>
    <a:lstStyle/>
    <a:p>
      <a:pPr>
        <a:defRPr/>
      </a:pPr>
      <a:endParaRPr lang="fa-IR"/>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fa-IR" sz="1600" b="1" dirty="0">
                <a:cs typeface="B Titr" panose="00000700000000000000" pitchFamily="2" charset="-78"/>
              </a:rPr>
              <a:t>درصد مراقبت پیش  از بارداری در زنان زایمان کرده -  شش ماهه اول سال140</a:t>
            </a:r>
            <a:r>
              <a:rPr lang="fa-IR" sz="1400" b="1" dirty="0">
                <a:cs typeface="B Titr" panose="00000700000000000000" pitchFamily="2" charset="-78"/>
              </a:rPr>
              <a:t>3</a:t>
            </a:r>
            <a:r>
              <a:rPr lang="fa-IR" dirty="0"/>
              <a:t> </a:t>
            </a:r>
          </a:p>
        </c:rich>
      </c:tx>
      <c:layout>
        <c:manualLayout>
          <c:xMode val="edge"/>
          <c:yMode val="edge"/>
          <c:x val="5.8659766227703115E-2"/>
          <c:y val="7.1520956787618029E-4"/>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fa-IR"/>
        </a:p>
      </c:txPr>
    </c:title>
    <c:autoTitleDeleted val="0"/>
    <c:plotArea>
      <c:layout>
        <c:manualLayout>
          <c:layoutTarget val="inner"/>
          <c:xMode val="edge"/>
          <c:yMode val="edge"/>
          <c:x val="7.4241435655684043E-2"/>
          <c:y val="0.1213864761750142"/>
          <c:w val="0.85363767840708227"/>
          <c:h val="0.7347895121357253"/>
        </c:manualLayout>
      </c:layout>
      <c:barChart>
        <c:barDir val="col"/>
        <c:grouping val="clustered"/>
        <c:varyColors val="0"/>
        <c:ser>
          <c:idx val="0"/>
          <c:order val="0"/>
          <c:tx>
            <c:strRef>
              <c:f>'درصد مراقبت پیش از بارداری '!$A$1</c:f>
              <c:strCache>
                <c:ptCount val="1"/>
                <c:pt idx="0">
                  <c:v>نام مرکز / خانه بهداشت </c:v>
                </c:pt>
              </c:strCache>
            </c:strRef>
          </c:tx>
          <c:spPr>
            <a:solidFill>
              <a:schemeClr val="accent6"/>
            </a:solidFill>
            <a:ln>
              <a:noFill/>
            </a:ln>
            <a:effectLst/>
          </c:spPr>
          <c:invertIfNegative val="0"/>
          <c:dPt>
            <c:idx val="0"/>
            <c:invertIfNegative val="0"/>
            <c:bubble3D val="0"/>
            <c:spPr>
              <a:solidFill>
                <a:schemeClr val="accent6"/>
              </a:solidFill>
              <a:ln>
                <a:noFill/>
              </a:ln>
              <a:effectLst/>
            </c:spPr>
            <c:extLst>
              <c:ext xmlns:c16="http://schemas.microsoft.com/office/drawing/2014/chart" uri="{C3380CC4-5D6E-409C-BE32-E72D297353CC}">
                <c16:uniqueId val="{00000001-2A5F-44BE-AE1F-8F485EAB5EED}"/>
              </c:ext>
            </c:extLst>
          </c:dPt>
          <c:dPt>
            <c:idx val="3"/>
            <c:invertIfNegative val="0"/>
            <c:bubble3D val="0"/>
            <c:spPr>
              <a:solidFill>
                <a:schemeClr val="accent6"/>
              </a:solidFill>
              <a:ln>
                <a:noFill/>
              </a:ln>
              <a:effectLst/>
            </c:spPr>
            <c:extLst>
              <c:ext xmlns:c16="http://schemas.microsoft.com/office/drawing/2014/chart" uri="{C3380CC4-5D6E-409C-BE32-E72D297353CC}">
                <c16:uniqueId val="{00000003-2A5F-44BE-AE1F-8F485EAB5EED}"/>
              </c:ext>
            </c:extLst>
          </c:dPt>
          <c:dPt>
            <c:idx val="4"/>
            <c:invertIfNegative val="0"/>
            <c:bubble3D val="0"/>
            <c:spPr>
              <a:solidFill>
                <a:schemeClr val="accent6"/>
              </a:solidFill>
              <a:ln>
                <a:noFill/>
              </a:ln>
              <a:effectLst/>
            </c:spPr>
            <c:extLst>
              <c:ext xmlns:c16="http://schemas.microsoft.com/office/drawing/2014/chart" uri="{C3380CC4-5D6E-409C-BE32-E72D297353CC}">
                <c16:uniqueId val="{00000005-2A5F-44BE-AE1F-8F485EAB5EED}"/>
              </c:ext>
            </c:extLst>
          </c:dPt>
          <c:dPt>
            <c:idx val="5"/>
            <c:invertIfNegative val="0"/>
            <c:bubble3D val="0"/>
            <c:spPr>
              <a:solidFill>
                <a:schemeClr val="accent6"/>
              </a:solidFill>
              <a:ln>
                <a:solidFill>
                  <a:schemeClr val="accent1"/>
                </a:solidFill>
              </a:ln>
              <a:effectLst/>
            </c:spPr>
            <c:extLst>
              <c:ext xmlns:c16="http://schemas.microsoft.com/office/drawing/2014/chart" uri="{C3380CC4-5D6E-409C-BE32-E72D297353CC}">
                <c16:uniqueId val="{00000007-2A5F-44BE-AE1F-8F485EAB5EED}"/>
              </c:ext>
            </c:extLst>
          </c:dPt>
          <c:dPt>
            <c:idx val="6"/>
            <c:invertIfNegative val="0"/>
            <c:bubble3D val="0"/>
            <c:spPr>
              <a:solidFill>
                <a:schemeClr val="accent6"/>
              </a:solidFill>
              <a:ln>
                <a:noFill/>
              </a:ln>
              <a:effectLst/>
            </c:spPr>
            <c:extLst>
              <c:ext xmlns:c16="http://schemas.microsoft.com/office/drawing/2014/chart" uri="{C3380CC4-5D6E-409C-BE32-E72D297353CC}">
                <c16:uniqueId val="{00000009-2A5F-44BE-AE1F-8F485EAB5EED}"/>
              </c:ext>
            </c:extLst>
          </c:dPt>
          <c:dPt>
            <c:idx val="7"/>
            <c:invertIfNegative val="0"/>
            <c:bubble3D val="0"/>
            <c:spPr>
              <a:solidFill>
                <a:schemeClr val="accent2"/>
              </a:solidFill>
              <a:ln>
                <a:noFill/>
              </a:ln>
              <a:effectLst/>
            </c:spPr>
            <c:extLst>
              <c:ext xmlns:c16="http://schemas.microsoft.com/office/drawing/2014/chart" uri="{C3380CC4-5D6E-409C-BE32-E72D297353CC}">
                <c16:uniqueId val="{0000000B-2A5F-44BE-AE1F-8F485EAB5EED}"/>
              </c:ext>
            </c:extLst>
          </c:dPt>
          <c:dPt>
            <c:idx val="8"/>
            <c:invertIfNegative val="0"/>
            <c:bubble3D val="0"/>
            <c:spPr>
              <a:solidFill>
                <a:schemeClr val="accent1"/>
              </a:solidFill>
              <a:ln>
                <a:noFill/>
              </a:ln>
              <a:effectLst/>
            </c:spPr>
            <c:extLst>
              <c:ext xmlns:c16="http://schemas.microsoft.com/office/drawing/2014/chart" uri="{C3380CC4-5D6E-409C-BE32-E72D297353CC}">
                <c16:uniqueId val="{0000000D-2A5F-44BE-AE1F-8F485EAB5EED}"/>
              </c:ext>
            </c:extLst>
          </c:dPt>
          <c:dPt>
            <c:idx val="9"/>
            <c:invertIfNegative val="0"/>
            <c:bubble3D val="0"/>
            <c:spPr>
              <a:solidFill>
                <a:schemeClr val="accent1"/>
              </a:solidFill>
              <a:ln>
                <a:noFill/>
              </a:ln>
              <a:effectLst/>
            </c:spPr>
            <c:extLst>
              <c:ext xmlns:c16="http://schemas.microsoft.com/office/drawing/2014/chart" uri="{C3380CC4-5D6E-409C-BE32-E72D297353CC}">
                <c16:uniqueId val="{0000000F-2A5F-44BE-AE1F-8F485EAB5EED}"/>
              </c:ext>
            </c:extLst>
          </c:dPt>
          <c:dPt>
            <c:idx val="10"/>
            <c:invertIfNegative val="0"/>
            <c:bubble3D val="0"/>
            <c:spPr>
              <a:solidFill>
                <a:schemeClr val="accent1"/>
              </a:solidFill>
              <a:ln>
                <a:noFill/>
              </a:ln>
              <a:effectLst/>
            </c:spPr>
            <c:extLst>
              <c:ext xmlns:c16="http://schemas.microsoft.com/office/drawing/2014/chart" uri="{C3380CC4-5D6E-409C-BE32-E72D297353CC}">
                <c16:uniqueId val="{00000011-2A5F-44BE-AE1F-8F485EAB5EED}"/>
              </c:ext>
            </c:extLst>
          </c:dPt>
          <c:dPt>
            <c:idx val="11"/>
            <c:invertIfNegative val="0"/>
            <c:bubble3D val="0"/>
            <c:spPr>
              <a:solidFill>
                <a:schemeClr val="accent1"/>
              </a:solidFill>
              <a:ln>
                <a:noFill/>
              </a:ln>
              <a:effectLst/>
            </c:spPr>
            <c:extLst>
              <c:ext xmlns:c16="http://schemas.microsoft.com/office/drawing/2014/chart" uri="{C3380CC4-5D6E-409C-BE32-E72D297353CC}">
                <c16:uniqueId val="{00000013-2A5F-44BE-AE1F-8F485EAB5EED}"/>
              </c:ext>
            </c:extLst>
          </c:dPt>
          <c:dPt>
            <c:idx val="12"/>
            <c:invertIfNegative val="0"/>
            <c:bubble3D val="0"/>
            <c:spPr>
              <a:solidFill>
                <a:schemeClr val="accent1"/>
              </a:solidFill>
              <a:ln>
                <a:noFill/>
              </a:ln>
              <a:effectLst/>
            </c:spPr>
            <c:extLst>
              <c:ext xmlns:c16="http://schemas.microsoft.com/office/drawing/2014/chart" uri="{C3380CC4-5D6E-409C-BE32-E72D297353CC}">
                <c16:uniqueId val="{00000015-2A5F-44BE-AE1F-8F485EAB5EED}"/>
              </c:ext>
            </c:extLst>
          </c:dPt>
          <c:dPt>
            <c:idx val="13"/>
            <c:invertIfNegative val="0"/>
            <c:bubble3D val="0"/>
            <c:spPr>
              <a:solidFill>
                <a:schemeClr val="accent6"/>
              </a:solidFill>
              <a:ln>
                <a:noFill/>
              </a:ln>
              <a:effectLst/>
            </c:spPr>
            <c:extLst>
              <c:ext xmlns:c16="http://schemas.microsoft.com/office/drawing/2014/chart" uri="{C3380CC4-5D6E-409C-BE32-E72D297353CC}">
                <c16:uniqueId val="{00000017-2A5F-44BE-AE1F-8F485EAB5EED}"/>
              </c:ext>
            </c:extLst>
          </c:dPt>
          <c:dPt>
            <c:idx val="15"/>
            <c:invertIfNegative val="0"/>
            <c:bubble3D val="0"/>
            <c:spPr>
              <a:solidFill>
                <a:schemeClr val="accent1"/>
              </a:solidFill>
              <a:ln>
                <a:noFill/>
              </a:ln>
              <a:effectLst/>
            </c:spPr>
            <c:extLst>
              <c:ext xmlns:c16="http://schemas.microsoft.com/office/drawing/2014/chart" uri="{C3380CC4-5D6E-409C-BE32-E72D297353CC}">
                <c16:uniqueId val="{00000019-2A5F-44BE-AE1F-8F485EAB5EED}"/>
              </c:ext>
            </c:extLst>
          </c:dPt>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IPT Lotus" panose="00000400000000000000" pitchFamily="2" charset="2"/>
                    <a:ea typeface="+mn-ea"/>
                    <a:cs typeface="+mn-cs"/>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'درصد مراقبت پیش از بارداری '!$A$2:$A$17</c:f>
              <c:strCache>
                <c:ptCount val="16"/>
                <c:pt idx="0">
                  <c:v>قمیشلو</c:v>
                </c:pt>
                <c:pt idx="1">
                  <c:v>دولت آباد </c:v>
                </c:pt>
                <c:pt idx="2">
                  <c:v>محمودآباد</c:v>
                </c:pt>
                <c:pt idx="3">
                  <c:v>گلشن</c:v>
                </c:pt>
                <c:pt idx="4">
                  <c:v>پوده</c:v>
                </c:pt>
                <c:pt idx="5">
                  <c:v>علی آبادجمبزه</c:v>
                </c:pt>
                <c:pt idx="6">
                  <c:v>قهه </c:v>
                </c:pt>
                <c:pt idx="7">
                  <c:v>شهرستان</c:v>
                </c:pt>
                <c:pt idx="8">
                  <c:v>همگین </c:v>
                </c:pt>
                <c:pt idx="9">
                  <c:v>دزج</c:v>
                </c:pt>
                <c:pt idx="10">
                  <c:v>شهید بشارت </c:v>
                </c:pt>
                <c:pt idx="11">
                  <c:v>رسول اکرم (ص)</c:v>
                </c:pt>
                <c:pt idx="12">
                  <c:v>قمبوان</c:v>
                </c:pt>
                <c:pt idx="13">
                  <c:v>کره</c:v>
                </c:pt>
                <c:pt idx="14">
                  <c:v>لاریچه </c:v>
                </c:pt>
                <c:pt idx="15">
                  <c:v>علی آبادگچی </c:v>
                </c:pt>
              </c:strCache>
            </c:strRef>
          </c:cat>
          <c:val>
            <c:numRef>
              <c:f>'درصد مراقبت پیش از بارداری '!$B$2:$B$17</c:f>
              <c:numCache>
                <c:formatCode>0.0</c:formatCode>
                <c:ptCount val="16"/>
                <c:pt idx="0">
                  <c:v>100</c:v>
                </c:pt>
                <c:pt idx="1">
                  <c:v>100</c:v>
                </c:pt>
                <c:pt idx="2">
                  <c:v>100</c:v>
                </c:pt>
                <c:pt idx="3">
                  <c:v>95.238095238095227</c:v>
                </c:pt>
                <c:pt idx="4">
                  <c:v>92.307692307692307</c:v>
                </c:pt>
                <c:pt idx="5">
                  <c:v>90</c:v>
                </c:pt>
                <c:pt idx="6">
                  <c:v>75</c:v>
                </c:pt>
                <c:pt idx="7">
                  <c:v>71.195652173913047</c:v>
                </c:pt>
                <c:pt idx="8">
                  <c:v>66.666666666666657</c:v>
                </c:pt>
                <c:pt idx="9">
                  <c:v>62.5</c:v>
                </c:pt>
                <c:pt idx="10">
                  <c:v>61.038961038961034</c:v>
                </c:pt>
                <c:pt idx="11">
                  <c:v>57.142857142857139</c:v>
                </c:pt>
                <c:pt idx="12">
                  <c:v>40</c:v>
                </c:pt>
                <c:pt idx="13">
                  <c:v>0</c:v>
                </c:pt>
                <c:pt idx="14">
                  <c:v>0</c:v>
                </c:pt>
                <c:pt idx="15">
                  <c:v>0</c:v>
                </c:pt>
              </c:numCache>
            </c:numRef>
          </c:val>
          <c:extLst>
            <c:ext xmlns:c16="http://schemas.microsoft.com/office/drawing/2014/chart" uri="{C3380CC4-5D6E-409C-BE32-E72D297353CC}">
              <c16:uniqueId val="{0000001A-2A5F-44BE-AE1F-8F485EAB5EED}"/>
            </c:ext>
          </c:extLst>
        </c:ser>
        <c:dLbls>
          <c:showLegendKey val="0"/>
          <c:showVal val="0"/>
          <c:showCatName val="0"/>
          <c:showSerName val="0"/>
          <c:showPercent val="0"/>
          <c:showBubbleSize val="0"/>
        </c:dLbls>
        <c:gapWidth val="219"/>
        <c:overlap val="-27"/>
        <c:axId val="328607800"/>
        <c:axId val="328604520"/>
      </c:barChart>
      <c:catAx>
        <c:axId val="3286078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B Nazanin" panose="00000400000000000000" pitchFamily="2" charset="-78"/>
              </a:defRPr>
            </a:pPr>
            <a:endParaRPr lang="fa-IR"/>
          </a:p>
        </c:txPr>
        <c:crossAx val="328604520"/>
        <c:crosses val="autoZero"/>
        <c:auto val="1"/>
        <c:lblAlgn val="ctr"/>
        <c:lblOffset val="100"/>
        <c:noMultiLvlLbl val="0"/>
      </c:catAx>
      <c:valAx>
        <c:axId val="328604520"/>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IPT Lotus" panose="00000400000000000000" pitchFamily="2" charset="2"/>
                <a:ea typeface="+mn-ea"/>
                <a:cs typeface="B Elham" panose="00000400000000000000" pitchFamily="2" charset="-78"/>
              </a:defRPr>
            </a:pPr>
            <a:endParaRPr lang="fa-IR"/>
          </a:p>
        </c:txPr>
        <c:crossAx val="3286078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fa-IR"/>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fa-IR" b="1">
                <a:solidFill>
                  <a:schemeClr val="tx1"/>
                </a:solidFill>
                <a:cs typeface="B Titr" panose="00000700000000000000" pitchFamily="2" charset="-78"/>
              </a:rPr>
              <a:t>درصد حداقل یکبار مراقبت بارداری - سال</a:t>
            </a:r>
            <a:r>
              <a:rPr lang="fa-IR" b="1" baseline="0">
                <a:solidFill>
                  <a:schemeClr val="tx1"/>
                </a:solidFill>
                <a:cs typeface="B Titr" panose="00000700000000000000" pitchFamily="2" charset="-78"/>
              </a:rPr>
              <a:t> 1402 و شش ماهه اول 1403</a:t>
            </a:r>
            <a:r>
              <a:rPr lang="fa-IR" b="1">
                <a:solidFill>
                  <a:schemeClr val="tx1"/>
                </a:solidFill>
                <a:cs typeface="B Titr" panose="00000700000000000000" pitchFamily="2" charset="-78"/>
              </a:rPr>
              <a:t>- سامانه سیب </a:t>
            </a:r>
            <a:endParaRPr lang="en-US" b="1">
              <a:solidFill>
                <a:schemeClr val="tx1"/>
              </a:solidFill>
              <a:cs typeface="B Titr" panose="00000700000000000000" pitchFamily="2" charset="-78"/>
            </a:endParaRPr>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fa-IR"/>
        </a:p>
      </c:txPr>
    </c:title>
    <c:autoTitleDeleted val="0"/>
    <c:plotArea>
      <c:layout/>
      <c:barChart>
        <c:barDir val="col"/>
        <c:grouping val="clustered"/>
        <c:varyColors val="0"/>
        <c:ser>
          <c:idx val="0"/>
          <c:order val="0"/>
          <c:tx>
            <c:strRef>
              <c:f>'شش ماهه 1403'!$C$129</c:f>
              <c:strCache>
                <c:ptCount val="1"/>
                <c:pt idx="0">
                  <c:v>درصد حداقل یکبار مراقبت بارداری-سال 1402</c:v>
                </c:pt>
              </c:strCache>
            </c:strRef>
          </c:tx>
          <c:spPr>
            <a:solidFill>
              <a:schemeClr val="bg1">
                <a:lumMod val="75000"/>
              </a:schemeClr>
            </a:solidFill>
            <a:ln>
              <a:noFill/>
            </a:ln>
            <a:effectLst/>
          </c:spPr>
          <c:invertIfNegative val="0"/>
          <c:dPt>
            <c:idx val="25"/>
            <c:invertIfNegative val="0"/>
            <c:bubble3D val="0"/>
            <c:spPr>
              <a:solidFill>
                <a:schemeClr val="bg1">
                  <a:lumMod val="50000"/>
                </a:schemeClr>
              </a:solidFill>
              <a:ln>
                <a:noFill/>
              </a:ln>
              <a:effectLst/>
            </c:spPr>
            <c:extLst>
              <c:ext xmlns:c16="http://schemas.microsoft.com/office/drawing/2014/chart" uri="{C3380CC4-5D6E-409C-BE32-E72D297353CC}">
                <c16:uniqueId val="{00000001-1B48-47A9-B2E2-09B0B5C2C4F2}"/>
              </c:ext>
            </c:extLst>
          </c:dPt>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B Titr" panose="00000700000000000000" pitchFamily="2" charset="-78"/>
                  </a:defRPr>
                </a:pPr>
                <a:endParaRPr lang="fa-IR"/>
              </a:p>
            </c:txPr>
            <c:dLblPos val="inBase"/>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'شش ماهه 1403'!$B$130:$B$157</c:f>
              <c:strCache>
                <c:ptCount val="28"/>
                <c:pt idx="0">
                  <c:v>فریدن</c:v>
                </c:pt>
                <c:pt idx="1">
                  <c:v>سمیرم</c:v>
                </c:pt>
                <c:pt idx="2">
                  <c:v>ورزنه</c:v>
                </c:pt>
                <c:pt idx="3">
                  <c:v>چادگان</c:v>
                </c:pt>
                <c:pt idx="4">
                  <c:v>نطنز</c:v>
                </c:pt>
                <c:pt idx="5">
                  <c:v>خور</c:v>
                </c:pt>
                <c:pt idx="6">
                  <c:v>تیران</c:v>
                </c:pt>
                <c:pt idx="7">
                  <c:v>گلپایگان</c:v>
                </c:pt>
                <c:pt idx="8">
                  <c:v>مبارکه</c:v>
                </c:pt>
                <c:pt idx="9">
                  <c:v>دهاقان</c:v>
                </c:pt>
                <c:pt idx="10">
                  <c:v>بویین</c:v>
                </c:pt>
                <c:pt idx="11">
                  <c:v>هرند</c:v>
                </c:pt>
                <c:pt idx="12">
                  <c:v>جرقویه</c:v>
                </c:pt>
                <c:pt idx="13">
                  <c:v>شهرضا</c:v>
                </c:pt>
                <c:pt idx="14">
                  <c:v>اردستان</c:v>
                </c:pt>
                <c:pt idx="15">
                  <c:v>فریدونشهر</c:v>
                </c:pt>
                <c:pt idx="16">
                  <c:v>خوانسار</c:v>
                </c:pt>
                <c:pt idx="17">
                  <c:v>فلاورجان</c:v>
                </c:pt>
                <c:pt idx="18">
                  <c:v>نجف آباد</c:v>
                </c:pt>
                <c:pt idx="19">
                  <c:v>نایین</c:v>
                </c:pt>
                <c:pt idx="20">
                  <c:v>کوهپایه</c:v>
                </c:pt>
                <c:pt idx="21">
                  <c:v>خمینی شهر</c:v>
                </c:pt>
                <c:pt idx="22">
                  <c:v>شاهین شهر</c:v>
                </c:pt>
                <c:pt idx="23">
                  <c:v>لنجان</c:v>
                </c:pt>
                <c:pt idx="24">
                  <c:v>برخوار</c:v>
                </c:pt>
                <c:pt idx="25">
                  <c:v>میانگین دانشگاه</c:v>
                </c:pt>
                <c:pt idx="26">
                  <c:v>اصفهان1 </c:v>
                </c:pt>
                <c:pt idx="27">
                  <c:v>اصفهان2 </c:v>
                </c:pt>
              </c:strCache>
            </c:strRef>
          </c:cat>
          <c:val>
            <c:numRef>
              <c:f>'شش ماهه 1403'!$C$130:$C$157</c:f>
              <c:numCache>
                <c:formatCode>0.0</c:formatCode>
                <c:ptCount val="28"/>
                <c:pt idx="0">
                  <c:v>97.363796133567661</c:v>
                </c:pt>
                <c:pt idx="1">
                  <c:v>98.158379373848987</c:v>
                </c:pt>
                <c:pt idx="2">
                  <c:v>98.177083333333343</c:v>
                </c:pt>
                <c:pt idx="3">
                  <c:v>97.826086956521735</c:v>
                </c:pt>
                <c:pt idx="4">
                  <c:v>92.954545454545453</c:v>
                </c:pt>
                <c:pt idx="5">
                  <c:v>98.12734082397003</c:v>
                </c:pt>
                <c:pt idx="6">
                  <c:v>95.439377085650719</c:v>
                </c:pt>
                <c:pt idx="7">
                  <c:v>93.772455089820355</c:v>
                </c:pt>
                <c:pt idx="8">
                  <c:v>96.409335727109507</c:v>
                </c:pt>
                <c:pt idx="9">
                  <c:v>97.360703812316714</c:v>
                </c:pt>
                <c:pt idx="10">
                  <c:v>91.19496855345912</c:v>
                </c:pt>
                <c:pt idx="11">
                  <c:v>95.779220779220779</c:v>
                </c:pt>
                <c:pt idx="12">
                  <c:v>93.921568627450981</c:v>
                </c:pt>
                <c:pt idx="13">
                  <c:v>93.474426807760139</c:v>
                </c:pt>
                <c:pt idx="14">
                  <c:v>92.592592592592595</c:v>
                </c:pt>
                <c:pt idx="15">
                  <c:v>91.571753986332567</c:v>
                </c:pt>
                <c:pt idx="16">
                  <c:v>94.782608695652172</c:v>
                </c:pt>
                <c:pt idx="17">
                  <c:v>89.768339768339771</c:v>
                </c:pt>
                <c:pt idx="18">
                  <c:v>88.611176609290268</c:v>
                </c:pt>
                <c:pt idx="19">
                  <c:v>89.051094890510953</c:v>
                </c:pt>
                <c:pt idx="20">
                  <c:v>89.795918367346943</c:v>
                </c:pt>
                <c:pt idx="21">
                  <c:v>81.918564527260187</c:v>
                </c:pt>
                <c:pt idx="22">
                  <c:v>80.402010050251263</c:v>
                </c:pt>
                <c:pt idx="23">
                  <c:v>85.174227481919786</c:v>
                </c:pt>
                <c:pt idx="24">
                  <c:v>86.162005785920925</c:v>
                </c:pt>
                <c:pt idx="25">
                  <c:v>76.693163151634153</c:v>
                </c:pt>
                <c:pt idx="26">
                  <c:v>61.470801595937616</c:v>
                </c:pt>
                <c:pt idx="27">
                  <c:v>58.465112123648709</c:v>
                </c:pt>
              </c:numCache>
            </c:numRef>
          </c:val>
          <c:extLst>
            <c:ext xmlns:c16="http://schemas.microsoft.com/office/drawing/2014/chart" uri="{C3380CC4-5D6E-409C-BE32-E72D297353CC}">
              <c16:uniqueId val="{00000002-1B48-47A9-B2E2-09B0B5C2C4F2}"/>
            </c:ext>
          </c:extLst>
        </c:ser>
        <c:ser>
          <c:idx val="1"/>
          <c:order val="1"/>
          <c:tx>
            <c:strRef>
              <c:f>'شش ماهه 1403'!$D$129</c:f>
              <c:strCache>
                <c:ptCount val="1"/>
                <c:pt idx="0">
                  <c:v>درصد حداقل یکبار مراقبت بارداری-شش ماهه اول 1403</c:v>
                </c:pt>
              </c:strCache>
            </c:strRef>
          </c:tx>
          <c:spPr>
            <a:solidFill>
              <a:schemeClr val="accent5">
                <a:lumMod val="60000"/>
                <a:lumOff val="40000"/>
              </a:schemeClr>
            </a:solidFill>
            <a:ln>
              <a:noFill/>
            </a:ln>
            <a:effectLst/>
          </c:spPr>
          <c:invertIfNegative val="0"/>
          <c:dPt>
            <c:idx val="25"/>
            <c:invertIfNegative val="0"/>
            <c:bubble3D val="0"/>
            <c:spPr>
              <a:solidFill>
                <a:schemeClr val="accent5">
                  <a:lumMod val="75000"/>
                </a:schemeClr>
              </a:solidFill>
              <a:ln>
                <a:noFill/>
              </a:ln>
              <a:effectLst/>
            </c:spPr>
            <c:extLst>
              <c:ext xmlns:c16="http://schemas.microsoft.com/office/drawing/2014/chart" uri="{C3380CC4-5D6E-409C-BE32-E72D297353CC}">
                <c16:uniqueId val="{00000004-1B48-47A9-B2E2-09B0B5C2C4F2}"/>
              </c:ext>
            </c:extLst>
          </c:dPt>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B Titr" panose="00000700000000000000" pitchFamily="2" charset="-78"/>
                  </a:defRPr>
                </a:pPr>
                <a:endParaRPr lang="fa-I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'شش ماهه 1403'!$B$130:$B$157</c:f>
              <c:strCache>
                <c:ptCount val="28"/>
                <c:pt idx="0">
                  <c:v>فریدن</c:v>
                </c:pt>
                <c:pt idx="1">
                  <c:v>سمیرم</c:v>
                </c:pt>
                <c:pt idx="2">
                  <c:v>ورزنه</c:v>
                </c:pt>
                <c:pt idx="3">
                  <c:v>چادگان</c:v>
                </c:pt>
                <c:pt idx="4">
                  <c:v>نطنز</c:v>
                </c:pt>
                <c:pt idx="5">
                  <c:v>خور</c:v>
                </c:pt>
                <c:pt idx="6">
                  <c:v>تیران</c:v>
                </c:pt>
                <c:pt idx="7">
                  <c:v>گلپایگان</c:v>
                </c:pt>
                <c:pt idx="8">
                  <c:v>مبارکه</c:v>
                </c:pt>
                <c:pt idx="9">
                  <c:v>دهاقان</c:v>
                </c:pt>
                <c:pt idx="10">
                  <c:v>بویین</c:v>
                </c:pt>
                <c:pt idx="11">
                  <c:v>هرند</c:v>
                </c:pt>
                <c:pt idx="12">
                  <c:v>جرقویه</c:v>
                </c:pt>
                <c:pt idx="13">
                  <c:v>شهرضا</c:v>
                </c:pt>
                <c:pt idx="14">
                  <c:v>اردستان</c:v>
                </c:pt>
                <c:pt idx="15">
                  <c:v>فریدونشهر</c:v>
                </c:pt>
                <c:pt idx="16">
                  <c:v>خوانسار</c:v>
                </c:pt>
                <c:pt idx="17">
                  <c:v>فلاورجان</c:v>
                </c:pt>
                <c:pt idx="18">
                  <c:v>نجف آباد</c:v>
                </c:pt>
                <c:pt idx="19">
                  <c:v>نایین</c:v>
                </c:pt>
                <c:pt idx="20">
                  <c:v>کوهپایه</c:v>
                </c:pt>
                <c:pt idx="21">
                  <c:v>خمینی شهر</c:v>
                </c:pt>
                <c:pt idx="22">
                  <c:v>شاهین شهر</c:v>
                </c:pt>
                <c:pt idx="23">
                  <c:v>لنجان</c:v>
                </c:pt>
                <c:pt idx="24">
                  <c:v>برخوار</c:v>
                </c:pt>
                <c:pt idx="25">
                  <c:v>میانگین دانشگاه</c:v>
                </c:pt>
                <c:pt idx="26">
                  <c:v>اصفهان1 </c:v>
                </c:pt>
                <c:pt idx="27">
                  <c:v>اصفهان2 </c:v>
                </c:pt>
              </c:strCache>
            </c:strRef>
          </c:cat>
          <c:val>
            <c:numRef>
              <c:f>'شش ماهه 1403'!$D$130:$D$157</c:f>
              <c:numCache>
                <c:formatCode>0.0</c:formatCode>
                <c:ptCount val="28"/>
                <c:pt idx="0">
                  <c:v>98.924731182795696</c:v>
                </c:pt>
                <c:pt idx="1">
                  <c:v>98.367346938775512</c:v>
                </c:pt>
                <c:pt idx="2">
                  <c:v>98</c:v>
                </c:pt>
                <c:pt idx="3">
                  <c:v>97.777777777777771</c:v>
                </c:pt>
                <c:pt idx="4">
                  <c:v>96.787148594377513</c:v>
                </c:pt>
                <c:pt idx="5">
                  <c:v>96.721311475409834</c:v>
                </c:pt>
                <c:pt idx="6">
                  <c:v>96.688741721854313</c:v>
                </c:pt>
                <c:pt idx="7">
                  <c:v>96.666666666666671</c:v>
                </c:pt>
                <c:pt idx="8">
                  <c:v>96.50180940892642</c:v>
                </c:pt>
                <c:pt idx="9">
                  <c:v>96.195652173913047</c:v>
                </c:pt>
                <c:pt idx="10">
                  <c:v>95.833333333333343</c:v>
                </c:pt>
                <c:pt idx="11">
                  <c:v>95.1</c:v>
                </c:pt>
                <c:pt idx="12">
                  <c:v>94.805194805194802</c:v>
                </c:pt>
                <c:pt idx="13">
                  <c:v>94.801980198019791</c:v>
                </c:pt>
                <c:pt idx="14">
                  <c:v>94.5</c:v>
                </c:pt>
                <c:pt idx="15">
                  <c:v>92.792792792792795</c:v>
                </c:pt>
                <c:pt idx="16">
                  <c:v>91.40625</c:v>
                </c:pt>
                <c:pt idx="17">
                  <c:v>91.012658227848092</c:v>
                </c:pt>
                <c:pt idx="18">
                  <c:v>90.605749486652982</c:v>
                </c:pt>
                <c:pt idx="19">
                  <c:v>88.317757009345797</c:v>
                </c:pt>
                <c:pt idx="20">
                  <c:v>86.607142857142861</c:v>
                </c:pt>
                <c:pt idx="21">
                  <c:v>83.477425552353495</c:v>
                </c:pt>
                <c:pt idx="22">
                  <c:v>83.360927152317871</c:v>
                </c:pt>
                <c:pt idx="23">
                  <c:v>82.171099928109271</c:v>
                </c:pt>
                <c:pt idx="24">
                  <c:v>81.262135922330089</c:v>
                </c:pt>
                <c:pt idx="25">
                  <c:v>77.099999999999994</c:v>
                </c:pt>
                <c:pt idx="26">
                  <c:v>61.937583764120241</c:v>
                </c:pt>
                <c:pt idx="27">
                  <c:v>58.750693032711141</c:v>
                </c:pt>
              </c:numCache>
            </c:numRef>
          </c:val>
          <c:extLst>
            <c:ext xmlns:c16="http://schemas.microsoft.com/office/drawing/2014/chart" uri="{C3380CC4-5D6E-409C-BE32-E72D297353CC}">
              <c16:uniqueId val="{00000005-1B48-47A9-B2E2-09B0B5C2C4F2}"/>
            </c:ext>
          </c:extLst>
        </c:ser>
        <c:dLbls>
          <c:showLegendKey val="0"/>
          <c:showVal val="0"/>
          <c:showCatName val="0"/>
          <c:showSerName val="0"/>
          <c:showPercent val="0"/>
          <c:showBubbleSize val="0"/>
        </c:dLbls>
        <c:gapWidth val="219"/>
        <c:overlap val="-27"/>
        <c:axId val="252200127"/>
        <c:axId val="252201375"/>
      </c:barChart>
      <c:catAx>
        <c:axId val="25220012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1" i="0" u="none" strike="noStrike" kern="1200" baseline="0">
                <a:solidFill>
                  <a:schemeClr val="tx1"/>
                </a:solidFill>
                <a:latin typeface="+mn-lt"/>
                <a:ea typeface="+mn-ea"/>
                <a:cs typeface="B Titr" panose="00000700000000000000" pitchFamily="2" charset="-78"/>
              </a:defRPr>
            </a:pPr>
            <a:endParaRPr lang="fa-IR"/>
          </a:p>
        </c:txPr>
        <c:crossAx val="252201375"/>
        <c:crosses val="autoZero"/>
        <c:auto val="1"/>
        <c:lblAlgn val="ctr"/>
        <c:lblOffset val="100"/>
        <c:noMultiLvlLbl val="0"/>
      </c:catAx>
      <c:valAx>
        <c:axId val="252201375"/>
        <c:scaling>
          <c:orientation val="minMax"/>
          <c:max val="100"/>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solidFill>
                <a:latin typeface="+mn-lt"/>
                <a:ea typeface="+mn-ea"/>
                <a:cs typeface="B Titr" panose="00000700000000000000" pitchFamily="2" charset="-78"/>
              </a:defRPr>
            </a:pPr>
            <a:endParaRPr lang="fa-IR"/>
          </a:p>
        </c:txPr>
        <c:crossAx val="252200127"/>
        <c:crosses val="autoZero"/>
        <c:crossBetween val="between"/>
        <c:majorUnit val="20"/>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1" i="0" u="none" strike="noStrike" kern="1200" baseline="0">
              <a:solidFill>
                <a:schemeClr val="tx1"/>
              </a:solidFill>
              <a:latin typeface="+mn-lt"/>
              <a:ea typeface="+mn-ea"/>
              <a:cs typeface="B Titr" panose="00000700000000000000" pitchFamily="2" charset="-78"/>
            </a:defRPr>
          </a:pPr>
          <a:endParaRPr lang="fa-IR"/>
        </a:p>
      </c:txPr>
    </c:legend>
    <c:plotVisOnly val="1"/>
    <c:dispBlanksAs val="gap"/>
    <c:showDLblsOverMax val="0"/>
  </c:chart>
  <c:spPr>
    <a:noFill/>
    <a:ln>
      <a:noFill/>
    </a:ln>
    <a:effectLst/>
  </c:spPr>
  <c:txPr>
    <a:bodyPr/>
    <a:lstStyle/>
    <a:p>
      <a:pPr>
        <a:defRPr/>
      </a:pPr>
      <a:endParaRPr lang="fa-IR"/>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fa-IR" sz="1800" b="1">
                <a:cs typeface="B Nazanin" panose="00000400000000000000" pitchFamily="2" charset="-78"/>
              </a:rPr>
              <a:t>درصد حداقل یک بار مراقبت بارداری در زنان زایمان کرده - سال 1402</a:t>
            </a:r>
            <a:endParaRPr lang="en-US" sz="1800" b="1">
              <a:cs typeface="B Nazanin" panose="00000400000000000000" pitchFamily="2" charset="-78"/>
            </a:endParaRPr>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fa-IR"/>
        </a:p>
      </c:txPr>
    </c:title>
    <c:autoTitleDeleted val="0"/>
    <c:plotArea>
      <c:layout>
        <c:manualLayout>
          <c:layoutTarget val="inner"/>
          <c:xMode val="edge"/>
          <c:yMode val="edge"/>
          <c:x val="6.4758925526239228E-2"/>
          <c:y val="0.21130540595107525"/>
          <c:w val="0.92387297137596025"/>
          <c:h val="0.62805118110236224"/>
        </c:manualLayout>
      </c:layout>
      <c:barChart>
        <c:barDir val="col"/>
        <c:grouping val="clustered"/>
        <c:varyColors val="0"/>
        <c:ser>
          <c:idx val="0"/>
          <c:order val="0"/>
          <c:spPr>
            <a:solidFill>
              <a:schemeClr val="accent1"/>
            </a:solidFill>
            <a:ln>
              <a:noFill/>
            </a:ln>
            <a:effectLst/>
          </c:spPr>
          <c:invertIfNegative val="0"/>
          <c:dPt>
            <c:idx val="10"/>
            <c:invertIfNegative val="0"/>
            <c:bubble3D val="0"/>
            <c:spPr>
              <a:solidFill>
                <a:schemeClr val="accent6"/>
              </a:solidFill>
              <a:ln>
                <a:noFill/>
              </a:ln>
              <a:effectLst/>
            </c:spPr>
            <c:extLst>
              <c:ext xmlns:c16="http://schemas.microsoft.com/office/drawing/2014/chart" uri="{C3380CC4-5D6E-409C-BE32-E72D297353CC}">
                <c16:uniqueId val="{00000001-C02B-4BE7-BB21-BDE8787E8ED7}"/>
              </c:ext>
            </c:extLst>
          </c:dPt>
          <c:dPt>
            <c:idx val="11"/>
            <c:invertIfNegative val="0"/>
            <c:bubble3D val="0"/>
            <c:spPr>
              <a:solidFill>
                <a:schemeClr val="accent2"/>
              </a:solidFill>
              <a:ln>
                <a:noFill/>
              </a:ln>
              <a:effectLst/>
            </c:spPr>
            <c:extLst>
              <c:ext xmlns:c16="http://schemas.microsoft.com/office/drawing/2014/chart" uri="{C3380CC4-5D6E-409C-BE32-E72D297353CC}">
                <c16:uniqueId val="{00000003-C02B-4BE7-BB21-BDE8787E8ED7}"/>
              </c:ext>
            </c:extLst>
          </c:dPt>
          <c:dPt>
            <c:idx val="12"/>
            <c:invertIfNegative val="0"/>
            <c:bubble3D val="0"/>
            <c:spPr>
              <a:solidFill>
                <a:schemeClr val="accent2"/>
              </a:solidFill>
              <a:ln>
                <a:noFill/>
              </a:ln>
              <a:effectLst/>
            </c:spPr>
            <c:extLst>
              <c:ext xmlns:c16="http://schemas.microsoft.com/office/drawing/2014/chart" uri="{C3380CC4-5D6E-409C-BE32-E72D297353CC}">
                <c16:uniqueId val="{00000005-C02B-4BE7-BB21-BDE8787E8ED7}"/>
              </c:ext>
            </c:extLst>
          </c:dPt>
          <c:dPt>
            <c:idx val="13"/>
            <c:invertIfNegative val="0"/>
            <c:bubble3D val="0"/>
            <c:spPr>
              <a:solidFill>
                <a:schemeClr val="accent2"/>
              </a:solidFill>
              <a:ln>
                <a:noFill/>
              </a:ln>
              <a:effectLst/>
            </c:spPr>
            <c:extLst>
              <c:ext xmlns:c16="http://schemas.microsoft.com/office/drawing/2014/chart" uri="{C3380CC4-5D6E-409C-BE32-E72D297353CC}">
                <c16:uniqueId val="{00000007-C02B-4BE7-BB21-BDE8787E8ED7}"/>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'درصد حداقل یک بار مراقبت باردار'!$A$2:$A$17</c:f>
              <c:strCache>
                <c:ptCount val="16"/>
                <c:pt idx="0">
                  <c:v>دزج</c:v>
                </c:pt>
                <c:pt idx="1">
                  <c:v>همگین </c:v>
                </c:pt>
                <c:pt idx="2">
                  <c:v>کره</c:v>
                </c:pt>
                <c:pt idx="3">
                  <c:v>قمیشلو</c:v>
                </c:pt>
                <c:pt idx="4">
                  <c:v>قمبوان</c:v>
                </c:pt>
                <c:pt idx="5">
                  <c:v>پوده</c:v>
                </c:pt>
                <c:pt idx="6">
                  <c:v>گلشن</c:v>
                </c:pt>
                <c:pt idx="7">
                  <c:v>دولت آباد </c:v>
                </c:pt>
                <c:pt idx="8">
                  <c:v>محمودآباد</c:v>
                </c:pt>
                <c:pt idx="9">
                  <c:v>رسول اکرم (ص)</c:v>
                </c:pt>
                <c:pt idx="10">
                  <c:v>شهرستان</c:v>
                </c:pt>
                <c:pt idx="11">
                  <c:v>بشارت</c:v>
                </c:pt>
                <c:pt idx="12">
                  <c:v>علی آبادجمبزه</c:v>
                </c:pt>
                <c:pt idx="13">
                  <c:v>قهه </c:v>
                </c:pt>
                <c:pt idx="14">
                  <c:v>لاریچه </c:v>
                </c:pt>
                <c:pt idx="15">
                  <c:v>علی آبادگچی </c:v>
                </c:pt>
              </c:strCache>
            </c:strRef>
          </c:cat>
          <c:val>
            <c:numRef>
              <c:f>'درصد حداقل یک بار مراقبت باردار'!$B$2:$B$17</c:f>
              <c:numCache>
                <c:formatCode>0</c:formatCode>
                <c:ptCount val="16"/>
                <c:pt idx="0">
                  <c:v>100</c:v>
                </c:pt>
                <c:pt idx="1">
                  <c:v>100</c:v>
                </c:pt>
                <c:pt idx="2">
                  <c:v>100</c:v>
                </c:pt>
                <c:pt idx="3">
                  <c:v>100</c:v>
                </c:pt>
                <c:pt idx="4">
                  <c:v>100</c:v>
                </c:pt>
                <c:pt idx="5">
                  <c:v>100</c:v>
                </c:pt>
                <c:pt idx="6">
                  <c:v>100</c:v>
                </c:pt>
                <c:pt idx="7">
                  <c:v>100</c:v>
                </c:pt>
                <c:pt idx="8">
                  <c:v>100</c:v>
                </c:pt>
                <c:pt idx="9">
                  <c:v>97.872340425531917</c:v>
                </c:pt>
                <c:pt idx="10">
                  <c:v>97.360703812316714</c:v>
                </c:pt>
                <c:pt idx="11" formatCode="0.0">
                  <c:v>95.588235294117652</c:v>
                </c:pt>
                <c:pt idx="12">
                  <c:v>91.666666666666657</c:v>
                </c:pt>
                <c:pt idx="13">
                  <c:v>85.714285714285708</c:v>
                </c:pt>
                <c:pt idx="14">
                  <c:v>0</c:v>
                </c:pt>
                <c:pt idx="15">
                  <c:v>0</c:v>
                </c:pt>
              </c:numCache>
            </c:numRef>
          </c:val>
          <c:extLst>
            <c:ext xmlns:c16="http://schemas.microsoft.com/office/drawing/2014/chart" uri="{C3380CC4-5D6E-409C-BE32-E72D297353CC}">
              <c16:uniqueId val="{00000008-C02B-4BE7-BB21-BDE8787E8ED7}"/>
            </c:ext>
          </c:extLst>
        </c:ser>
        <c:dLbls>
          <c:showLegendKey val="0"/>
          <c:showVal val="0"/>
          <c:showCatName val="0"/>
          <c:showSerName val="0"/>
          <c:showPercent val="0"/>
          <c:showBubbleSize val="0"/>
        </c:dLbls>
        <c:gapWidth val="219"/>
        <c:overlap val="-27"/>
        <c:axId val="425846424"/>
        <c:axId val="425851344"/>
      </c:barChart>
      <c:catAx>
        <c:axId val="4258464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B Nazanin" panose="00000400000000000000" pitchFamily="2" charset="-78"/>
              </a:defRPr>
            </a:pPr>
            <a:endParaRPr lang="fa-IR"/>
          </a:p>
        </c:txPr>
        <c:crossAx val="425851344"/>
        <c:crosses val="autoZero"/>
        <c:auto val="1"/>
        <c:lblAlgn val="ctr"/>
        <c:lblOffset val="100"/>
        <c:noMultiLvlLbl val="0"/>
      </c:catAx>
      <c:valAx>
        <c:axId val="425851344"/>
        <c:scaling>
          <c:orientation val="minMax"/>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fa-IR"/>
          </a:p>
        </c:txPr>
        <c:crossAx val="42584642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fa-IR"/>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fa-IR" sz="1400" b="1">
                <a:cs typeface="B Titr" panose="00000700000000000000" pitchFamily="2" charset="-78"/>
              </a:rPr>
              <a:t>درصد حداقل یک بار مراقبت</a:t>
            </a:r>
            <a:r>
              <a:rPr lang="fa-IR" sz="1400" b="1" baseline="0">
                <a:cs typeface="B Titr" panose="00000700000000000000" pitchFamily="2" charset="-78"/>
              </a:rPr>
              <a:t> بارداری در زنان زایمان کرده شهرستان  - شش ماهه اول سال 1403</a:t>
            </a:r>
            <a:endParaRPr lang="fa-IR" sz="1400" b="1">
              <a:cs typeface="B Titr" panose="00000700000000000000" pitchFamily="2" charset="-78"/>
            </a:endParaRPr>
          </a:p>
        </c:rich>
      </c:tx>
      <c:layout>
        <c:manualLayout>
          <c:xMode val="edge"/>
          <c:yMode val="edge"/>
          <c:x val="0.16858494493604548"/>
          <c:y val="5.0238633509168552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fa-IR"/>
        </a:p>
      </c:txPr>
    </c:title>
    <c:autoTitleDeleted val="0"/>
    <c:plotArea>
      <c:layout>
        <c:manualLayout>
          <c:layoutTarget val="inner"/>
          <c:xMode val="edge"/>
          <c:yMode val="edge"/>
          <c:x val="5.8923339196441986E-2"/>
          <c:y val="0.17492479039215802"/>
          <c:w val="0.9405247260759072"/>
          <c:h val="0.70918160474853986"/>
        </c:manualLayout>
      </c:layout>
      <c:barChart>
        <c:barDir val="col"/>
        <c:grouping val="clustered"/>
        <c:varyColors val="0"/>
        <c:ser>
          <c:idx val="0"/>
          <c:order val="0"/>
          <c:tx>
            <c:strRef>
              <c:f>'درصد حداقل یک بار مراقبت باردار'!$B$1</c:f>
              <c:strCache>
                <c:ptCount val="1"/>
                <c:pt idx="0">
                  <c:v>درصد حداقل یک  بار مراقبت </c:v>
                </c:pt>
              </c:strCache>
            </c:strRef>
          </c:tx>
          <c:spPr>
            <a:solidFill>
              <a:schemeClr val="accent6"/>
            </a:solidFill>
            <a:ln>
              <a:noFill/>
            </a:ln>
            <a:effectLst/>
          </c:spPr>
          <c:invertIfNegative val="0"/>
          <c:dPt>
            <c:idx val="1"/>
            <c:invertIfNegative val="0"/>
            <c:bubble3D val="0"/>
            <c:spPr>
              <a:solidFill>
                <a:schemeClr val="accent6"/>
              </a:solidFill>
              <a:ln>
                <a:noFill/>
              </a:ln>
              <a:effectLst/>
            </c:spPr>
            <c:extLst>
              <c:ext xmlns:c16="http://schemas.microsoft.com/office/drawing/2014/chart" uri="{C3380CC4-5D6E-409C-BE32-E72D297353CC}">
                <c16:uniqueId val="{00000001-E487-49AC-8FC7-070F36460292}"/>
              </c:ext>
            </c:extLst>
          </c:dPt>
          <c:dPt>
            <c:idx val="2"/>
            <c:invertIfNegative val="0"/>
            <c:bubble3D val="0"/>
            <c:spPr>
              <a:solidFill>
                <a:schemeClr val="accent6"/>
              </a:solidFill>
              <a:ln>
                <a:noFill/>
              </a:ln>
              <a:effectLst/>
            </c:spPr>
            <c:extLst>
              <c:ext xmlns:c16="http://schemas.microsoft.com/office/drawing/2014/chart" uri="{C3380CC4-5D6E-409C-BE32-E72D297353CC}">
                <c16:uniqueId val="{00000003-E487-49AC-8FC7-070F36460292}"/>
              </c:ext>
            </c:extLst>
          </c:dPt>
          <c:dPt>
            <c:idx val="3"/>
            <c:invertIfNegative val="0"/>
            <c:bubble3D val="0"/>
            <c:spPr>
              <a:solidFill>
                <a:schemeClr val="accent6"/>
              </a:solidFill>
              <a:ln>
                <a:noFill/>
              </a:ln>
              <a:effectLst/>
            </c:spPr>
            <c:extLst>
              <c:ext xmlns:c16="http://schemas.microsoft.com/office/drawing/2014/chart" uri="{C3380CC4-5D6E-409C-BE32-E72D297353CC}">
                <c16:uniqueId val="{00000005-E487-49AC-8FC7-070F36460292}"/>
              </c:ext>
            </c:extLst>
          </c:dPt>
          <c:dPt>
            <c:idx val="4"/>
            <c:invertIfNegative val="0"/>
            <c:bubble3D val="0"/>
            <c:spPr>
              <a:solidFill>
                <a:schemeClr val="accent6"/>
              </a:solidFill>
              <a:ln>
                <a:noFill/>
              </a:ln>
              <a:effectLst/>
            </c:spPr>
            <c:extLst>
              <c:ext xmlns:c16="http://schemas.microsoft.com/office/drawing/2014/chart" uri="{C3380CC4-5D6E-409C-BE32-E72D297353CC}">
                <c16:uniqueId val="{00000007-E487-49AC-8FC7-070F36460292}"/>
              </c:ext>
            </c:extLst>
          </c:dPt>
          <c:dPt>
            <c:idx val="9"/>
            <c:invertIfNegative val="0"/>
            <c:bubble3D val="0"/>
            <c:spPr>
              <a:solidFill>
                <a:schemeClr val="accent2"/>
              </a:solidFill>
              <a:ln>
                <a:noFill/>
              </a:ln>
              <a:effectLst/>
            </c:spPr>
            <c:extLst>
              <c:ext xmlns:c16="http://schemas.microsoft.com/office/drawing/2014/chart" uri="{C3380CC4-5D6E-409C-BE32-E72D297353CC}">
                <c16:uniqueId val="{00000009-E487-49AC-8FC7-070F36460292}"/>
              </c:ext>
            </c:extLst>
          </c:dPt>
          <c:dPt>
            <c:idx val="10"/>
            <c:invertIfNegative val="0"/>
            <c:bubble3D val="0"/>
            <c:spPr>
              <a:solidFill>
                <a:schemeClr val="accent1"/>
              </a:solidFill>
              <a:ln>
                <a:noFill/>
              </a:ln>
              <a:effectLst/>
            </c:spPr>
            <c:extLst>
              <c:ext xmlns:c16="http://schemas.microsoft.com/office/drawing/2014/chart" uri="{C3380CC4-5D6E-409C-BE32-E72D297353CC}">
                <c16:uniqueId val="{0000000B-E487-49AC-8FC7-070F36460292}"/>
              </c:ext>
            </c:extLst>
          </c:dPt>
          <c:dPt>
            <c:idx val="11"/>
            <c:invertIfNegative val="0"/>
            <c:bubble3D val="0"/>
            <c:spPr>
              <a:solidFill>
                <a:schemeClr val="accent1"/>
              </a:solidFill>
              <a:ln>
                <a:noFill/>
              </a:ln>
              <a:effectLst/>
            </c:spPr>
            <c:extLst>
              <c:ext xmlns:c16="http://schemas.microsoft.com/office/drawing/2014/chart" uri="{C3380CC4-5D6E-409C-BE32-E72D297353CC}">
                <c16:uniqueId val="{0000000D-E487-49AC-8FC7-070F36460292}"/>
              </c:ext>
            </c:extLst>
          </c:dPt>
          <c:dPt>
            <c:idx val="12"/>
            <c:invertIfNegative val="0"/>
            <c:bubble3D val="0"/>
            <c:spPr>
              <a:solidFill>
                <a:schemeClr val="accent1"/>
              </a:solidFill>
              <a:ln>
                <a:noFill/>
              </a:ln>
              <a:effectLst/>
            </c:spPr>
            <c:extLst>
              <c:ext xmlns:c16="http://schemas.microsoft.com/office/drawing/2014/chart" uri="{C3380CC4-5D6E-409C-BE32-E72D297353CC}">
                <c16:uniqueId val="{0000000F-E487-49AC-8FC7-070F36460292}"/>
              </c:ext>
            </c:extLst>
          </c:dPt>
          <c:dPt>
            <c:idx val="15"/>
            <c:invertIfNegative val="0"/>
            <c:bubble3D val="0"/>
            <c:spPr>
              <a:solidFill>
                <a:schemeClr val="accent6"/>
              </a:solidFill>
              <a:ln>
                <a:noFill/>
              </a:ln>
              <a:effectLst/>
            </c:spPr>
            <c:extLst>
              <c:ext xmlns:c16="http://schemas.microsoft.com/office/drawing/2014/chart" uri="{C3380CC4-5D6E-409C-BE32-E72D297353CC}">
                <c16:uniqueId val="{00000011-E487-49AC-8FC7-070F36460292}"/>
              </c:ext>
            </c:extLst>
          </c:dPt>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IPT Mah" panose="00000400000000000000" pitchFamily="2" charset="2"/>
                    <a:ea typeface="+mn-ea"/>
                    <a:cs typeface="B Nazanin" panose="00000400000000000000" pitchFamily="2" charset="-78"/>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'درصد حداقل یک بار مراقبت باردار'!$A$2:$A$17</c:f>
              <c:strCache>
                <c:ptCount val="16"/>
                <c:pt idx="0">
                  <c:v>دزج</c:v>
                </c:pt>
                <c:pt idx="1">
                  <c:v>همگین </c:v>
                </c:pt>
                <c:pt idx="2">
                  <c:v>رسول اکرم (ص)</c:v>
                </c:pt>
                <c:pt idx="3">
                  <c:v>قمیشلو</c:v>
                </c:pt>
                <c:pt idx="4">
                  <c:v>قمبوان</c:v>
                </c:pt>
                <c:pt idx="5">
                  <c:v>پوده</c:v>
                </c:pt>
                <c:pt idx="6">
                  <c:v>علی آبادجمبزه</c:v>
                </c:pt>
                <c:pt idx="7">
                  <c:v>دولت آباد </c:v>
                </c:pt>
                <c:pt idx="8">
                  <c:v>محمودآباد</c:v>
                </c:pt>
                <c:pt idx="9">
                  <c:v>شهرستان</c:v>
                </c:pt>
                <c:pt idx="10">
                  <c:v>گلشن</c:v>
                </c:pt>
                <c:pt idx="11">
                  <c:v>بشارت</c:v>
                </c:pt>
                <c:pt idx="12">
                  <c:v>قهه </c:v>
                </c:pt>
                <c:pt idx="13">
                  <c:v>لاریچه </c:v>
                </c:pt>
                <c:pt idx="14">
                  <c:v>علی آبادگچی </c:v>
                </c:pt>
                <c:pt idx="15">
                  <c:v>کره</c:v>
                </c:pt>
              </c:strCache>
            </c:strRef>
          </c:cat>
          <c:val>
            <c:numRef>
              <c:f>'درصد حداقل یک بار مراقبت باردار'!$B$2:$B$17</c:f>
              <c:numCache>
                <c:formatCode>0</c:formatCode>
                <c:ptCount val="16"/>
                <c:pt idx="0">
                  <c:v>100</c:v>
                </c:pt>
                <c:pt idx="1">
                  <c:v>100</c:v>
                </c:pt>
                <c:pt idx="2">
                  <c:v>100</c:v>
                </c:pt>
                <c:pt idx="3">
                  <c:v>100</c:v>
                </c:pt>
                <c:pt idx="4">
                  <c:v>100</c:v>
                </c:pt>
                <c:pt idx="5">
                  <c:v>100</c:v>
                </c:pt>
                <c:pt idx="6">
                  <c:v>100</c:v>
                </c:pt>
                <c:pt idx="7">
                  <c:v>100</c:v>
                </c:pt>
                <c:pt idx="8">
                  <c:v>100</c:v>
                </c:pt>
                <c:pt idx="9">
                  <c:v>96.195652173913047</c:v>
                </c:pt>
                <c:pt idx="10">
                  <c:v>95.238095238095227</c:v>
                </c:pt>
                <c:pt idx="11">
                  <c:v>93.506493506493499</c:v>
                </c:pt>
                <c:pt idx="12" formatCode="0.0">
                  <c:v>75</c:v>
                </c:pt>
                <c:pt idx="13" formatCode="0.0">
                  <c:v>0</c:v>
                </c:pt>
                <c:pt idx="14" formatCode="0.0">
                  <c:v>0</c:v>
                </c:pt>
                <c:pt idx="15">
                  <c:v>0</c:v>
                </c:pt>
              </c:numCache>
            </c:numRef>
          </c:val>
          <c:extLst>
            <c:ext xmlns:c16="http://schemas.microsoft.com/office/drawing/2014/chart" uri="{C3380CC4-5D6E-409C-BE32-E72D297353CC}">
              <c16:uniqueId val="{00000012-E487-49AC-8FC7-070F36460292}"/>
            </c:ext>
          </c:extLst>
        </c:ser>
        <c:dLbls>
          <c:showLegendKey val="0"/>
          <c:showVal val="0"/>
          <c:showCatName val="0"/>
          <c:showSerName val="0"/>
          <c:showPercent val="0"/>
          <c:showBubbleSize val="0"/>
        </c:dLbls>
        <c:gapWidth val="219"/>
        <c:overlap val="-27"/>
        <c:axId val="440719528"/>
        <c:axId val="440723464"/>
      </c:barChart>
      <c:catAx>
        <c:axId val="4407195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B Nazanin" panose="00000400000000000000" pitchFamily="2" charset="-78"/>
              </a:defRPr>
            </a:pPr>
            <a:endParaRPr lang="fa-IR"/>
          </a:p>
        </c:txPr>
        <c:crossAx val="440723464"/>
        <c:crosses val="autoZero"/>
        <c:auto val="1"/>
        <c:lblAlgn val="ctr"/>
        <c:lblOffset val="100"/>
        <c:noMultiLvlLbl val="0"/>
      </c:catAx>
      <c:valAx>
        <c:axId val="440723464"/>
        <c:scaling>
          <c:orientation val="minMax"/>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IPT Mah" panose="00000400000000000000" pitchFamily="2" charset="2"/>
                <a:ea typeface="+mn-ea"/>
                <a:cs typeface="B Nazanin" panose="00000400000000000000" pitchFamily="2" charset="-78"/>
              </a:defRPr>
            </a:pPr>
            <a:endParaRPr lang="fa-IR"/>
          </a:p>
        </c:txPr>
        <c:crossAx val="4407195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fa-IR"/>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fa-IR" b="1">
                <a:solidFill>
                  <a:sysClr val="windowText" lastClr="000000"/>
                </a:solidFill>
                <a:cs typeface="B Titr" panose="00000700000000000000" pitchFamily="2" charset="-78"/>
              </a:rPr>
              <a:t>درصد مراقبت به موقع بارداری - سال 1402 و شش ماهه اول 1403- سامانه سیب </a:t>
            </a:r>
            <a:endParaRPr lang="en-US" b="1">
              <a:solidFill>
                <a:sysClr val="windowText" lastClr="000000"/>
              </a:solidFill>
              <a:cs typeface="B Titr" panose="00000700000000000000" pitchFamily="2" charset="-78"/>
            </a:endParaRPr>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fa-IR"/>
        </a:p>
      </c:txPr>
    </c:title>
    <c:autoTitleDeleted val="0"/>
    <c:plotArea>
      <c:layout/>
      <c:barChart>
        <c:barDir val="col"/>
        <c:grouping val="clustered"/>
        <c:varyColors val="0"/>
        <c:ser>
          <c:idx val="0"/>
          <c:order val="0"/>
          <c:tx>
            <c:strRef>
              <c:f>'شش ماهه 1403'!$C$160</c:f>
              <c:strCache>
                <c:ptCount val="1"/>
                <c:pt idx="0">
                  <c:v>درصد مراقبت به موقع -سال 1402</c:v>
                </c:pt>
              </c:strCache>
            </c:strRef>
          </c:tx>
          <c:spPr>
            <a:solidFill>
              <a:schemeClr val="bg1">
                <a:lumMod val="75000"/>
              </a:schemeClr>
            </a:solidFill>
            <a:ln>
              <a:noFill/>
            </a:ln>
            <a:effectLst/>
          </c:spPr>
          <c:invertIfNegative val="0"/>
          <c:dPt>
            <c:idx val="22"/>
            <c:invertIfNegative val="0"/>
            <c:bubble3D val="0"/>
            <c:spPr>
              <a:solidFill>
                <a:schemeClr val="bg1">
                  <a:lumMod val="50000"/>
                </a:schemeClr>
              </a:solidFill>
              <a:ln>
                <a:noFill/>
              </a:ln>
              <a:effectLst/>
            </c:spPr>
            <c:extLst>
              <c:ext xmlns:c16="http://schemas.microsoft.com/office/drawing/2014/chart" uri="{C3380CC4-5D6E-409C-BE32-E72D297353CC}">
                <c16:uniqueId val="{00000001-1CB6-4BA8-BA07-ED62915B3085}"/>
              </c:ext>
            </c:extLst>
          </c:dPt>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B Titr" panose="00000700000000000000" pitchFamily="2" charset="-78"/>
                  </a:defRPr>
                </a:pPr>
                <a:endParaRPr lang="fa-IR"/>
              </a:p>
            </c:txPr>
            <c:dLblPos val="inBase"/>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'شش ماهه 1403'!$B$161:$B$188</c:f>
              <c:strCache>
                <c:ptCount val="28"/>
                <c:pt idx="0">
                  <c:v>سمیرم</c:v>
                </c:pt>
                <c:pt idx="1">
                  <c:v>چادگان</c:v>
                </c:pt>
                <c:pt idx="2">
                  <c:v>فریدن</c:v>
                </c:pt>
                <c:pt idx="3">
                  <c:v>بویین</c:v>
                </c:pt>
                <c:pt idx="4">
                  <c:v>فریدونشهر</c:v>
                </c:pt>
                <c:pt idx="5">
                  <c:v>دهاقان</c:v>
                </c:pt>
                <c:pt idx="6">
                  <c:v>ورزنه</c:v>
                </c:pt>
                <c:pt idx="7">
                  <c:v>نطنز</c:v>
                </c:pt>
                <c:pt idx="8">
                  <c:v>خور</c:v>
                </c:pt>
                <c:pt idx="9">
                  <c:v>گلپایگان</c:v>
                </c:pt>
                <c:pt idx="10">
                  <c:v>اردستان</c:v>
                </c:pt>
                <c:pt idx="11">
                  <c:v>لنجان</c:v>
                </c:pt>
                <c:pt idx="12">
                  <c:v>هرند</c:v>
                </c:pt>
                <c:pt idx="13">
                  <c:v>خوانسار</c:v>
                </c:pt>
                <c:pt idx="14">
                  <c:v>کوهپایه</c:v>
                </c:pt>
                <c:pt idx="15">
                  <c:v>جرقویه</c:v>
                </c:pt>
                <c:pt idx="16">
                  <c:v>نایین</c:v>
                </c:pt>
                <c:pt idx="17">
                  <c:v>تیران</c:v>
                </c:pt>
                <c:pt idx="18">
                  <c:v>شهرضا</c:v>
                </c:pt>
                <c:pt idx="19">
                  <c:v>مبارکه</c:v>
                </c:pt>
                <c:pt idx="20">
                  <c:v>نجف آباد</c:v>
                </c:pt>
                <c:pt idx="21">
                  <c:v>خمینی شهر</c:v>
                </c:pt>
                <c:pt idx="22">
                  <c:v>میانگین دانشگاه</c:v>
                </c:pt>
                <c:pt idx="23">
                  <c:v>فلاورجان</c:v>
                </c:pt>
                <c:pt idx="24">
                  <c:v>شاهین شهر</c:v>
                </c:pt>
                <c:pt idx="25">
                  <c:v>برخوار</c:v>
                </c:pt>
                <c:pt idx="26">
                  <c:v>اصفهان1 </c:v>
                </c:pt>
                <c:pt idx="27">
                  <c:v>اصفهان2 </c:v>
                </c:pt>
              </c:strCache>
            </c:strRef>
          </c:cat>
          <c:val>
            <c:numRef>
              <c:f>'شش ماهه 1403'!$C$161:$C$188</c:f>
              <c:numCache>
                <c:formatCode>0.0</c:formatCode>
                <c:ptCount val="28"/>
                <c:pt idx="0">
                  <c:v>88.180112570356471</c:v>
                </c:pt>
                <c:pt idx="1">
                  <c:v>90.617283950617292</c:v>
                </c:pt>
                <c:pt idx="2">
                  <c:v>92.599277978339344</c:v>
                </c:pt>
                <c:pt idx="3">
                  <c:v>93.103448275862064</c:v>
                </c:pt>
                <c:pt idx="4">
                  <c:v>86.318407960199011</c:v>
                </c:pt>
                <c:pt idx="5">
                  <c:v>90.963855421686745</c:v>
                </c:pt>
                <c:pt idx="6">
                  <c:v>79.310344827586206</c:v>
                </c:pt>
                <c:pt idx="7">
                  <c:v>96.332518337408317</c:v>
                </c:pt>
                <c:pt idx="8">
                  <c:v>79.770992366412216</c:v>
                </c:pt>
                <c:pt idx="9">
                  <c:v>85.057471264367805</c:v>
                </c:pt>
                <c:pt idx="10">
                  <c:v>85.176470588235304</c:v>
                </c:pt>
                <c:pt idx="11">
                  <c:v>72.867618680046306</c:v>
                </c:pt>
                <c:pt idx="12">
                  <c:v>85.084745762711862</c:v>
                </c:pt>
                <c:pt idx="13">
                  <c:v>87.614678899082563</c:v>
                </c:pt>
                <c:pt idx="14">
                  <c:v>65.909090909090907</c:v>
                </c:pt>
                <c:pt idx="15">
                  <c:v>72.233820459290186</c:v>
                </c:pt>
                <c:pt idx="16">
                  <c:v>83.060109289617486</c:v>
                </c:pt>
                <c:pt idx="17">
                  <c:v>77.039627039627035</c:v>
                </c:pt>
                <c:pt idx="18">
                  <c:v>73.836477987421375</c:v>
                </c:pt>
                <c:pt idx="19">
                  <c:v>71.632526381129736</c:v>
                </c:pt>
                <c:pt idx="20">
                  <c:v>64.262905800957952</c:v>
                </c:pt>
                <c:pt idx="21">
                  <c:v>66.498174670036505</c:v>
                </c:pt>
                <c:pt idx="22">
                  <c:v>64.208867771240065</c:v>
                </c:pt>
                <c:pt idx="23">
                  <c:v>60.49155145929339</c:v>
                </c:pt>
                <c:pt idx="24">
                  <c:v>58.75</c:v>
                </c:pt>
                <c:pt idx="25">
                  <c:v>62.730833799664239</c:v>
                </c:pt>
                <c:pt idx="26">
                  <c:v>54.093524118601565</c:v>
                </c:pt>
                <c:pt idx="27">
                  <c:v>47.998166259168705</c:v>
                </c:pt>
              </c:numCache>
            </c:numRef>
          </c:val>
          <c:extLst>
            <c:ext xmlns:c16="http://schemas.microsoft.com/office/drawing/2014/chart" uri="{C3380CC4-5D6E-409C-BE32-E72D297353CC}">
              <c16:uniqueId val="{00000002-1CB6-4BA8-BA07-ED62915B3085}"/>
            </c:ext>
          </c:extLst>
        </c:ser>
        <c:ser>
          <c:idx val="1"/>
          <c:order val="1"/>
          <c:tx>
            <c:strRef>
              <c:f>'شش ماهه 1403'!$D$160</c:f>
              <c:strCache>
                <c:ptCount val="1"/>
                <c:pt idx="0">
                  <c:v>درصد مراقبت به موقع -شش ماهه 1403 </c:v>
                </c:pt>
              </c:strCache>
            </c:strRef>
          </c:tx>
          <c:spPr>
            <a:solidFill>
              <a:schemeClr val="accent5">
                <a:lumMod val="60000"/>
                <a:lumOff val="40000"/>
              </a:schemeClr>
            </a:solidFill>
            <a:ln>
              <a:noFill/>
            </a:ln>
            <a:effectLst/>
          </c:spPr>
          <c:invertIfNegative val="0"/>
          <c:dPt>
            <c:idx val="22"/>
            <c:invertIfNegative val="0"/>
            <c:bubble3D val="0"/>
            <c:spPr>
              <a:solidFill>
                <a:schemeClr val="accent5">
                  <a:lumMod val="75000"/>
                </a:schemeClr>
              </a:solidFill>
              <a:ln>
                <a:noFill/>
              </a:ln>
              <a:effectLst/>
            </c:spPr>
            <c:extLst>
              <c:ext xmlns:c16="http://schemas.microsoft.com/office/drawing/2014/chart" uri="{C3380CC4-5D6E-409C-BE32-E72D297353CC}">
                <c16:uniqueId val="{00000004-1CB6-4BA8-BA07-ED62915B3085}"/>
              </c:ext>
            </c:extLst>
          </c:dPt>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B Titr" panose="00000700000000000000" pitchFamily="2" charset="-78"/>
                  </a:defRPr>
                </a:pPr>
                <a:endParaRPr lang="fa-I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'شش ماهه 1403'!$B$161:$B$188</c:f>
              <c:strCache>
                <c:ptCount val="28"/>
                <c:pt idx="0">
                  <c:v>سمیرم</c:v>
                </c:pt>
                <c:pt idx="1">
                  <c:v>چادگان</c:v>
                </c:pt>
                <c:pt idx="2">
                  <c:v>فریدن</c:v>
                </c:pt>
                <c:pt idx="3">
                  <c:v>بویین</c:v>
                </c:pt>
                <c:pt idx="4">
                  <c:v>فریدونشهر</c:v>
                </c:pt>
                <c:pt idx="5">
                  <c:v>دهاقان</c:v>
                </c:pt>
                <c:pt idx="6">
                  <c:v>ورزنه</c:v>
                </c:pt>
                <c:pt idx="7">
                  <c:v>نطنز</c:v>
                </c:pt>
                <c:pt idx="8">
                  <c:v>خور</c:v>
                </c:pt>
                <c:pt idx="9">
                  <c:v>گلپایگان</c:v>
                </c:pt>
                <c:pt idx="10">
                  <c:v>اردستان</c:v>
                </c:pt>
                <c:pt idx="11">
                  <c:v>لنجان</c:v>
                </c:pt>
                <c:pt idx="12">
                  <c:v>هرند</c:v>
                </c:pt>
                <c:pt idx="13">
                  <c:v>خوانسار</c:v>
                </c:pt>
                <c:pt idx="14">
                  <c:v>کوهپایه</c:v>
                </c:pt>
                <c:pt idx="15">
                  <c:v>جرقویه</c:v>
                </c:pt>
                <c:pt idx="16">
                  <c:v>نایین</c:v>
                </c:pt>
                <c:pt idx="17">
                  <c:v>تیران</c:v>
                </c:pt>
                <c:pt idx="18">
                  <c:v>شهرضا</c:v>
                </c:pt>
                <c:pt idx="19">
                  <c:v>مبارکه</c:v>
                </c:pt>
                <c:pt idx="20">
                  <c:v>نجف آباد</c:v>
                </c:pt>
                <c:pt idx="21">
                  <c:v>خمینی شهر</c:v>
                </c:pt>
                <c:pt idx="22">
                  <c:v>میانگین دانشگاه</c:v>
                </c:pt>
                <c:pt idx="23">
                  <c:v>فلاورجان</c:v>
                </c:pt>
                <c:pt idx="24">
                  <c:v>شاهین شهر</c:v>
                </c:pt>
                <c:pt idx="25">
                  <c:v>برخوار</c:v>
                </c:pt>
                <c:pt idx="26">
                  <c:v>اصفهان1 </c:v>
                </c:pt>
                <c:pt idx="27">
                  <c:v>اصفهان2 </c:v>
                </c:pt>
              </c:strCache>
            </c:strRef>
          </c:cat>
          <c:val>
            <c:numRef>
              <c:f>'شش ماهه 1403'!$D$161:$D$188</c:f>
              <c:numCache>
                <c:formatCode>0.0</c:formatCode>
                <c:ptCount val="28"/>
                <c:pt idx="0">
                  <c:v>99.170124481327804</c:v>
                </c:pt>
                <c:pt idx="1">
                  <c:v>97.727272727272734</c:v>
                </c:pt>
                <c:pt idx="2">
                  <c:v>89.492753623188406</c:v>
                </c:pt>
                <c:pt idx="3">
                  <c:v>85.869565217391312</c:v>
                </c:pt>
                <c:pt idx="4">
                  <c:v>85.436893203883486</c:v>
                </c:pt>
                <c:pt idx="5">
                  <c:v>84.180790960451972</c:v>
                </c:pt>
                <c:pt idx="6">
                  <c:v>81</c:v>
                </c:pt>
                <c:pt idx="7">
                  <c:v>80.912863070539416</c:v>
                </c:pt>
                <c:pt idx="8">
                  <c:v>79.66101694915254</c:v>
                </c:pt>
                <c:pt idx="9">
                  <c:v>79.310344827586206</c:v>
                </c:pt>
                <c:pt idx="10">
                  <c:v>78.2</c:v>
                </c:pt>
                <c:pt idx="11">
                  <c:v>77.427821522309713</c:v>
                </c:pt>
                <c:pt idx="12">
                  <c:v>74.400000000000006</c:v>
                </c:pt>
                <c:pt idx="13">
                  <c:v>74.358974358974365</c:v>
                </c:pt>
                <c:pt idx="14">
                  <c:v>74.226804123711347</c:v>
                </c:pt>
                <c:pt idx="15">
                  <c:v>73.972602739726028</c:v>
                </c:pt>
                <c:pt idx="16">
                  <c:v>73.015873015873012</c:v>
                </c:pt>
                <c:pt idx="17">
                  <c:v>69.406392694063925</c:v>
                </c:pt>
                <c:pt idx="18">
                  <c:v>69.321148825065265</c:v>
                </c:pt>
                <c:pt idx="19">
                  <c:v>69.125</c:v>
                </c:pt>
                <c:pt idx="20">
                  <c:v>67.138810198300277</c:v>
                </c:pt>
                <c:pt idx="21">
                  <c:v>66.455696202531641</c:v>
                </c:pt>
                <c:pt idx="22">
                  <c:v>63.8</c:v>
                </c:pt>
                <c:pt idx="23">
                  <c:v>62.65646731571627</c:v>
                </c:pt>
                <c:pt idx="24">
                  <c:v>58.788480635551146</c:v>
                </c:pt>
                <c:pt idx="25">
                  <c:v>56.98924731182796</c:v>
                </c:pt>
                <c:pt idx="26">
                  <c:v>53.261205564142202</c:v>
                </c:pt>
                <c:pt idx="27">
                  <c:v>48.663101604278076</c:v>
                </c:pt>
              </c:numCache>
            </c:numRef>
          </c:val>
          <c:extLst>
            <c:ext xmlns:c16="http://schemas.microsoft.com/office/drawing/2014/chart" uri="{C3380CC4-5D6E-409C-BE32-E72D297353CC}">
              <c16:uniqueId val="{00000005-1CB6-4BA8-BA07-ED62915B3085}"/>
            </c:ext>
          </c:extLst>
        </c:ser>
        <c:dLbls>
          <c:showLegendKey val="0"/>
          <c:showVal val="0"/>
          <c:showCatName val="0"/>
          <c:showSerName val="0"/>
          <c:showPercent val="0"/>
          <c:showBubbleSize val="0"/>
        </c:dLbls>
        <c:gapWidth val="219"/>
        <c:overlap val="-27"/>
        <c:axId val="312308303"/>
        <c:axId val="312308719"/>
      </c:barChart>
      <c:catAx>
        <c:axId val="31230830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1" i="0" u="none" strike="noStrike" kern="1200" baseline="0">
                <a:solidFill>
                  <a:schemeClr val="tx1"/>
                </a:solidFill>
                <a:latin typeface="+mn-lt"/>
                <a:ea typeface="+mn-ea"/>
                <a:cs typeface="B Titr" panose="00000700000000000000" pitchFamily="2" charset="-78"/>
              </a:defRPr>
            </a:pPr>
            <a:endParaRPr lang="fa-IR"/>
          </a:p>
        </c:txPr>
        <c:crossAx val="312308719"/>
        <c:crosses val="autoZero"/>
        <c:auto val="1"/>
        <c:lblAlgn val="ctr"/>
        <c:lblOffset val="100"/>
        <c:noMultiLvlLbl val="0"/>
      </c:catAx>
      <c:valAx>
        <c:axId val="312308719"/>
        <c:scaling>
          <c:orientation val="minMax"/>
          <c:max val="100"/>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solidFill>
                <a:latin typeface="+mn-lt"/>
                <a:ea typeface="+mn-ea"/>
                <a:cs typeface="B Titr" panose="00000700000000000000" pitchFamily="2" charset="-78"/>
              </a:defRPr>
            </a:pPr>
            <a:endParaRPr lang="fa-IR"/>
          </a:p>
        </c:txPr>
        <c:crossAx val="312308303"/>
        <c:crosses val="autoZero"/>
        <c:crossBetween val="between"/>
        <c:majorUnit val="20"/>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B Titr" panose="00000700000000000000" pitchFamily="2" charset="-78"/>
            </a:defRPr>
          </a:pPr>
          <a:endParaRPr lang="fa-IR"/>
        </a:p>
      </c:txPr>
    </c:legend>
    <c:plotVisOnly val="1"/>
    <c:dispBlanksAs val="gap"/>
    <c:showDLblsOverMax val="0"/>
  </c:chart>
  <c:spPr>
    <a:noFill/>
    <a:ln>
      <a:noFill/>
    </a:ln>
    <a:effectLst/>
  </c:spPr>
  <c:txPr>
    <a:bodyPr/>
    <a:lstStyle/>
    <a:p>
      <a:pPr>
        <a:defRPr/>
      </a:pPr>
      <a:endParaRPr lang="fa-IR"/>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fa-IR" sz="1800" b="1">
                <a:cs typeface="B Nazanin" panose="00000400000000000000" pitchFamily="2" charset="-78"/>
              </a:rPr>
              <a:t>درصد مراقبت به موقع دریافت (اولین خدمت بارداری)-</a:t>
            </a:r>
            <a:r>
              <a:rPr lang="fa-IR" sz="1800" b="1" baseline="0">
                <a:cs typeface="B Nazanin" panose="00000400000000000000" pitchFamily="2" charset="-78"/>
              </a:rPr>
              <a:t> سال 1402</a:t>
            </a:r>
            <a:endParaRPr lang="en-US" sz="1800" b="1">
              <a:cs typeface="B Nazanin" panose="00000400000000000000" pitchFamily="2" charset="-78"/>
            </a:endParaRPr>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fa-IR"/>
        </a:p>
      </c:txPr>
    </c:title>
    <c:autoTitleDeleted val="0"/>
    <c:plotArea>
      <c:layout/>
      <c:barChart>
        <c:barDir val="col"/>
        <c:grouping val="clustered"/>
        <c:varyColors val="0"/>
        <c:ser>
          <c:idx val="0"/>
          <c:order val="0"/>
          <c:spPr>
            <a:solidFill>
              <a:schemeClr val="accent1"/>
            </a:solidFill>
            <a:ln>
              <a:noFill/>
            </a:ln>
            <a:effectLst/>
          </c:spPr>
          <c:invertIfNegative val="0"/>
          <c:dPt>
            <c:idx val="6"/>
            <c:invertIfNegative val="0"/>
            <c:bubble3D val="0"/>
            <c:spPr>
              <a:solidFill>
                <a:schemeClr val="accent6"/>
              </a:solidFill>
              <a:ln>
                <a:noFill/>
              </a:ln>
              <a:effectLst/>
            </c:spPr>
            <c:extLst>
              <c:ext xmlns:c16="http://schemas.microsoft.com/office/drawing/2014/chart" uri="{C3380CC4-5D6E-409C-BE32-E72D297353CC}">
                <c16:uniqueId val="{00000001-6641-4CB3-BBAE-9DDA9A5DDBD4}"/>
              </c:ext>
            </c:extLst>
          </c:dPt>
          <c:dPt>
            <c:idx val="7"/>
            <c:invertIfNegative val="0"/>
            <c:bubble3D val="0"/>
            <c:spPr>
              <a:solidFill>
                <a:schemeClr val="accent2"/>
              </a:solidFill>
              <a:ln>
                <a:noFill/>
              </a:ln>
              <a:effectLst/>
            </c:spPr>
            <c:extLst>
              <c:ext xmlns:c16="http://schemas.microsoft.com/office/drawing/2014/chart" uri="{C3380CC4-5D6E-409C-BE32-E72D297353CC}">
                <c16:uniqueId val="{00000003-6641-4CB3-BBAE-9DDA9A5DDBD4}"/>
              </c:ext>
            </c:extLst>
          </c:dPt>
          <c:dPt>
            <c:idx val="8"/>
            <c:invertIfNegative val="0"/>
            <c:bubble3D val="0"/>
            <c:spPr>
              <a:solidFill>
                <a:schemeClr val="accent2"/>
              </a:solidFill>
              <a:ln>
                <a:noFill/>
              </a:ln>
              <a:effectLst/>
            </c:spPr>
            <c:extLst>
              <c:ext xmlns:c16="http://schemas.microsoft.com/office/drawing/2014/chart" uri="{C3380CC4-5D6E-409C-BE32-E72D297353CC}">
                <c16:uniqueId val="{00000005-6641-4CB3-BBAE-9DDA9A5DDBD4}"/>
              </c:ext>
            </c:extLst>
          </c:dPt>
          <c:dPt>
            <c:idx val="9"/>
            <c:invertIfNegative val="0"/>
            <c:bubble3D val="0"/>
            <c:spPr>
              <a:solidFill>
                <a:schemeClr val="accent2"/>
              </a:solidFill>
              <a:ln>
                <a:noFill/>
              </a:ln>
              <a:effectLst/>
            </c:spPr>
            <c:extLst>
              <c:ext xmlns:c16="http://schemas.microsoft.com/office/drawing/2014/chart" uri="{C3380CC4-5D6E-409C-BE32-E72D297353CC}">
                <c16:uniqueId val="{00000007-6641-4CB3-BBAE-9DDA9A5DDBD4}"/>
              </c:ext>
            </c:extLst>
          </c:dPt>
          <c:dPt>
            <c:idx val="10"/>
            <c:invertIfNegative val="0"/>
            <c:bubble3D val="0"/>
            <c:spPr>
              <a:solidFill>
                <a:schemeClr val="accent2"/>
              </a:solidFill>
              <a:ln>
                <a:noFill/>
              </a:ln>
              <a:effectLst/>
            </c:spPr>
            <c:extLst>
              <c:ext xmlns:c16="http://schemas.microsoft.com/office/drawing/2014/chart" uri="{C3380CC4-5D6E-409C-BE32-E72D297353CC}">
                <c16:uniqueId val="{00000009-6641-4CB3-BBAE-9DDA9A5DDBD4}"/>
              </c:ext>
            </c:extLst>
          </c:dPt>
          <c:dPt>
            <c:idx val="11"/>
            <c:invertIfNegative val="0"/>
            <c:bubble3D val="0"/>
            <c:spPr>
              <a:solidFill>
                <a:schemeClr val="accent2"/>
              </a:solidFill>
              <a:ln>
                <a:noFill/>
              </a:ln>
              <a:effectLst/>
            </c:spPr>
            <c:extLst>
              <c:ext xmlns:c16="http://schemas.microsoft.com/office/drawing/2014/chart" uri="{C3380CC4-5D6E-409C-BE32-E72D297353CC}">
                <c16:uniqueId val="{0000000B-6641-4CB3-BBAE-9DDA9A5DDBD4}"/>
              </c:ext>
            </c:extLst>
          </c:dPt>
          <c:dPt>
            <c:idx val="12"/>
            <c:invertIfNegative val="0"/>
            <c:bubble3D val="0"/>
            <c:spPr>
              <a:solidFill>
                <a:schemeClr val="accent2"/>
              </a:solidFill>
              <a:ln>
                <a:noFill/>
              </a:ln>
              <a:effectLst/>
            </c:spPr>
            <c:extLst>
              <c:ext xmlns:c16="http://schemas.microsoft.com/office/drawing/2014/chart" uri="{C3380CC4-5D6E-409C-BE32-E72D297353CC}">
                <c16:uniqueId val="{0000000D-6641-4CB3-BBAE-9DDA9A5DDBD4}"/>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'درصد مراقبت به موقع بارداری'!$A$2:$A$17</c:f>
              <c:strCache>
                <c:ptCount val="16"/>
                <c:pt idx="0">
                  <c:v>قهه </c:v>
                </c:pt>
                <c:pt idx="1">
                  <c:v>محمودآباد</c:v>
                </c:pt>
                <c:pt idx="2">
                  <c:v>همگین </c:v>
                </c:pt>
                <c:pt idx="3">
                  <c:v>پوده</c:v>
                </c:pt>
                <c:pt idx="4">
                  <c:v>رسول اکرم (ص)</c:v>
                </c:pt>
                <c:pt idx="5">
                  <c:v>بشارت</c:v>
                </c:pt>
                <c:pt idx="6">
                  <c:v>شهرستان</c:v>
                </c:pt>
                <c:pt idx="7">
                  <c:v>دزج</c:v>
                </c:pt>
                <c:pt idx="8">
                  <c:v>قمبوان</c:v>
                </c:pt>
                <c:pt idx="9">
                  <c:v>علی آبادجمبزه</c:v>
                </c:pt>
                <c:pt idx="10">
                  <c:v>گلشن</c:v>
                </c:pt>
                <c:pt idx="11">
                  <c:v>قمیشلو</c:v>
                </c:pt>
                <c:pt idx="12">
                  <c:v>دولت آباد </c:v>
                </c:pt>
                <c:pt idx="13">
                  <c:v>کره</c:v>
                </c:pt>
                <c:pt idx="14">
                  <c:v>لاریچه </c:v>
                </c:pt>
                <c:pt idx="15">
                  <c:v>علی آبادگچی </c:v>
                </c:pt>
              </c:strCache>
            </c:strRef>
          </c:cat>
          <c:val>
            <c:numRef>
              <c:f>'درصد مراقبت به موقع بارداری'!$B$2:$B$17</c:f>
              <c:numCache>
                <c:formatCode>0.0</c:formatCode>
                <c:ptCount val="16"/>
                <c:pt idx="0">
                  <c:v>133.33333333333331</c:v>
                </c:pt>
                <c:pt idx="1">
                  <c:v>133.33333333333331</c:v>
                </c:pt>
                <c:pt idx="2">
                  <c:v>120</c:v>
                </c:pt>
                <c:pt idx="3">
                  <c:v>107.14285714285714</c:v>
                </c:pt>
                <c:pt idx="4">
                  <c:v>97.826086956521735</c:v>
                </c:pt>
                <c:pt idx="5">
                  <c:v>95.384615384615387</c:v>
                </c:pt>
                <c:pt idx="6">
                  <c:v>90.963855421686745</c:v>
                </c:pt>
                <c:pt idx="7">
                  <c:v>90.909090909090907</c:v>
                </c:pt>
                <c:pt idx="8">
                  <c:v>87.5</c:v>
                </c:pt>
                <c:pt idx="9">
                  <c:v>81.818181818181827</c:v>
                </c:pt>
                <c:pt idx="10">
                  <c:v>76</c:v>
                </c:pt>
                <c:pt idx="11">
                  <c:v>73.333333333333329</c:v>
                </c:pt>
                <c:pt idx="12">
                  <c:v>71.428571428571431</c:v>
                </c:pt>
                <c:pt idx="13">
                  <c:v>0</c:v>
                </c:pt>
                <c:pt idx="14">
                  <c:v>0</c:v>
                </c:pt>
                <c:pt idx="15">
                  <c:v>0</c:v>
                </c:pt>
              </c:numCache>
            </c:numRef>
          </c:val>
          <c:extLst>
            <c:ext xmlns:c16="http://schemas.microsoft.com/office/drawing/2014/chart" uri="{C3380CC4-5D6E-409C-BE32-E72D297353CC}">
              <c16:uniqueId val="{0000000E-6641-4CB3-BBAE-9DDA9A5DDBD4}"/>
            </c:ext>
          </c:extLst>
        </c:ser>
        <c:dLbls>
          <c:showLegendKey val="0"/>
          <c:showVal val="0"/>
          <c:showCatName val="0"/>
          <c:showSerName val="0"/>
          <c:showPercent val="0"/>
          <c:showBubbleSize val="0"/>
        </c:dLbls>
        <c:gapWidth val="219"/>
        <c:overlap val="-27"/>
        <c:axId val="536754024"/>
        <c:axId val="536754680"/>
      </c:barChart>
      <c:catAx>
        <c:axId val="5367540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B Nazanin" panose="00000400000000000000" pitchFamily="2" charset="-78"/>
              </a:defRPr>
            </a:pPr>
            <a:endParaRPr lang="fa-IR"/>
          </a:p>
        </c:txPr>
        <c:crossAx val="536754680"/>
        <c:crosses val="autoZero"/>
        <c:auto val="1"/>
        <c:lblAlgn val="ctr"/>
        <c:lblOffset val="100"/>
        <c:noMultiLvlLbl val="0"/>
      </c:catAx>
      <c:valAx>
        <c:axId val="536754680"/>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fa-IR"/>
          </a:p>
        </c:txPr>
        <c:crossAx val="53675402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fa-IR"/>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fa-IR" sz="1400" b="1">
                <a:cs typeface="B Titr" panose="00000700000000000000" pitchFamily="2" charset="-78"/>
              </a:rPr>
              <a:t>درصد مراقبت به موقع بارداری</a:t>
            </a:r>
            <a:r>
              <a:rPr lang="fa-IR" sz="1400" b="1" baseline="0">
                <a:cs typeface="B Titr" panose="00000700000000000000" pitchFamily="2" charset="-78"/>
              </a:rPr>
              <a:t> دریافت (اولین خدمت بارداری) - شش ماهه اول سال  -1403</a:t>
            </a:r>
            <a:r>
              <a:rPr lang="fa-IR" sz="1400" baseline="0">
                <a:cs typeface="B Titr" panose="00000700000000000000" pitchFamily="2" charset="-78"/>
              </a:rPr>
              <a:t> </a:t>
            </a:r>
            <a:r>
              <a:rPr lang="fa-IR" sz="1400">
                <a:cs typeface="B Titr" panose="00000700000000000000" pitchFamily="2" charset="-78"/>
              </a:rPr>
              <a:t> </a:t>
            </a:r>
          </a:p>
        </c:rich>
      </c:tx>
      <c:layout>
        <c:manualLayout>
          <c:xMode val="edge"/>
          <c:yMode val="edge"/>
          <c:x val="0.13139576208941786"/>
          <c:y val="0.14456378436566397"/>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fa-IR"/>
        </a:p>
      </c:txPr>
    </c:title>
    <c:autoTitleDeleted val="0"/>
    <c:plotArea>
      <c:layout>
        <c:manualLayout>
          <c:layoutTarget val="inner"/>
          <c:xMode val="edge"/>
          <c:yMode val="edge"/>
          <c:x val="5.4228941041346762E-2"/>
          <c:y val="0.14969761844285592"/>
          <c:w val="0.94433818891366905"/>
          <c:h val="0.74910288546833226"/>
        </c:manualLayout>
      </c:layout>
      <c:barChart>
        <c:barDir val="col"/>
        <c:grouping val="clustered"/>
        <c:varyColors val="0"/>
        <c:ser>
          <c:idx val="0"/>
          <c:order val="0"/>
          <c:tx>
            <c:strRef>
              <c:f>'درصد مراقبت به موقع بارداری'!$B$1</c:f>
              <c:strCache>
                <c:ptCount val="1"/>
                <c:pt idx="0">
                  <c:v>درصد مراقبت به موقع بارداری  </c:v>
                </c:pt>
              </c:strCache>
            </c:strRef>
          </c:tx>
          <c:spPr>
            <a:solidFill>
              <a:schemeClr val="accent6"/>
            </a:solidFill>
            <a:ln>
              <a:noFill/>
            </a:ln>
            <a:effectLst/>
          </c:spPr>
          <c:invertIfNegative val="0"/>
          <c:dPt>
            <c:idx val="0"/>
            <c:invertIfNegative val="0"/>
            <c:bubble3D val="0"/>
            <c:spPr>
              <a:solidFill>
                <a:schemeClr val="accent6"/>
              </a:solidFill>
              <a:ln>
                <a:noFill/>
              </a:ln>
              <a:effectLst/>
            </c:spPr>
            <c:extLst>
              <c:ext xmlns:c16="http://schemas.microsoft.com/office/drawing/2014/chart" uri="{C3380CC4-5D6E-409C-BE32-E72D297353CC}">
                <c16:uniqueId val="{00000001-9FF6-4673-939F-A0EF2230387B}"/>
              </c:ext>
            </c:extLst>
          </c:dPt>
          <c:dPt>
            <c:idx val="1"/>
            <c:invertIfNegative val="0"/>
            <c:bubble3D val="0"/>
            <c:spPr>
              <a:solidFill>
                <a:schemeClr val="accent6"/>
              </a:solidFill>
              <a:ln>
                <a:noFill/>
              </a:ln>
              <a:effectLst/>
            </c:spPr>
            <c:extLst>
              <c:ext xmlns:c16="http://schemas.microsoft.com/office/drawing/2014/chart" uri="{C3380CC4-5D6E-409C-BE32-E72D297353CC}">
                <c16:uniqueId val="{00000003-9FF6-4673-939F-A0EF2230387B}"/>
              </c:ext>
            </c:extLst>
          </c:dPt>
          <c:dPt>
            <c:idx val="4"/>
            <c:invertIfNegative val="0"/>
            <c:bubble3D val="0"/>
            <c:spPr>
              <a:solidFill>
                <a:schemeClr val="accent6"/>
              </a:solidFill>
              <a:ln>
                <a:noFill/>
              </a:ln>
              <a:effectLst/>
            </c:spPr>
            <c:extLst>
              <c:ext xmlns:c16="http://schemas.microsoft.com/office/drawing/2014/chart" uri="{C3380CC4-5D6E-409C-BE32-E72D297353CC}">
                <c16:uniqueId val="{00000005-9FF6-4673-939F-A0EF2230387B}"/>
              </c:ext>
            </c:extLst>
          </c:dPt>
          <c:dPt>
            <c:idx val="5"/>
            <c:invertIfNegative val="0"/>
            <c:bubble3D val="0"/>
            <c:spPr>
              <a:solidFill>
                <a:schemeClr val="accent6"/>
              </a:solidFill>
              <a:ln>
                <a:noFill/>
              </a:ln>
              <a:effectLst/>
            </c:spPr>
            <c:extLst>
              <c:ext xmlns:c16="http://schemas.microsoft.com/office/drawing/2014/chart" uri="{C3380CC4-5D6E-409C-BE32-E72D297353CC}">
                <c16:uniqueId val="{00000007-9FF6-4673-939F-A0EF2230387B}"/>
              </c:ext>
            </c:extLst>
          </c:dPt>
          <c:dPt>
            <c:idx val="6"/>
            <c:invertIfNegative val="0"/>
            <c:bubble3D val="0"/>
            <c:spPr>
              <a:solidFill>
                <a:schemeClr val="accent6"/>
              </a:solidFill>
              <a:ln>
                <a:noFill/>
              </a:ln>
              <a:effectLst/>
            </c:spPr>
            <c:extLst>
              <c:ext xmlns:c16="http://schemas.microsoft.com/office/drawing/2014/chart" uri="{C3380CC4-5D6E-409C-BE32-E72D297353CC}">
                <c16:uniqueId val="{00000009-9FF6-4673-939F-A0EF2230387B}"/>
              </c:ext>
            </c:extLst>
          </c:dPt>
          <c:dPt>
            <c:idx val="7"/>
            <c:invertIfNegative val="0"/>
            <c:bubble3D val="0"/>
            <c:spPr>
              <a:solidFill>
                <a:schemeClr val="accent2"/>
              </a:solidFill>
              <a:ln>
                <a:noFill/>
              </a:ln>
              <a:effectLst/>
            </c:spPr>
            <c:extLst>
              <c:ext xmlns:c16="http://schemas.microsoft.com/office/drawing/2014/chart" uri="{C3380CC4-5D6E-409C-BE32-E72D297353CC}">
                <c16:uniqueId val="{0000000B-9FF6-4673-939F-A0EF2230387B}"/>
              </c:ext>
            </c:extLst>
          </c:dPt>
          <c:dPt>
            <c:idx val="8"/>
            <c:invertIfNegative val="0"/>
            <c:bubble3D val="0"/>
            <c:spPr>
              <a:solidFill>
                <a:schemeClr val="accent1"/>
              </a:solidFill>
              <a:ln>
                <a:noFill/>
              </a:ln>
              <a:effectLst/>
            </c:spPr>
            <c:extLst>
              <c:ext xmlns:c16="http://schemas.microsoft.com/office/drawing/2014/chart" uri="{C3380CC4-5D6E-409C-BE32-E72D297353CC}">
                <c16:uniqueId val="{0000000D-9FF6-4673-939F-A0EF2230387B}"/>
              </c:ext>
            </c:extLst>
          </c:dPt>
          <c:dPt>
            <c:idx val="9"/>
            <c:invertIfNegative val="0"/>
            <c:bubble3D val="0"/>
            <c:spPr>
              <a:solidFill>
                <a:schemeClr val="accent1"/>
              </a:solidFill>
              <a:ln>
                <a:noFill/>
              </a:ln>
              <a:effectLst/>
            </c:spPr>
            <c:extLst>
              <c:ext xmlns:c16="http://schemas.microsoft.com/office/drawing/2014/chart" uri="{C3380CC4-5D6E-409C-BE32-E72D297353CC}">
                <c16:uniqueId val="{0000000F-9FF6-4673-939F-A0EF2230387B}"/>
              </c:ext>
            </c:extLst>
          </c:dPt>
          <c:dPt>
            <c:idx val="10"/>
            <c:invertIfNegative val="0"/>
            <c:bubble3D val="0"/>
            <c:spPr>
              <a:solidFill>
                <a:schemeClr val="accent1"/>
              </a:solidFill>
              <a:ln>
                <a:noFill/>
              </a:ln>
              <a:effectLst/>
            </c:spPr>
            <c:extLst>
              <c:ext xmlns:c16="http://schemas.microsoft.com/office/drawing/2014/chart" uri="{C3380CC4-5D6E-409C-BE32-E72D297353CC}">
                <c16:uniqueId val="{00000011-9FF6-4673-939F-A0EF2230387B}"/>
              </c:ext>
            </c:extLst>
          </c:dPt>
          <c:dPt>
            <c:idx val="11"/>
            <c:invertIfNegative val="0"/>
            <c:bubble3D val="0"/>
            <c:spPr>
              <a:solidFill>
                <a:schemeClr val="accent1"/>
              </a:solidFill>
              <a:ln>
                <a:noFill/>
              </a:ln>
              <a:effectLst/>
            </c:spPr>
            <c:extLst>
              <c:ext xmlns:c16="http://schemas.microsoft.com/office/drawing/2014/chart" uri="{C3380CC4-5D6E-409C-BE32-E72D297353CC}">
                <c16:uniqueId val="{00000013-9FF6-4673-939F-A0EF2230387B}"/>
              </c:ext>
            </c:extLst>
          </c:dPt>
          <c:dPt>
            <c:idx val="12"/>
            <c:invertIfNegative val="0"/>
            <c:bubble3D val="0"/>
            <c:spPr>
              <a:solidFill>
                <a:schemeClr val="accent1"/>
              </a:solidFill>
              <a:ln>
                <a:noFill/>
              </a:ln>
              <a:effectLst/>
            </c:spPr>
            <c:extLst>
              <c:ext xmlns:c16="http://schemas.microsoft.com/office/drawing/2014/chart" uri="{C3380CC4-5D6E-409C-BE32-E72D297353CC}">
                <c16:uniqueId val="{00000015-9FF6-4673-939F-A0EF2230387B}"/>
              </c:ext>
            </c:extLst>
          </c:dPt>
          <c:dPt>
            <c:idx val="13"/>
            <c:invertIfNegative val="0"/>
            <c:bubble3D val="0"/>
            <c:spPr>
              <a:solidFill>
                <a:schemeClr val="accent6"/>
              </a:solidFill>
              <a:ln>
                <a:noFill/>
              </a:ln>
              <a:effectLst/>
            </c:spPr>
            <c:extLst>
              <c:ext xmlns:c16="http://schemas.microsoft.com/office/drawing/2014/chart" uri="{C3380CC4-5D6E-409C-BE32-E72D297353CC}">
                <c16:uniqueId val="{00000017-9FF6-4673-939F-A0EF2230387B}"/>
              </c:ext>
            </c:extLst>
          </c:dPt>
          <c:dPt>
            <c:idx val="14"/>
            <c:invertIfNegative val="0"/>
            <c:bubble3D val="0"/>
            <c:spPr>
              <a:solidFill>
                <a:schemeClr val="accent6"/>
              </a:solidFill>
              <a:ln>
                <a:noFill/>
              </a:ln>
              <a:effectLst/>
            </c:spPr>
            <c:extLst>
              <c:ext xmlns:c16="http://schemas.microsoft.com/office/drawing/2014/chart" uri="{C3380CC4-5D6E-409C-BE32-E72D297353CC}">
                <c16:uniqueId val="{00000019-9FF6-4673-939F-A0EF2230387B}"/>
              </c:ext>
            </c:extLst>
          </c:dPt>
          <c:dPt>
            <c:idx val="15"/>
            <c:invertIfNegative val="0"/>
            <c:bubble3D val="0"/>
            <c:spPr>
              <a:solidFill>
                <a:schemeClr val="accent6"/>
              </a:solidFill>
              <a:ln>
                <a:noFill/>
              </a:ln>
              <a:effectLst/>
            </c:spPr>
            <c:extLst>
              <c:ext xmlns:c16="http://schemas.microsoft.com/office/drawing/2014/chart" uri="{C3380CC4-5D6E-409C-BE32-E72D297353CC}">
                <c16:uniqueId val="{0000001B-9FF6-4673-939F-A0EF2230387B}"/>
              </c:ext>
            </c:extLst>
          </c:dPt>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IPT Mah" panose="00000400000000000000" pitchFamily="2" charset="2"/>
                    <a:ea typeface="+mn-ea"/>
                    <a:cs typeface="B Nazanin" panose="00000400000000000000" pitchFamily="2" charset="-78"/>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'درصد مراقبت به موقع بارداری'!$A$2:$A$17</c:f>
              <c:strCache>
                <c:ptCount val="16"/>
                <c:pt idx="0">
                  <c:v>دزج</c:v>
                </c:pt>
                <c:pt idx="1">
                  <c:v>قهه </c:v>
                </c:pt>
                <c:pt idx="2">
                  <c:v>گلشن</c:v>
                </c:pt>
                <c:pt idx="3">
                  <c:v>دولت آباد </c:v>
                </c:pt>
                <c:pt idx="4">
                  <c:v>قمبوان</c:v>
                </c:pt>
                <c:pt idx="5">
                  <c:v>همگین </c:v>
                </c:pt>
                <c:pt idx="6">
                  <c:v>بشارت</c:v>
                </c:pt>
                <c:pt idx="7">
                  <c:v>شهرستان </c:v>
                </c:pt>
                <c:pt idx="8">
                  <c:v>قمیشلو</c:v>
                </c:pt>
                <c:pt idx="9">
                  <c:v>محمودآباد</c:v>
                </c:pt>
                <c:pt idx="10">
                  <c:v>رسول اکرم (ص)</c:v>
                </c:pt>
                <c:pt idx="11">
                  <c:v>پوده</c:v>
                </c:pt>
                <c:pt idx="12">
                  <c:v>علی آبادجمبزه</c:v>
                </c:pt>
                <c:pt idx="13">
                  <c:v>علی آبادگچی </c:v>
                </c:pt>
                <c:pt idx="14">
                  <c:v>لاریچه </c:v>
                </c:pt>
                <c:pt idx="15">
                  <c:v>کره</c:v>
                </c:pt>
              </c:strCache>
            </c:strRef>
          </c:cat>
          <c:val>
            <c:numRef>
              <c:f>'درصد مراقبت به موقع بارداری'!$B$2:$B$17</c:f>
              <c:numCache>
                <c:formatCode>0.0</c:formatCode>
                <c:ptCount val="16"/>
                <c:pt idx="0">
                  <c:v>138</c:v>
                </c:pt>
                <c:pt idx="1">
                  <c:v>133</c:v>
                </c:pt>
                <c:pt idx="2">
                  <c:v>130</c:v>
                </c:pt>
                <c:pt idx="3">
                  <c:v>100</c:v>
                </c:pt>
                <c:pt idx="4">
                  <c:v>100</c:v>
                </c:pt>
                <c:pt idx="5">
                  <c:v>100</c:v>
                </c:pt>
                <c:pt idx="6">
                  <c:v>86</c:v>
                </c:pt>
                <c:pt idx="7">
                  <c:v>84</c:v>
                </c:pt>
                <c:pt idx="8">
                  <c:v>80</c:v>
                </c:pt>
                <c:pt idx="9" formatCode="General">
                  <c:v>67</c:v>
                </c:pt>
                <c:pt idx="10">
                  <c:v>61</c:v>
                </c:pt>
                <c:pt idx="11">
                  <c:v>38</c:v>
                </c:pt>
                <c:pt idx="12">
                  <c:v>30</c:v>
                </c:pt>
                <c:pt idx="13">
                  <c:v>0</c:v>
                </c:pt>
                <c:pt idx="14">
                  <c:v>0</c:v>
                </c:pt>
                <c:pt idx="15">
                  <c:v>0</c:v>
                </c:pt>
              </c:numCache>
            </c:numRef>
          </c:val>
          <c:extLst>
            <c:ext xmlns:c16="http://schemas.microsoft.com/office/drawing/2014/chart" uri="{C3380CC4-5D6E-409C-BE32-E72D297353CC}">
              <c16:uniqueId val="{0000001C-9FF6-4673-939F-A0EF2230387B}"/>
            </c:ext>
          </c:extLst>
        </c:ser>
        <c:dLbls>
          <c:showLegendKey val="0"/>
          <c:showVal val="0"/>
          <c:showCatName val="0"/>
          <c:showSerName val="0"/>
          <c:showPercent val="0"/>
          <c:showBubbleSize val="0"/>
        </c:dLbls>
        <c:gapWidth val="219"/>
        <c:overlap val="-27"/>
        <c:axId val="323604424"/>
        <c:axId val="323604752"/>
      </c:barChart>
      <c:catAx>
        <c:axId val="3236044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B Nazanin" panose="00000400000000000000" pitchFamily="2" charset="-78"/>
              </a:defRPr>
            </a:pPr>
            <a:endParaRPr lang="fa-IR"/>
          </a:p>
        </c:txPr>
        <c:crossAx val="323604752"/>
        <c:crosses val="autoZero"/>
        <c:auto val="1"/>
        <c:lblAlgn val="ctr"/>
        <c:lblOffset val="100"/>
        <c:noMultiLvlLbl val="0"/>
      </c:catAx>
      <c:valAx>
        <c:axId val="323604752"/>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IPT Mah" panose="00000400000000000000" pitchFamily="2" charset="2"/>
                <a:ea typeface="+mn-ea"/>
                <a:cs typeface="+mn-cs"/>
              </a:defRPr>
            </a:pPr>
            <a:endParaRPr lang="fa-IR"/>
          </a:p>
        </c:txPr>
        <c:crossAx val="32360442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fa-I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0.50616</cdr:x>
      <cdr:y>0.40351</cdr:y>
    </cdr:from>
    <cdr:to>
      <cdr:x>0.52184</cdr:x>
      <cdr:y>0.43381</cdr:y>
    </cdr:to>
    <cdr:sp macro="" textlink="">
      <cdr:nvSpPr>
        <cdr:cNvPr id="2" name="Rectangle 1"/>
        <cdr:cNvSpPr/>
      </cdr:nvSpPr>
      <cdr:spPr>
        <a:xfrm xmlns:a="http://schemas.openxmlformats.org/drawingml/2006/main">
          <a:off x="4305300" y="2409826"/>
          <a:ext cx="133350" cy="180975"/>
        </a:xfrm>
        <a:prstGeom xmlns:a="http://schemas.openxmlformats.org/drawingml/2006/main" prst="rect">
          <a:avLst/>
        </a:prstGeom>
        <a:solidFill xmlns:a="http://schemas.openxmlformats.org/drawingml/2006/main">
          <a:schemeClr val="bg1"/>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fa-I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86B5E1CB-0A65-47C5-BE6A-07C612248850}" type="datetimeFigureOut">
              <a:rPr lang="en-GB"/>
              <a:pPr>
                <a:defRPr/>
              </a:pPr>
              <a:t>11/12/2024</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869BBA9D-E10C-41A0-9FE1-165068F733F4}" type="slidenum">
              <a:rPr lang="en-GB" altLang="en-US"/>
              <a:pPr>
                <a:defRPr/>
              </a:pPr>
              <a:t>‹#›</a:t>
            </a:fld>
            <a:endParaRPr lang="en-GB" altLang="en-US"/>
          </a:p>
        </p:txBody>
      </p:sp>
    </p:spTree>
    <p:extLst>
      <p:ext uri="{BB962C8B-B14F-4D97-AF65-F5344CB8AC3E}">
        <p14:creationId xmlns:p14="http://schemas.microsoft.com/office/powerpoint/2010/main" val="220028265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562AC838-12F2-41D6-B52E-AA358D49F98A}" type="slidenum">
              <a:rPr kumimoji="0" lang="en-GB"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a:t>
            </a:fld>
            <a:endParaRPr kumimoji="0" lang="en-GB"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14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Tree>
    <p:extLst>
      <p:ext uri="{BB962C8B-B14F-4D97-AF65-F5344CB8AC3E}">
        <p14:creationId xmlns:p14="http://schemas.microsoft.com/office/powerpoint/2010/main" val="631974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FAB36FCF-9D1C-473D-85C9-A19ADE63AC8C}" type="slidenum">
              <a:rPr lang="en-GB" altLang="en-US">
                <a:latin typeface="Arial" panose="020B0604020202020204" pitchFamily="34" charset="0"/>
              </a:rPr>
              <a:pPr>
                <a:spcBef>
                  <a:spcPct val="0"/>
                </a:spcBef>
              </a:pPr>
              <a:t>27</a:t>
            </a:fld>
            <a:endParaRPr lang="en-GB" altLang="en-US">
              <a:latin typeface="Arial" panose="020B0604020202020204" pitchFamily="34" charset="0"/>
            </a:endParaRPr>
          </a:p>
        </p:txBody>
      </p:sp>
      <p:sp>
        <p:nvSpPr>
          <p:cNvPr id="614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Tree>
    <p:extLst>
      <p:ext uri="{BB962C8B-B14F-4D97-AF65-F5344CB8AC3E}">
        <p14:creationId xmlns:p14="http://schemas.microsoft.com/office/powerpoint/2010/main" val="13034113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userDrawn="1"/>
        </p:nvSpPr>
        <p:spPr>
          <a:xfrm>
            <a:off x="287338" y="4868863"/>
            <a:ext cx="8569325" cy="1368425"/>
          </a:xfrm>
          <a:prstGeom prst="rect">
            <a:avLst/>
          </a:prstGeom>
          <a:gradFill>
            <a:gsLst>
              <a:gs pos="0">
                <a:schemeClr val="accent1">
                  <a:alpha val="60000"/>
                </a:schemeClr>
              </a:gs>
              <a:gs pos="64000">
                <a:schemeClr val="accent1"/>
              </a:gs>
              <a:gs pos="100000">
                <a:schemeClr val="accent1">
                  <a:alpha val="4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sp>
        <p:nvSpPr>
          <p:cNvPr id="2" name="Title 1"/>
          <p:cNvSpPr>
            <a:spLocks noGrp="1"/>
          </p:cNvSpPr>
          <p:nvPr>
            <p:ph type="ctrTitle"/>
          </p:nvPr>
        </p:nvSpPr>
        <p:spPr>
          <a:xfrm>
            <a:off x="649073" y="4924942"/>
            <a:ext cx="7772400" cy="722511"/>
          </a:xfrm>
        </p:spPr>
        <p:txBody>
          <a:bodyPr>
            <a:normAutofit/>
          </a:bodyPr>
          <a:lstStyle>
            <a:lvl1pPr algn="ctr">
              <a:defRPr sz="3600" b="1"/>
            </a:lvl1pPr>
          </a:lstStyle>
          <a:p>
            <a:r>
              <a:rPr lang="en-US" dirty="0" smtClean="0"/>
              <a:t>Click to edit Master title style</a:t>
            </a:r>
            <a:endParaRPr lang="en-GB" dirty="0"/>
          </a:p>
        </p:txBody>
      </p:sp>
      <p:sp>
        <p:nvSpPr>
          <p:cNvPr id="3" name="Subtitle 2"/>
          <p:cNvSpPr>
            <a:spLocks noGrp="1"/>
          </p:cNvSpPr>
          <p:nvPr>
            <p:ph type="subTitle" idx="1"/>
          </p:nvPr>
        </p:nvSpPr>
        <p:spPr>
          <a:xfrm>
            <a:off x="1294913" y="5647453"/>
            <a:ext cx="6400800" cy="478904"/>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GB" dirty="0"/>
          </a:p>
        </p:txBody>
      </p:sp>
      <p:sp>
        <p:nvSpPr>
          <p:cNvPr id="6" name="Date Placeholder 3"/>
          <p:cNvSpPr>
            <a:spLocks noGrp="1"/>
          </p:cNvSpPr>
          <p:nvPr>
            <p:ph type="dt" sz="half" idx="10"/>
          </p:nvPr>
        </p:nvSpPr>
        <p:spPr/>
        <p:txBody>
          <a:bodyPr/>
          <a:lstStyle>
            <a:lvl1pPr>
              <a:defRPr/>
            </a:lvl1pPr>
          </a:lstStyle>
          <a:p>
            <a:pPr>
              <a:defRPr/>
            </a:pPr>
            <a:fld id="{A6E4E109-9E48-4A52-84B6-0FF1AEF8E62A}" type="datetimeFigureOut">
              <a:rPr lang="en-GB"/>
              <a:pPr>
                <a:defRPr/>
              </a:pPr>
              <a:t>11/12/2024</a:t>
            </a:fld>
            <a:endParaRPr lang="en-GB"/>
          </a:p>
        </p:txBody>
      </p:sp>
      <p:sp>
        <p:nvSpPr>
          <p:cNvPr id="7" name="Footer Placeholder 4"/>
          <p:cNvSpPr>
            <a:spLocks noGrp="1"/>
          </p:cNvSpPr>
          <p:nvPr>
            <p:ph type="ftr" sz="quarter" idx="11"/>
          </p:nvPr>
        </p:nvSpPr>
        <p:spPr/>
        <p:txBody>
          <a:bodyPr/>
          <a:lstStyle>
            <a:lvl1pPr>
              <a:defRPr/>
            </a:lvl1pPr>
          </a:lstStyle>
          <a:p>
            <a:pPr>
              <a:defRPr/>
            </a:pPr>
            <a:endParaRPr lang="en-GB"/>
          </a:p>
        </p:txBody>
      </p:sp>
      <p:sp>
        <p:nvSpPr>
          <p:cNvPr id="8" name="Slide Number Placeholder 5"/>
          <p:cNvSpPr>
            <a:spLocks noGrp="1"/>
          </p:cNvSpPr>
          <p:nvPr>
            <p:ph type="sldNum" sz="quarter" idx="12"/>
          </p:nvPr>
        </p:nvSpPr>
        <p:spPr/>
        <p:txBody>
          <a:bodyPr/>
          <a:lstStyle>
            <a:lvl1pPr>
              <a:defRPr smtClean="0"/>
            </a:lvl1pPr>
          </a:lstStyle>
          <a:p>
            <a:pPr>
              <a:defRPr/>
            </a:pPr>
            <a:fld id="{C18707EB-6217-4D74-945C-E4A8D678B159}" type="slidenum">
              <a:rPr lang="en-GB" altLang="en-US"/>
              <a:pPr>
                <a:defRPr/>
              </a:pPr>
              <a:t>‹#›</a:t>
            </a:fld>
            <a:endParaRPr lang="en-GB" altLang="en-US"/>
          </a:p>
        </p:txBody>
      </p:sp>
    </p:spTree>
    <p:extLst>
      <p:ext uri="{BB962C8B-B14F-4D97-AF65-F5344CB8AC3E}">
        <p14:creationId xmlns:p14="http://schemas.microsoft.com/office/powerpoint/2010/main" val="30535873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33875501-0B81-4710-B6CB-D2010F5D9957}" type="datetimeFigureOut">
              <a:rPr lang="en-GB"/>
              <a:pPr>
                <a:defRPr/>
              </a:pPr>
              <a:t>11/12/2024</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9C966BC5-287F-4A5A-BB4B-C8A9DDC6DC96}" type="slidenum">
              <a:rPr lang="en-GB" altLang="en-US"/>
              <a:pPr>
                <a:defRPr/>
              </a:pPr>
              <a:t>‹#›</a:t>
            </a:fld>
            <a:endParaRPr lang="en-GB" altLang="en-US"/>
          </a:p>
        </p:txBody>
      </p:sp>
    </p:spTree>
    <p:extLst>
      <p:ext uri="{BB962C8B-B14F-4D97-AF65-F5344CB8AC3E}">
        <p14:creationId xmlns:p14="http://schemas.microsoft.com/office/powerpoint/2010/main" val="6619063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20B5AAB3-67AB-4F64-9852-0E004EFFDBB6}" type="datetimeFigureOut">
              <a:rPr lang="en-GB"/>
              <a:pPr>
                <a:defRPr/>
              </a:pPr>
              <a:t>11/12/2024</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EF15A70F-DFBD-4DF5-AAC5-B067C0874733}" type="slidenum">
              <a:rPr lang="en-GB" altLang="en-US"/>
              <a:pPr>
                <a:defRPr/>
              </a:pPr>
              <a:t>‹#›</a:t>
            </a:fld>
            <a:endParaRPr lang="en-GB" altLang="en-US"/>
          </a:p>
        </p:txBody>
      </p:sp>
    </p:spTree>
    <p:extLst>
      <p:ext uri="{BB962C8B-B14F-4D97-AF65-F5344CB8AC3E}">
        <p14:creationId xmlns:p14="http://schemas.microsoft.com/office/powerpoint/2010/main" val="36174747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userDrawn="1"/>
        </p:nvSpPr>
        <p:spPr>
          <a:xfrm>
            <a:off x="350838" y="1123950"/>
            <a:ext cx="8569325" cy="1368425"/>
          </a:xfrm>
          <a:prstGeom prst="rect">
            <a:avLst/>
          </a:prstGeom>
          <a:gradFill>
            <a:gsLst>
              <a:gs pos="0">
                <a:schemeClr val="accent1">
                  <a:alpha val="80000"/>
                </a:schemeClr>
              </a:gs>
              <a:gs pos="64000">
                <a:schemeClr val="accent1"/>
              </a:gs>
              <a:gs pos="100000">
                <a:schemeClr val="accent1">
                  <a:alpha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a:ea typeface="+mn-ea"/>
              <a:cs typeface="+mn-cs"/>
            </a:endParaRPr>
          </a:p>
        </p:txBody>
      </p:sp>
      <p:sp>
        <p:nvSpPr>
          <p:cNvPr id="2" name="Title 1"/>
          <p:cNvSpPr>
            <a:spLocks noGrp="1"/>
          </p:cNvSpPr>
          <p:nvPr>
            <p:ph type="ctrTitle"/>
          </p:nvPr>
        </p:nvSpPr>
        <p:spPr>
          <a:xfrm>
            <a:off x="712574" y="1179732"/>
            <a:ext cx="7772400" cy="722511"/>
          </a:xfrm>
        </p:spPr>
        <p:txBody>
          <a:bodyPr>
            <a:normAutofit/>
          </a:bodyPr>
          <a:lstStyle>
            <a:lvl1pPr algn="ctr">
              <a:defRPr sz="3600" b="1"/>
            </a:lvl1pPr>
          </a:lstStyle>
          <a:p>
            <a:r>
              <a:rPr lang="en-US" dirty="0" smtClean="0"/>
              <a:t>Click to edit Master title style</a:t>
            </a:r>
            <a:endParaRPr lang="en-GB" dirty="0"/>
          </a:p>
        </p:txBody>
      </p:sp>
      <p:sp>
        <p:nvSpPr>
          <p:cNvPr id="3" name="Subtitle 2"/>
          <p:cNvSpPr>
            <a:spLocks noGrp="1"/>
          </p:cNvSpPr>
          <p:nvPr>
            <p:ph type="subTitle" idx="1"/>
          </p:nvPr>
        </p:nvSpPr>
        <p:spPr>
          <a:xfrm>
            <a:off x="1358414" y="1902243"/>
            <a:ext cx="6400800" cy="478904"/>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GB" dirty="0"/>
          </a:p>
        </p:txBody>
      </p:sp>
      <p:sp>
        <p:nvSpPr>
          <p:cNvPr id="6" name="Date Placeholder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6E8750C0-07C1-4917-B2EC-5727D2675B87}" type="datetimeFigureOut">
              <a:rPr kumimoji="0" lang="en-GB"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11/12/2024</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Footer Placeholder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Slide Number Placeholder 5"/>
          <p:cNvSpPr>
            <a:spLocks noGrp="1"/>
          </p:cNvSpPr>
          <p:nvPr>
            <p:ph type="sldNum" sz="quarter" idx="12"/>
          </p:nvPr>
        </p:nvSpPr>
        <p:spPr/>
        <p:txBody>
          <a:bodyPr/>
          <a:lstStyle>
            <a:lvl1pPr>
              <a:defRPr smtClean="0"/>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C4F4B42E-4686-452E-94E2-4B97CAEC9488}" type="slidenum">
              <a:rPr kumimoji="0" lang="en-GB"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GB"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7467043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A21A14A0-222D-422A-AADC-A01FC2622ECF}" type="datetimeFigureOut">
              <a:rPr kumimoji="0" lang="en-GB"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11/12/2024</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994BA454-E7AC-497E-8CD7-39FD828E0D8E}" type="slidenum">
              <a:rPr kumimoji="0" lang="en-GB"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GB"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8483001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38C8668-B265-43F5-871F-C6098B151B41}" type="datetimeFigureOut">
              <a:rPr kumimoji="0" lang="en-GB"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11/12/2024</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F5F7FB0E-1973-40AF-B2A0-E5CC0E8CE517}" type="slidenum">
              <a:rPr kumimoji="0" lang="en-GB"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GB"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11774119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6EB45DDA-EEFC-4F1A-BBCD-68B629E2879B}" type="datetimeFigureOut">
              <a:rPr kumimoji="0" lang="en-GB"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11/12/2024</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5"/>
          <p:cNvSpPr>
            <a:spLocks noGrp="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8F92A784-6BC5-4D52-9397-98E76A348618}" type="slidenum">
              <a:rPr kumimoji="0" lang="en-GB"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GB"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16695868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33ECEBD-7F65-41B1-868D-57439A79191D}" type="datetimeFigureOut">
              <a:rPr kumimoji="0" lang="en-GB"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11/12/2024</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Footer Placeholder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Slide Number Placeholder 5"/>
          <p:cNvSpPr>
            <a:spLocks noGrp="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93A0D365-2046-45E0-919A-0B3810988FE7}" type="slidenum">
              <a:rPr kumimoji="0" lang="en-GB"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GB"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15576670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92E462A4-BB51-44F9-A244-D179C1A527BB}" type="datetimeFigureOut">
              <a:rPr kumimoji="0" lang="en-GB"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11/12/2024</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Footer Placeholder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Slide Number Placeholder 5"/>
          <p:cNvSpPr>
            <a:spLocks noGrp="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2565B4FB-60F1-4D5B-A238-3320D6134DD0}" type="slidenum">
              <a:rPr kumimoji="0" lang="en-GB"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GB"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35467745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5DC9B321-BECF-4E7B-8B6D-3A6B56AA01FD}" type="datetimeFigureOut">
              <a:rPr kumimoji="0" lang="en-GB"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11/12/2024</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Footer Placeholder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Slide Number Placeholder 5"/>
          <p:cNvSpPr>
            <a:spLocks noGrp="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D273DD8D-575A-4D7F-BF54-872DC1DEA941}" type="slidenum">
              <a:rPr kumimoji="0" lang="en-GB"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GB"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28956783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661C156-1D99-4CCE-84C2-3B4B65000FF8}" type="datetimeFigureOut">
              <a:rPr kumimoji="0" lang="en-GB"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11/12/2024</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5"/>
          <p:cNvSpPr>
            <a:spLocks noGrp="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249B1852-80A1-44D9-B34C-208318143B95}" type="slidenum">
              <a:rPr kumimoji="0" lang="en-GB"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GB"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7756858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D6963D64-CC48-4A67-9540-E73324280580}" type="datetimeFigureOut">
              <a:rPr lang="en-GB"/>
              <a:pPr>
                <a:defRPr/>
              </a:pPr>
              <a:t>11/12/2024</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52FDF9E2-055A-472C-8EBC-F94290EA31B8}" type="slidenum">
              <a:rPr lang="en-GB" altLang="en-US"/>
              <a:pPr>
                <a:defRPr/>
              </a:pPr>
              <a:t>‹#›</a:t>
            </a:fld>
            <a:endParaRPr lang="en-GB" altLang="en-US"/>
          </a:p>
        </p:txBody>
      </p:sp>
    </p:spTree>
    <p:extLst>
      <p:ext uri="{BB962C8B-B14F-4D97-AF65-F5344CB8AC3E}">
        <p14:creationId xmlns:p14="http://schemas.microsoft.com/office/powerpoint/2010/main" val="12328488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EB4F0631-9CD7-48AF-8A01-20328D7D3FEC}" type="datetimeFigureOut">
              <a:rPr kumimoji="0" lang="en-GB"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11/12/2024</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5"/>
          <p:cNvSpPr>
            <a:spLocks noGrp="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B47ACE40-A1CC-47D2-A100-6AC40EAF8B1B}" type="slidenum">
              <a:rPr kumimoji="0" lang="en-GB"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GB"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125079581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52AE9817-DA68-462F-909E-6D142F737CE3}" type="datetimeFigureOut">
              <a:rPr kumimoji="0" lang="en-GB"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11/12/2024</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BBA0DE5D-2B51-4D70-A9F0-2CFA415F9903}" type="slidenum">
              <a:rPr kumimoji="0" lang="en-GB"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GB"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220108497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65594FE5-BDA1-4FF2-AC18-C7BCCAA0C5CE}" type="datetimeFigureOut">
              <a:rPr kumimoji="0" lang="en-GB"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11/12/2024</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89B4F41E-EE86-411C-BDFB-E93AAD3BC093}" type="slidenum">
              <a:rPr kumimoji="0" lang="en-GB"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GB"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369203482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F8C2100E-B0AE-4280-B5BA-4AA0D9940A34}" type="datetimeFigureOut">
              <a:rPr kumimoji="0" lang="fa-IR"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10/06/1446</a:t>
            </a:fld>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FBB6241-A9A0-40F2-810A-D897D81557CF}" type="slidenum">
              <a:rPr kumimoji="0" lang="fa-IR"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328238732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F8C2100E-B0AE-4280-B5BA-4AA0D9940A34}" type="datetimeFigureOut">
              <a:rPr kumimoji="0" lang="fa-IR"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10/06/1446</a:t>
            </a:fld>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FBB6241-A9A0-40F2-810A-D897D81557CF}" type="slidenum">
              <a:rPr kumimoji="0" lang="fa-IR"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209783551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F8C2100E-B0AE-4280-B5BA-4AA0D9940A34}" type="datetimeFigureOut">
              <a:rPr kumimoji="0" lang="fa-IR"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10/06/1446</a:t>
            </a:fld>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FBB6241-A9A0-40F2-810A-D897D81557CF}" type="slidenum">
              <a:rPr kumimoji="0" lang="fa-IR"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288018803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F8C2100E-B0AE-4280-B5BA-4AA0D9940A34}" type="datetimeFigureOut">
              <a:rPr kumimoji="0" lang="fa-IR"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10/06/1446</a:t>
            </a:fld>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FBB6241-A9A0-40F2-810A-D897D81557CF}" type="slidenum">
              <a:rPr kumimoji="0" lang="fa-IR"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13572484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F8C2100E-B0AE-4280-B5BA-4AA0D9940A34}" type="datetimeFigureOut">
              <a:rPr kumimoji="0" lang="fa-IR"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10/06/1446</a:t>
            </a:fld>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8" name="Footer Placeholder 7"/>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9" name="Slide Number Placeholder 8"/>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FBB6241-A9A0-40F2-810A-D897D81557CF}" type="slidenum">
              <a:rPr kumimoji="0" lang="fa-IR"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138069796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F8C2100E-B0AE-4280-B5BA-4AA0D9940A34}" type="datetimeFigureOut">
              <a:rPr kumimoji="0" lang="fa-IR"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10/06/1446</a:t>
            </a:fld>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4" name="Footer Placeholder 3"/>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Slide Number Placeholder 4"/>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FBB6241-A9A0-40F2-810A-D897D81557CF}" type="slidenum">
              <a:rPr kumimoji="0" lang="fa-IR"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2950777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F8C2100E-B0AE-4280-B5BA-4AA0D9940A34}" type="datetimeFigureOut">
              <a:rPr kumimoji="0" lang="fa-IR"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10/06/1446</a:t>
            </a:fld>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3" name="Footer Placeholder 2"/>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FBB6241-A9A0-40F2-810A-D897D81557CF}" type="slidenum">
              <a:rPr kumimoji="0" lang="fa-IR"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18757637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3B013E58-AFE5-4C0A-B7BA-79948732C025}" type="datetimeFigureOut">
              <a:rPr lang="en-GB"/>
              <a:pPr>
                <a:defRPr/>
              </a:pPr>
              <a:t>11/12/2024</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8595C624-166F-40A0-A0B8-CC52019F96E1}" type="slidenum">
              <a:rPr lang="en-GB" altLang="en-US"/>
              <a:pPr>
                <a:defRPr/>
              </a:pPr>
              <a:t>‹#›</a:t>
            </a:fld>
            <a:endParaRPr lang="en-GB" altLang="en-US"/>
          </a:p>
        </p:txBody>
      </p:sp>
    </p:spTree>
    <p:extLst>
      <p:ext uri="{BB962C8B-B14F-4D97-AF65-F5344CB8AC3E}">
        <p14:creationId xmlns:p14="http://schemas.microsoft.com/office/powerpoint/2010/main" val="225832913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F8C2100E-B0AE-4280-B5BA-4AA0D9940A34}" type="datetimeFigureOut">
              <a:rPr kumimoji="0" lang="fa-IR"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10/06/1446</a:t>
            </a:fld>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FBB6241-A9A0-40F2-810A-D897D81557CF}" type="slidenum">
              <a:rPr kumimoji="0" lang="fa-IR"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268977061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F8C2100E-B0AE-4280-B5BA-4AA0D9940A34}" type="datetimeFigureOut">
              <a:rPr kumimoji="0" lang="fa-IR"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10/06/1446</a:t>
            </a:fld>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FBB6241-A9A0-40F2-810A-D897D81557CF}" type="slidenum">
              <a:rPr kumimoji="0" lang="fa-IR"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400099493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F8C2100E-B0AE-4280-B5BA-4AA0D9940A34}" type="datetimeFigureOut">
              <a:rPr kumimoji="0" lang="fa-IR"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10/06/1446</a:t>
            </a:fld>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FBB6241-A9A0-40F2-810A-D897D81557CF}" type="slidenum">
              <a:rPr kumimoji="0" lang="fa-IR"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378028053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F8C2100E-B0AE-4280-B5BA-4AA0D9940A34}" type="datetimeFigureOut">
              <a:rPr kumimoji="0" lang="fa-IR"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10/06/1446</a:t>
            </a:fld>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FBB6241-A9A0-40F2-810A-D897D81557CF}" type="slidenum">
              <a:rPr kumimoji="0" lang="fa-IR"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112360097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1_Title Slide">
    <p:spTree>
      <p:nvGrpSpPr>
        <p:cNvPr id="1" name=""/>
        <p:cNvGrpSpPr/>
        <p:nvPr/>
      </p:nvGrpSpPr>
      <p:grpSpPr>
        <a:xfrm>
          <a:off x="0" y="0"/>
          <a:ext cx="0" cy="0"/>
          <a:chOff x="0" y="0"/>
          <a:chExt cx="0" cy="0"/>
        </a:xfrm>
      </p:grpSpPr>
      <p:pic>
        <p:nvPicPr>
          <p:cNvPr id="4" name="Picture 11" descr="IMG_0161"/>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6" name="Rectangle 2"/>
          <p:cNvSpPr>
            <a:spLocks noGrp="1" noChangeArrowheads="1"/>
          </p:cNvSpPr>
          <p:nvPr>
            <p:ph type="ctrTitle"/>
          </p:nvPr>
        </p:nvSpPr>
        <p:spPr>
          <a:xfrm>
            <a:off x="685800" y="161925"/>
            <a:ext cx="7772400" cy="1143000"/>
          </a:xfrm>
        </p:spPr>
        <p:txBody>
          <a:bodyPr/>
          <a:lstStyle>
            <a:lvl1pPr>
              <a:defRPr smtClean="0">
                <a:solidFill>
                  <a:schemeClr val="bg1"/>
                </a:solidFill>
              </a:defRPr>
            </a:lvl1pPr>
          </a:lstStyle>
          <a:p>
            <a:pPr lvl="0"/>
            <a:r>
              <a:rPr lang="en-US" altLang="en-US" noProof="0" smtClean="0"/>
              <a:t>Click to edit Master title style</a:t>
            </a:r>
          </a:p>
        </p:txBody>
      </p:sp>
      <p:sp>
        <p:nvSpPr>
          <p:cNvPr id="47107" name="Rectangle 3"/>
          <p:cNvSpPr>
            <a:spLocks noGrp="1" noChangeArrowheads="1"/>
          </p:cNvSpPr>
          <p:nvPr>
            <p:ph type="subTitle" idx="1"/>
          </p:nvPr>
        </p:nvSpPr>
        <p:spPr>
          <a:xfrm>
            <a:off x="1371600" y="1466850"/>
            <a:ext cx="6400800" cy="682625"/>
          </a:xfrm>
        </p:spPr>
        <p:txBody>
          <a:bodyPr/>
          <a:lstStyle>
            <a:lvl1pPr marL="0" indent="0" algn="ctr">
              <a:buFontTx/>
              <a:buNone/>
              <a:defRPr smtClean="0">
                <a:solidFill>
                  <a:schemeClr val="bg1"/>
                </a:solidFill>
              </a:defRPr>
            </a:lvl1pPr>
          </a:lstStyle>
          <a:p>
            <a:pPr lvl="0"/>
            <a:r>
              <a:rPr lang="en-US" altLang="en-US" noProof="0" smtClean="0"/>
              <a:t>Click to edit Master subtitle style</a:t>
            </a:r>
          </a:p>
        </p:txBody>
      </p:sp>
      <p:sp>
        <p:nvSpPr>
          <p:cNvPr id="5" name="Date Placeholder 4"/>
          <p:cNvSpPr>
            <a:spLocks noGrp="1" noChangeArrowheads="1"/>
          </p:cNvSpPr>
          <p:nvPr>
            <p:ph type="dt" sz="half" idx="10"/>
          </p:nvPr>
        </p:nvSpPr>
        <p:spPr bwMode="auto">
          <a:xfrm>
            <a:off x="6858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eaLnBrk="1" hangingPunct="1">
              <a:defRPr sz="1050">
                <a:latin typeface="Arial" charset="0"/>
                <a:ea typeface="+mn-ea"/>
              </a:defRPr>
            </a:lvl1p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en-GB" sz="1050" b="0" i="0" u="none" strike="noStrike" kern="1200" cap="none" spc="0" normalizeH="0" baseline="0" noProof="0">
              <a:ln>
                <a:noFill/>
              </a:ln>
              <a:solidFill>
                <a:srgbClr val="594747"/>
              </a:solidFill>
              <a:effectLst/>
              <a:uLnTx/>
              <a:uFillTx/>
              <a:latin typeface="Arial" charset="0"/>
              <a:ea typeface="+mn-ea"/>
              <a:cs typeface="Arial" panose="020B0604020202020204" pitchFamily="34" charset="0"/>
            </a:endParaRPr>
          </a:p>
        </p:txBody>
      </p:sp>
      <p:sp>
        <p:nvSpPr>
          <p:cNvPr id="6" name="Footer Placeholder 5"/>
          <p:cNvSpPr>
            <a:spLocks noGrp="1" noChangeArrowheads="1"/>
          </p:cNvSpPr>
          <p:nvPr>
            <p:ph type="ftr" sz="quarter" idx="11"/>
          </p:nvPr>
        </p:nvSpPr>
        <p:spPr bwMode="auto">
          <a:xfrm>
            <a:off x="3124200" y="6248400"/>
            <a:ext cx="28956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eaLnBrk="1" hangingPunct="1">
              <a:defRPr sz="1050">
                <a:latin typeface="Arial" charset="0"/>
                <a:ea typeface="+mn-ea"/>
              </a:defRPr>
            </a:lvl1pPr>
          </a:lstStyle>
          <a:p>
            <a:pPr marL="0" marR="0" lvl="0" indent="0" algn="ctr" defTabSz="685800" rtl="0" eaLnBrk="1" fontAlgn="base" latinLnBrk="0" hangingPunct="1">
              <a:lnSpc>
                <a:spcPct val="100000"/>
              </a:lnSpc>
              <a:spcBef>
                <a:spcPct val="0"/>
              </a:spcBef>
              <a:spcAft>
                <a:spcPct val="0"/>
              </a:spcAft>
              <a:buClrTx/>
              <a:buSzTx/>
              <a:buFontTx/>
              <a:buNone/>
              <a:tabLst/>
              <a:defRPr/>
            </a:pPr>
            <a:endParaRPr kumimoji="0" lang="en-GB" sz="1050" b="0" i="0" u="none" strike="noStrike" kern="1200" cap="none" spc="0" normalizeH="0" baseline="0" noProof="0">
              <a:ln>
                <a:noFill/>
              </a:ln>
              <a:solidFill>
                <a:srgbClr val="594747"/>
              </a:solidFill>
              <a:effectLst/>
              <a:uLnTx/>
              <a:uFillTx/>
              <a:latin typeface="Arial" charset="0"/>
              <a:ea typeface="+mn-ea"/>
              <a:cs typeface="Arial" panose="020B0604020202020204" pitchFamily="34" charset="0"/>
            </a:endParaRPr>
          </a:p>
        </p:txBody>
      </p:sp>
      <p:sp>
        <p:nvSpPr>
          <p:cNvPr id="7" name="Slide Number Placeholder 6"/>
          <p:cNvSpPr>
            <a:spLocks noGrp="1" noChangeArrowheads="1"/>
          </p:cNvSpPr>
          <p:nvPr>
            <p:ph type="sldNum" sz="quarter" idx="12"/>
          </p:nvPr>
        </p:nvSpPr>
        <p:spPr bwMode="auto">
          <a:xfrm>
            <a:off x="65532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eaLnBrk="1" hangingPunct="1">
              <a:defRPr sz="1050" smtClean="0"/>
            </a:lvl1pPr>
          </a:lstStyle>
          <a:p>
            <a:pPr marL="0" marR="0" lvl="0" indent="0" algn="r" defTabSz="685800" rtl="0" eaLnBrk="1" fontAlgn="base" latinLnBrk="0" hangingPunct="1">
              <a:lnSpc>
                <a:spcPct val="100000"/>
              </a:lnSpc>
              <a:spcBef>
                <a:spcPct val="0"/>
              </a:spcBef>
              <a:spcAft>
                <a:spcPct val="0"/>
              </a:spcAft>
              <a:buClrTx/>
              <a:buSzTx/>
              <a:buFontTx/>
              <a:buNone/>
              <a:tabLst/>
              <a:defRPr/>
            </a:pPr>
            <a:fld id="{79B566A2-516A-4E06-ADC8-BE674CF1E2A4}" type="slidenum">
              <a:rPr kumimoji="0" lang="en-GB" altLang="en-US" sz="1050" b="0" i="0" u="none" strike="noStrike" kern="1200" cap="none" spc="0" normalizeH="0" baseline="0" noProof="0" smtClean="0">
                <a:ln>
                  <a:noFill/>
                </a:ln>
                <a:solidFill>
                  <a:srgbClr val="594747"/>
                </a:solidFill>
                <a:effectLst/>
                <a:uLnTx/>
                <a:uFillTx/>
                <a:latin typeface="Arial"/>
                <a:ea typeface="MS PGothic" panose="020B0600070205080204" pitchFamily="34" charset="-128"/>
                <a:cs typeface="Arial" panose="020B0604020202020204" pitchFamily="34" charset="0"/>
              </a:rPr>
              <a:pPr marL="0" marR="0" lvl="0" indent="0" algn="r" defTabSz="685800" rtl="0" eaLnBrk="1" fontAlgn="base" latinLnBrk="0" hangingPunct="1">
                <a:lnSpc>
                  <a:spcPct val="100000"/>
                </a:lnSpc>
                <a:spcBef>
                  <a:spcPct val="0"/>
                </a:spcBef>
                <a:spcAft>
                  <a:spcPct val="0"/>
                </a:spcAft>
                <a:buClrTx/>
                <a:buSzTx/>
                <a:buFontTx/>
                <a:buNone/>
                <a:tabLst/>
                <a:defRPr/>
              </a:pPr>
              <a:t>‹#›</a:t>
            </a:fld>
            <a:endParaRPr kumimoji="0" lang="en-GB" altLang="en-US" sz="1050" b="0" i="0" u="none" strike="noStrike" kern="1200" cap="none" spc="0" normalizeH="0" baseline="0" noProof="0">
              <a:ln>
                <a:noFill/>
              </a:ln>
              <a:solidFill>
                <a:srgbClr val="594747"/>
              </a:solidFill>
              <a:effectLst/>
              <a:uLnTx/>
              <a:uFillTx/>
              <a:latin typeface="Arial"/>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3133088862"/>
      </p:ext>
    </p:extLst>
  </p:cSld>
  <p:clrMapOvr>
    <a:masterClrMapping/>
  </p:clrMapOvr>
  <p:transition spd="slow"/>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5602" name="Rectangle 2"/>
          <p:cNvSpPr>
            <a:spLocks noGrp="1" noChangeArrowheads="1"/>
          </p:cNvSpPr>
          <p:nvPr>
            <p:ph type="ctrTitle"/>
          </p:nvPr>
        </p:nvSpPr>
        <p:spPr>
          <a:xfrm>
            <a:off x="685800" y="287338"/>
            <a:ext cx="7772400" cy="1143000"/>
          </a:xfrm>
        </p:spPr>
        <p:txBody>
          <a:bodyPr/>
          <a:lstStyle>
            <a:lvl1pPr>
              <a:defRPr/>
            </a:lvl1pPr>
          </a:lstStyle>
          <a:p>
            <a:r>
              <a:rPr lang="en-US"/>
              <a:t>Click to edit Master title style</a:t>
            </a:r>
          </a:p>
        </p:txBody>
      </p:sp>
      <p:sp>
        <p:nvSpPr>
          <p:cNvPr id="25603" name="Rectangle 3"/>
          <p:cNvSpPr>
            <a:spLocks noGrp="1" noChangeArrowheads="1"/>
          </p:cNvSpPr>
          <p:nvPr>
            <p:ph type="subTitle" idx="1"/>
          </p:nvPr>
        </p:nvSpPr>
        <p:spPr>
          <a:xfrm>
            <a:off x="692151" y="2427290"/>
            <a:ext cx="7775575" cy="1000125"/>
          </a:xfrm>
        </p:spPr>
        <p:txBody>
          <a:bodyPr/>
          <a:lstStyle>
            <a:lvl1pPr marL="0" indent="0" algn="ctr">
              <a:buFontTx/>
              <a:buNone/>
              <a:defRPr/>
            </a:lvl1pPr>
          </a:lstStyle>
          <a:p>
            <a:r>
              <a:rPr lang="en-US"/>
              <a:t>Click to edit Master subtitle style</a:t>
            </a:r>
          </a:p>
        </p:txBody>
      </p:sp>
      <p:sp>
        <p:nvSpPr>
          <p:cNvPr id="4" name="Date Placeholder 3"/>
          <p:cNvSpPr>
            <a:spLocks noGrp="1" noChangeArrowheads="1"/>
          </p:cNvSpPr>
          <p:nvPr>
            <p:ph type="dt" sz="half" idx="10"/>
          </p:nvPr>
        </p:nvSpPr>
        <p:spPr bwMode="auto">
          <a:xfrm>
            <a:off x="6858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eaLnBrk="1" hangingPunct="1">
              <a:defRPr sz="1050">
                <a:latin typeface="Arial" charset="0"/>
                <a:ea typeface="+mn-ea"/>
              </a:defRPr>
            </a:lvl1p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en-GB" sz="1050" b="0" i="0" u="none" strike="noStrike" kern="1200" cap="none" spc="0" normalizeH="0" baseline="0" noProof="0">
              <a:ln>
                <a:noFill/>
              </a:ln>
              <a:solidFill>
                <a:srgbClr val="594747"/>
              </a:solidFill>
              <a:effectLst/>
              <a:uLnTx/>
              <a:uFillTx/>
              <a:latin typeface="Arial" charset="0"/>
              <a:ea typeface="+mn-ea"/>
              <a:cs typeface="Arial" panose="020B0604020202020204" pitchFamily="34" charset="0"/>
            </a:endParaRPr>
          </a:p>
        </p:txBody>
      </p:sp>
      <p:sp>
        <p:nvSpPr>
          <p:cNvPr id="5" name="Footer Placeholder 4"/>
          <p:cNvSpPr>
            <a:spLocks noGrp="1" noChangeArrowheads="1"/>
          </p:cNvSpPr>
          <p:nvPr>
            <p:ph type="ftr" sz="quarter" idx="11"/>
          </p:nvPr>
        </p:nvSpPr>
        <p:spPr bwMode="auto">
          <a:xfrm>
            <a:off x="3124200" y="6248400"/>
            <a:ext cx="28956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eaLnBrk="1" hangingPunct="1">
              <a:defRPr sz="1050">
                <a:latin typeface="Arial" charset="0"/>
                <a:ea typeface="+mn-ea"/>
              </a:defRPr>
            </a:lvl1pPr>
          </a:lstStyle>
          <a:p>
            <a:pPr marL="0" marR="0" lvl="0" indent="0" algn="ctr" defTabSz="685800" rtl="0" eaLnBrk="1" fontAlgn="base" latinLnBrk="0" hangingPunct="1">
              <a:lnSpc>
                <a:spcPct val="100000"/>
              </a:lnSpc>
              <a:spcBef>
                <a:spcPct val="0"/>
              </a:spcBef>
              <a:spcAft>
                <a:spcPct val="0"/>
              </a:spcAft>
              <a:buClrTx/>
              <a:buSzTx/>
              <a:buFontTx/>
              <a:buNone/>
              <a:tabLst/>
              <a:defRPr/>
            </a:pPr>
            <a:endParaRPr kumimoji="0" lang="en-GB" sz="1050" b="0" i="0" u="none" strike="noStrike" kern="1200" cap="none" spc="0" normalizeH="0" baseline="0" noProof="0">
              <a:ln>
                <a:noFill/>
              </a:ln>
              <a:solidFill>
                <a:srgbClr val="594747"/>
              </a:solidFill>
              <a:effectLst/>
              <a:uLnTx/>
              <a:uFillTx/>
              <a:latin typeface="Arial" charset="0"/>
              <a:ea typeface="+mn-ea"/>
              <a:cs typeface="Arial" panose="020B0604020202020204" pitchFamily="34" charset="0"/>
            </a:endParaRPr>
          </a:p>
        </p:txBody>
      </p:sp>
      <p:sp>
        <p:nvSpPr>
          <p:cNvPr id="6" name="Slide Number Placeholder 5"/>
          <p:cNvSpPr>
            <a:spLocks noGrp="1" noChangeArrowheads="1"/>
          </p:cNvSpPr>
          <p:nvPr>
            <p:ph type="sldNum" sz="quarter" idx="12"/>
          </p:nvPr>
        </p:nvSpPr>
        <p:spPr bwMode="auto">
          <a:xfrm>
            <a:off x="65532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eaLnBrk="1" hangingPunct="1">
              <a:defRPr sz="1050" smtClean="0"/>
            </a:lvl1pPr>
          </a:lstStyle>
          <a:p>
            <a:pPr marL="0" marR="0" lvl="0" indent="0" algn="r" defTabSz="685800" rtl="0" eaLnBrk="1" fontAlgn="base" latinLnBrk="0" hangingPunct="1">
              <a:lnSpc>
                <a:spcPct val="100000"/>
              </a:lnSpc>
              <a:spcBef>
                <a:spcPct val="0"/>
              </a:spcBef>
              <a:spcAft>
                <a:spcPct val="0"/>
              </a:spcAft>
              <a:buClrTx/>
              <a:buSzTx/>
              <a:buFontTx/>
              <a:buNone/>
              <a:tabLst/>
              <a:defRPr/>
            </a:pPr>
            <a:fld id="{37677504-BBCC-48E4-93D5-45596F71CBB9}" type="slidenum">
              <a:rPr kumimoji="0" lang="en-GB" altLang="en-US" sz="1050" b="0" i="0" u="none" strike="noStrike" kern="1200" cap="none" spc="0" normalizeH="0" baseline="0" noProof="0" smtClean="0">
                <a:ln>
                  <a:noFill/>
                </a:ln>
                <a:solidFill>
                  <a:srgbClr val="594747"/>
                </a:solidFill>
                <a:effectLst/>
                <a:uLnTx/>
                <a:uFillTx/>
                <a:latin typeface="Arial"/>
                <a:ea typeface="MS PGothic" panose="020B0600070205080204" pitchFamily="34" charset="-128"/>
                <a:cs typeface="Arial" panose="020B0604020202020204" pitchFamily="34" charset="0"/>
              </a:rPr>
              <a:pPr marL="0" marR="0" lvl="0" indent="0" algn="r" defTabSz="685800" rtl="0" eaLnBrk="1" fontAlgn="base" latinLnBrk="0" hangingPunct="1">
                <a:lnSpc>
                  <a:spcPct val="100000"/>
                </a:lnSpc>
                <a:spcBef>
                  <a:spcPct val="0"/>
                </a:spcBef>
                <a:spcAft>
                  <a:spcPct val="0"/>
                </a:spcAft>
                <a:buClrTx/>
                <a:buSzTx/>
                <a:buFontTx/>
                <a:buNone/>
                <a:tabLst/>
                <a:defRPr/>
              </a:pPr>
              <a:t>‹#›</a:t>
            </a:fld>
            <a:endParaRPr kumimoji="0" lang="en-GB" altLang="en-US" sz="1050" b="0" i="0" u="none" strike="noStrike" kern="1200" cap="none" spc="0" normalizeH="0" baseline="0" noProof="0">
              <a:ln>
                <a:noFill/>
              </a:ln>
              <a:solidFill>
                <a:srgbClr val="594747"/>
              </a:solidFill>
              <a:effectLst/>
              <a:uLnTx/>
              <a:uFillTx/>
              <a:latin typeface="Arial"/>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267700201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Tree>
    <p:extLst>
      <p:ext uri="{BB962C8B-B14F-4D97-AF65-F5344CB8AC3E}">
        <p14:creationId xmlns:p14="http://schemas.microsoft.com/office/powerpoint/2010/main" val="175951475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2"/>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2"/>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Tree>
    <p:extLst>
      <p:ext uri="{BB962C8B-B14F-4D97-AF65-F5344CB8AC3E}">
        <p14:creationId xmlns:p14="http://schemas.microsoft.com/office/powerpoint/2010/main" val="32759861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smtClean="0"/>
              <a:t>Click to edit Master title style</a:t>
            </a:r>
            <a:endParaRPr lang="en-US"/>
          </a:p>
        </p:txBody>
      </p:sp>
    </p:spTree>
    <p:extLst>
      <p:ext uri="{BB962C8B-B14F-4D97-AF65-F5344CB8AC3E}">
        <p14:creationId xmlns:p14="http://schemas.microsoft.com/office/powerpoint/2010/main" val="159872842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63937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3"/>
          <p:cNvSpPr>
            <a:spLocks noGrp="1"/>
          </p:cNvSpPr>
          <p:nvPr>
            <p:ph type="dt" sz="half" idx="10"/>
          </p:nvPr>
        </p:nvSpPr>
        <p:spPr/>
        <p:txBody>
          <a:bodyPr/>
          <a:lstStyle>
            <a:lvl1pPr>
              <a:defRPr/>
            </a:lvl1pPr>
          </a:lstStyle>
          <a:p>
            <a:pPr>
              <a:defRPr/>
            </a:pPr>
            <a:fld id="{A7EC6063-F2A8-4F54-8E9E-9607F38B3A61}" type="datetimeFigureOut">
              <a:rPr lang="en-GB"/>
              <a:pPr>
                <a:defRPr/>
              </a:pPr>
              <a:t>11/12/2024</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B292C838-4099-4427-8806-1EDB84815C83}" type="slidenum">
              <a:rPr lang="en-GB" altLang="en-US"/>
              <a:pPr>
                <a:defRPr/>
              </a:pPr>
              <a:t>‹#›</a:t>
            </a:fld>
            <a:endParaRPr lang="en-GB" altLang="en-US"/>
          </a:p>
        </p:txBody>
      </p:sp>
    </p:spTree>
    <p:extLst>
      <p:ext uri="{BB962C8B-B14F-4D97-AF65-F5344CB8AC3E}">
        <p14:creationId xmlns:p14="http://schemas.microsoft.com/office/powerpoint/2010/main" val="232351225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Blue background">
    <p:spTree>
      <p:nvGrpSpPr>
        <p:cNvPr id="1" name=""/>
        <p:cNvGrpSpPr/>
        <p:nvPr/>
      </p:nvGrpSpPr>
      <p:grpSpPr>
        <a:xfrm>
          <a:off x="0" y="0"/>
          <a:ext cx="0" cy="0"/>
          <a:chOff x="0" y="0"/>
          <a:chExt cx="0" cy="0"/>
        </a:xfrm>
      </p:grpSpPr>
      <p:pic>
        <p:nvPicPr>
          <p:cNvPr id="4" name="Picture 11" descr="IMG_0161-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 y="654050"/>
            <a:ext cx="8285163" cy="620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noFill/>
          <a:ln>
            <a:noFill/>
          </a:ln>
        </p:spPr>
        <p:txBody>
          <a:bodyPr/>
          <a:lstStyle/>
          <a:p>
            <a:r>
              <a:rPr lang="en-GB" dirty="0" smtClean="0"/>
              <a:t>Click to edit Master title style</a:t>
            </a:r>
            <a:endParaRPr lang="en-US" dirty="0"/>
          </a:p>
        </p:txBody>
      </p:sp>
      <p:sp>
        <p:nvSpPr>
          <p:cNvPr id="8" name="Text Placeholder 7"/>
          <p:cNvSpPr>
            <a:spLocks noGrp="1"/>
          </p:cNvSpPr>
          <p:nvPr>
            <p:ph type="body" sz="quarter" idx="13"/>
          </p:nvPr>
        </p:nvSpPr>
        <p:spPr>
          <a:xfrm>
            <a:off x="468313" y="1567865"/>
            <a:ext cx="8216900" cy="4551362"/>
          </a:xfrm>
          <a:noFill/>
          <a:ln>
            <a:noFill/>
          </a:ln>
        </p:spPr>
        <p:txBody>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5" name="Date Placeholder 3"/>
          <p:cNvSpPr>
            <a:spLocks noGrp="1"/>
          </p:cNvSpPr>
          <p:nvPr>
            <p:ph type="dt" sz="half" idx="14"/>
          </p:nvPr>
        </p:nvSpPr>
        <p:spPr bwMode="auto">
          <a:xfrm>
            <a:off x="457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eaLnBrk="1" hangingPunct="1">
              <a:defRPr sz="1050">
                <a:latin typeface="Arial" charset="0"/>
                <a:ea typeface="+mn-ea"/>
              </a:defRPr>
            </a:lvl1p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en-GB" sz="1050" b="0" i="0" u="none" strike="noStrike" kern="1200" cap="none" spc="0" normalizeH="0" baseline="0" noProof="0">
              <a:ln>
                <a:noFill/>
              </a:ln>
              <a:solidFill>
                <a:srgbClr val="594747"/>
              </a:solidFill>
              <a:effectLst/>
              <a:uLnTx/>
              <a:uFillTx/>
              <a:latin typeface="Arial" charset="0"/>
              <a:ea typeface="+mn-ea"/>
              <a:cs typeface="Arial" panose="020B0604020202020204" pitchFamily="34" charset="0"/>
            </a:endParaRPr>
          </a:p>
        </p:txBody>
      </p:sp>
      <p:sp>
        <p:nvSpPr>
          <p:cNvPr id="6" name="Footer Placeholder 4"/>
          <p:cNvSpPr>
            <a:spLocks noGrp="1"/>
          </p:cNvSpPr>
          <p:nvPr>
            <p:ph type="ftr" sz="quarter" idx="15"/>
          </p:nvPr>
        </p:nvSpPr>
        <p:spPr bwMode="auto">
          <a:xfrm>
            <a:off x="3124200" y="6245225"/>
            <a:ext cx="2895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eaLnBrk="1" hangingPunct="1">
              <a:defRPr sz="1050">
                <a:latin typeface="Arial" charset="0"/>
                <a:ea typeface="+mn-ea"/>
              </a:defRPr>
            </a:lvl1pPr>
          </a:lstStyle>
          <a:p>
            <a:pPr marL="0" marR="0" lvl="0" indent="0" algn="ctr" defTabSz="685800" rtl="0" eaLnBrk="1" fontAlgn="base" latinLnBrk="0" hangingPunct="1">
              <a:lnSpc>
                <a:spcPct val="100000"/>
              </a:lnSpc>
              <a:spcBef>
                <a:spcPct val="0"/>
              </a:spcBef>
              <a:spcAft>
                <a:spcPct val="0"/>
              </a:spcAft>
              <a:buClrTx/>
              <a:buSzTx/>
              <a:buFontTx/>
              <a:buNone/>
              <a:tabLst/>
              <a:defRPr/>
            </a:pPr>
            <a:endParaRPr kumimoji="0" lang="en-GB" sz="1050" b="0" i="0" u="none" strike="noStrike" kern="1200" cap="none" spc="0" normalizeH="0" baseline="0" noProof="0">
              <a:ln>
                <a:noFill/>
              </a:ln>
              <a:solidFill>
                <a:srgbClr val="594747"/>
              </a:solidFill>
              <a:effectLst/>
              <a:uLnTx/>
              <a:uFillTx/>
              <a:latin typeface="Arial" charset="0"/>
              <a:ea typeface="+mn-ea"/>
              <a:cs typeface="Arial" panose="020B0604020202020204" pitchFamily="34" charset="0"/>
            </a:endParaRPr>
          </a:p>
        </p:txBody>
      </p:sp>
      <p:sp>
        <p:nvSpPr>
          <p:cNvPr id="7" name="Slide Number Placeholder 5"/>
          <p:cNvSpPr>
            <a:spLocks noGrp="1"/>
          </p:cNvSpPr>
          <p:nvPr>
            <p:ph type="sldNum" sz="quarter" idx="16"/>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eaLnBrk="1" hangingPunct="1">
              <a:defRPr sz="1050" smtClean="0"/>
            </a:lvl1pPr>
          </a:lstStyle>
          <a:p>
            <a:pPr marL="0" marR="0" lvl="0" indent="0" algn="r" defTabSz="685800" rtl="0" eaLnBrk="1" fontAlgn="base" latinLnBrk="0" hangingPunct="1">
              <a:lnSpc>
                <a:spcPct val="100000"/>
              </a:lnSpc>
              <a:spcBef>
                <a:spcPct val="0"/>
              </a:spcBef>
              <a:spcAft>
                <a:spcPct val="0"/>
              </a:spcAft>
              <a:buClrTx/>
              <a:buSzTx/>
              <a:buFontTx/>
              <a:buNone/>
              <a:tabLst/>
              <a:defRPr/>
            </a:pPr>
            <a:fld id="{42CE5B2A-0E2A-4AB1-940C-A280AE0E0B7F}" type="slidenum">
              <a:rPr kumimoji="0" lang="en-GB" altLang="en-US" sz="1050" b="0" i="0" u="none" strike="noStrike" kern="1200" cap="none" spc="0" normalizeH="0" baseline="0" noProof="0" smtClean="0">
                <a:ln>
                  <a:noFill/>
                </a:ln>
                <a:solidFill>
                  <a:srgbClr val="594747"/>
                </a:solidFill>
                <a:effectLst/>
                <a:uLnTx/>
                <a:uFillTx/>
                <a:latin typeface="Arial"/>
                <a:ea typeface="MS PGothic" panose="020B0600070205080204" pitchFamily="34" charset="-128"/>
                <a:cs typeface="Arial" panose="020B0604020202020204" pitchFamily="34" charset="0"/>
              </a:rPr>
              <a:pPr marL="0" marR="0" lvl="0" indent="0" algn="r" defTabSz="685800" rtl="0" eaLnBrk="1" fontAlgn="base" latinLnBrk="0" hangingPunct="1">
                <a:lnSpc>
                  <a:spcPct val="100000"/>
                </a:lnSpc>
                <a:spcBef>
                  <a:spcPct val="0"/>
                </a:spcBef>
                <a:spcAft>
                  <a:spcPct val="0"/>
                </a:spcAft>
                <a:buClrTx/>
                <a:buSzTx/>
                <a:buFontTx/>
                <a:buNone/>
                <a:tabLst/>
                <a:defRPr/>
              </a:pPr>
              <a:t>‹#›</a:t>
            </a:fld>
            <a:endParaRPr kumimoji="0" lang="en-GB" altLang="en-US" sz="1050" b="0" i="0" u="none" strike="noStrike" kern="1200" cap="none" spc="0" normalizeH="0" baseline="0" noProof="0">
              <a:ln>
                <a:noFill/>
              </a:ln>
              <a:solidFill>
                <a:srgbClr val="594747"/>
              </a:solidFill>
              <a:effectLst/>
              <a:uLnTx/>
              <a:uFillTx/>
              <a:latin typeface="Arial"/>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78645150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GB" smtClean="0"/>
              <a:t>Click to edit Master title style</a:t>
            </a:r>
            <a:endParaRPr lang="en-US"/>
          </a:p>
        </p:txBody>
      </p:sp>
      <p:sp>
        <p:nvSpPr>
          <p:cNvPr id="3" name="Table Placeholder 2"/>
          <p:cNvSpPr>
            <a:spLocks noGrp="1"/>
          </p:cNvSpPr>
          <p:nvPr>
            <p:ph type="tbl" idx="1"/>
          </p:nvPr>
        </p:nvSpPr>
        <p:spPr>
          <a:xfrm>
            <a:off x="457200" y="1600202"/>
            <a:ext cx="8229600" cy="4525963"/>
          </a:xfrm>
        </p:spPr>
        <p:txBody>
          <a:bodyPr/>
          <a:lstStyle/>
          <a:p>
            <a:pPr lvl="0"/>
            <a:endParaRPr lang="en-US" noProof="0" smtClean="0"/>
          </a:p>
        </p:txBody>
      </p:sp>
    </p:spTree>
    <p:extLst>
      <p:ext uri="{BB962C8B-B14F-4D97-AF65-F5344CB8AC3E}">
        <p14:creationId xmlns:p14="http://schemas.microsoft.com/office/powerpoint/2010/main" val="405466590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GB" smtClean="0"/>
              <a:t>Click to edit Master title style</a:t>
            </a:r>
            <a:endParaRPr lang="en-US"/>
          </a:p>
        </p:txBody>
      </p:sp>
      <p:sp>
        <p:nvSpPr>
          <p:cNvPr id="3" name="Text Placeholder 2"/>
          <p:cNvSpPr>
            <a:spLocks noGrp="1"/>
          </p:cNvSpPr>
          <p:nvPr>
            <p:ph type="body" sz="half" idx="1"/>
          </p:nvPr>
        </p:nvSpPr>
        <p:spPr>
          <a:xfrm>
            <a:off x="457200" y="1600202"/>
            <a:ext cx="4038600" cy="4525963"/>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2"/>
            <a:ext cx="4038600" cy="4525963"/>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Tree>
    <p:extLst>
      <p:ext uri="{BB962C8B-B14F-4D97-AF65-F5344CB8AC3E}">
        <p14:creationId xmlns:p14="http://schemas.microsoft.com/office/powerpoint/2010/main" val="15420754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Pictures with Captions">
    <p:spTree>
      <p:nvGrpSpPr>
        <p:cNvPr id="1" name=""/>
        <p:cNvGrpSpPr/>
        <p:nvPr/>
      </p:nvGrpSpPr>
      <p:grpSpPr>
        <a:xfrm>
          <a:off x="0" y="0"/>
          <a:ext cx="0" cy="0"/>
          <a:chOff x="0" y="0"/>
          <a:chExt cx="0" cy="0"/>
        </a:xfrm>
      </p:grpSpPr>
      <p:sp>
        <p:nvSpPr>
          <p:cNvPr id="2" name="Title 1"/>
          <p:cNvSpPr>
            <a:spLocks noGrp="1"/>
          </p:cNvSpPr>
          <p:nvPr>
            <p:ph type="title"/>
          </p:nvPr>
        </p:nvSpPr>
        <p:spPr>
          <a:xfrm>
            <a:off x="798909" y="304799"/>
            <a:ext cx="7543802" cy="1216152"/>
          </a:xfrm>
        </p:spPr>
        <p:txBody>
          <a:bodyPr/>
          <a:lstStyle>
            <a:lvl1pPr>
              <a:defRPr/>
            </a:lvl1pPr>
          </a:lstStyle>
          <a:p>
            <a:r>
              <a:rPr lang="en-US"/>
              <a:t>Click to edit Master title style</a:t>
            </a:r>
            <a:endParaRPr lang="en-US" dirty="0"/>
          </a:p>
        </p:txBody>
      </p:sp>
      <p:grpSp>
        <p:nvGrpSpPr>
          <p:cNvPr id="9" name="Group 8"/>
          <p:cNvGrpSpPr/>
          <p:nvPr/>
        </p:nvGrpSpPr>
        <p:grpSpPr>
          <a:xfrm>
            <a:off x="789317" y="1733550"/>
            <a:ext cx="3270377" cy="3050038"/>
            <a:chOff x="895350" y="3313113"/>
            <a:chExt cx="3613151" cy="2790825"/>
          </a:xfrm>
          <a:solidFill>
            <a:schemeClr val="tx1">
              <a:lumMod val="50000"/>
            </a:schemeClr>
          </a:solidFill>
        </p:grpSpPr>
        <p:sp>
          <p:nvSpPr>
            <p:cNvPr id="10"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11"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12"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13"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14"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15"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16"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17"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18"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19"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20"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21"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grpSp>
      <p:sp>
        <p:nvSpPr>
          <p:cNvPr id="36" name="Picture Placeholder 33" descr="An empty placeholder to add an image. Click on the placeholder and select the image that you wish to add."/>
          <p:cNvSpPr>
            <a:spLocks noGrp="1" noChangeAspect="1"/>
          </p:cNvSpPr>
          <p:nvPr>
            <p:ph type="pic" sz="quarter" idx="17"/>
          </p:nvPr>
        </p:nvSpPr>
        <p:spPr>
          <a:xfrm>
            <a:off x="948771" y="1900210"/>
            <a:ext cx="2951652" cy="2571736"/>
          </a:xfrm>
          <a:solidFill>
            <a:schemeClr val="bg2"/>
          </a:solidFill>
          <a:ln w="38100">
            <a:solidFill>
              <a:schemeClr val="bg1"/>
            </a:solidFill>
          </a:ln>
        </p:spPr>
        <p:txBody>
          <a:bodyPr/>
          <a:lstStyle>
            <a:lvl1pPr marL="0" indent="0" algn="ctr">
              <a:buNone/>
              <a:defRPr/>
            </a:lvl1pPr>
          </a:lstStyle>
          <a:p>
            <a:r>
              <a:rPr lang="en-US"/>
              <a:t>Click icon to add picture</a:t>
            </a:r>
            <a:endParaRPr dirty="0"/>
          </a:p>
        </p:txBody>
      </p:sp>
      <p:sp>
        <p:nvSpPr>
          <p:cNvPr id="39" name="Text Placeholder 3"/>
          <p:cNvSpPr>
            <a:spLocks noGrp="1"/>
          </p:cNvSpPr>
          <p:nvPr>
            <p:ph type="body" sz="half" idx="2"/>
          </p:nvPr>
        </p:nvSpPr>
        <p:spPr>
          <a:xfrm>
            <a:off x="789317" y="4935990"/>
            <a:ext cx="3276735" cy="1007610"/>
          </a:xfrm>
        </p:spPr>
        <p:txBody>
          <a:bodyPr>
            <a:normAutofit/>
          </a:bodyPr>
          <a:lstStyle>
            <a:lvl1pPr marL="0" indent="0">
              <a:spcBef>
                <a:spcPts val="1200"/>
              </a:spcBef>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grpSp>
        <p:nvGrpSpPr>
          <p:cNvPr id="22" name="Group 21"/>
          <p:cNvGrpSpPr/>
          <p:nvPr/>
        </p:nvGrpSpPr>
        <p:grpSpPr>
          <a:xfrm>
            <a:off x="5072334" y="1733550"/>
            <a:ext cx="3270377" cy="3050038"/>
            <a:chOff x="895350" y="3313113"/>
            <a:chExt cx="3613151" cy="2790825"/>
          </a:xfrm>
          <a:solidFill>
            <a:schemeClr val="tx1">
              <a:lumMod val="50000"/>
            </a:schemeClr>
          </a:solidFill>
        </p:grpSpPr>
        <p:sp>
          <p:nvSpPr>
            <p:cNvPr id="23"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24"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25"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26"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27"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28"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29"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30"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31"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32"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33"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34"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grpSp>
      <p:sp>
        <p:nvSpPr>
          <p:cNvPr id="37" name="Picture Placeholder 33" descr="An empty placeholder to add an image. Click on the placeholder and select the image that you wish to add."/>
          <p:cNvSpPr>
            <a:spLocks noGrp="1" noChangeAspect="1"/>
          </p:cNvSpPr>
          <p:nvPr>
            <p:ph type="pic" sz="quarter" idx="18"/>
          </p:nvPr>
        </p:nvSpPr>
        <p:spPr>
          <a:xfrm>
            <a:off x="5231788" y="1900210"/>
            <a:ext cx="2951652" cy="2571736"/>
          </a:xfrm>
          <a:solidFill>
            <a:schemeClr val="bg2"/>
          </a:solidFill>
          <a:ln w="38100">
            <a:solidFill>
              <a:schemeClr val="bg1"/>
            </a:solidFill>
          </a:ln>
        </p:spPr>
        <p:txBody>
          <a:bodyPr/>
          <a:lstStyle>
            <a:lvl1pPr marL="0" indent="0" algn="ctr">
              <a:buNone/>
              <a:defRPr/>
            </a:lvl1pPr>
          </a:lstStyle>
          <a:p>
            <a:r>
              <a:rPr lang="en-US"/>
              <a:t>Click icon to add picture</a:t>
            </a:r>
            <a:endParaRPr dirty="0"/>
          </a:p>
        </p:txBody>
      </p:sp>
      <p:sp>
        <p:nvSpPr>
          <p:cNvPr id="40" name="Text Placeholder 3"/>
          <p:cNvSpPr>
            <a:spLocks noGrp="1"/>
          </p:cNvSpPr>
          <p:nvPr>
            <p:ph type="body" sz="half" idx="19"/>
          </p:nvPr>
        </p:nvSpPr>
        <p:spPr>
          <a:xfrm>
            <a:off x="5057181" y="4935990"/>
            <a:ext cx="3276735" cy="1007610"/>
          </a:xfrm>
        </p:spPr>
        <p:txBody>
          <a:bodyPr>
            <a:normAutofit/>
          </a:bodyPr>
          <a:lstStyle>
            <a:lvl1pPr marL="0" indent="0">
              <a:spcBef>
                <a:spcPts val="1200"/>
              </a:spcBef>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8" name="Slide Number Placeholder 7"/>
          <p:cNvSpPr>
            <a:spLocks noGrp="1"/>
          </p:cNvSpPr>
          <p:nvPr>
            <p:ph type="sldNum" sz="quarter" idx="12"/>
          </p:nvPr>
        </p:nvSpPr>
        <p:spPr>
          <a:xfrm>
            <a:off x="798910" y="6019801"/>
            <a:ext cx="571500" cy="228600"/>
          </a:xfrm>
          <a:prstGeom prst="rect">
            <a:avLst/>
          </a:prstGeom>
        </p:spPr>
        <p:txBody>
          <a:bodyPr/>
          <a:lstStyle/>
          <a:p>
            <a:pPr defTabSz="685800" eaLnBrk="1" fontAlgn="auto" hangingPunct="1">
              <a:spcBef>
                <a:spcPts val="0"/>
              </a:spcBef>
              <a:spcAft>
                <a:spcPts val="0"/>
              </a:spcAft>
              <a:defRPr/>
            </a:pPr>
            <a:fld id="{022B156B-59AE-415F-B24B-8756D48BB977}" type="slidenum">
              <a:rPr lang="fa-IR" smtClean="0">
                <a:solidFill>
                  <a:srgbClr val="9A5315"/>
                </a:solidFill>
                <a:latin typeface="Segoe Print"/>
                <a:cs typeface="+mn-cs"/>
              </a:rPr>
              <a:pPr defTabSz="685800" eaLnBrk="1" fontAlgn="auto" hangingPunct="1">
                <a:spcBef>
                  <a:spcPts val="0"/>
                </a:spcBef>
                <a:spcAft>
                  <a:spcPts val="0"/>
                </a:spcAft>
                <a:defRPr/>
              </a:pPr>
              <a:t>‹#›</a:t>
            </a:fld>
            <a:endParaRPr lang="fa-IR">
              <a:solidFill>
                <a:srgbClr val="9A5315"/>
              </a:solidFill>
              <a:latin typeface="Segoe Print"/>
              <a:cs typeface="+mn-cs"/>
            </a:endParaRPr>
          </a:p>
        </p:txBody>
      </p:sp>
      <p:sp>
        <p:nvSpPr>
          <p:cNvPr id="7" name="Footer Placeholder 6"/>
          <p:cNvSpPr>
            <a:spLocks noGrp="1"/>
          </p:cNvSpPr>
          <p:nvPr>
            <p:ph type="ftr" sz="quarter" idx="11"/>
          </p:nvPr>
        </p:nvSpPr>
        <p:spPr>
          <a:xfrm>
            <a:off x="1484710" y="6019801"/>
            <a:ext cx="4457700" cy="228600"/>
          </a:xfrm>
          <a:prstGeom prst="rect">
            <a:avLst/>
          </a:prstGeom>
        </p:spPr>
        <p:txBody>
          <a:bodyPr/>
          <a:lstStyle/>
          <a:p>
            <a:pPr defTabSz="685800" eaLnBrk="1" fontAlgn="auto" hangingPunct="1">
              <a:spcBef>
                <a:spcPts val="0"/>
              </a:spcBef>
              <a:spcAft>
                <a:spcPts val="0"/>
              </a:spcAft>
              <a:defRPr/>
            </a:pPr>
            <a:endParaRPr lang="fa-IR">
              <a:solidFill>
                <a:srgbClr val="9A5315"/>
              </a:solidFill>
              <a:latin typeface="Segoe Print"/>
              <a:cs typeface="+mn-cs"/>
            </a:endParaRPr>
          </a:p>
        </p:txBody>
      </p:sp>
      <p:sp>
        <p:nvSpPr>
          <p:cNvPr id="6" name="Date Placeholder 5"/>
          <p:cNvSpPr>
            <a:spLocks noGrp="1"/>
          </p:cNvSpPr>
          <p:nvPr>
            <p:ph type="dt" sz="half" idx="10"/>
          </p:nvPr>
        </p:nvSpPr>
        <p:spPr>
          <a:xfrm>
            <a:off x="6056708" y="6019801"/>
            <a:ext cx="1047195" cy="228600"/>
          </a:xfrm>
          <a:prstGeom prst="rect">
            <a:avLst/>
          </a:prstGeom>
        </p:spPr>
        <p:txBody>
          <a:bodyPr/>
          <a:lstStyle/>
          <a:p>
            <a:pPr defTabSz="685800" eaLnBrk="1" fontAlgn="auto" hangingPunct="1">
              <a:spcBef>
                <a:spcPts val="0"/>
              </a:spcBef>
              <a:spcAft>
                <a:spcPts val="0"/>
              </a:spcAft>
              <a:defRPr/>
            </a:pPr>
            <a:fld id="{4CF99945-0A15-4715-AB6C-F5E56CF20F70}" type="datetimeFigureOut">
              <a:rPr lang="en-US" smtClean="0">
                <a:solidFill>
                  <a:srgbClr val="9A5315"/>
                </a:solidFill>
                <a:latin typeface="Segoe Print"/>
                <a:cs typeface="+mn-cs"/>
              </a:rPr>
              <a:pPr defTabSz="685800" eaLnBrk="1" fontAlgn="auto" hangingPunct="1">
                <a:spcBef>
                  <a:spcPts val="0"/>
                </a:spcBef>
                <a:spcAft>
                  <a:spcPts val="0"/>
                </a:spcAft>
                <a:defRPr/>
              </a:pPr>
              <a:t>12/11/2024</a:t>
            </a:fld>
            <a:endParaRPr lang="en-US">
              <a:solidFill>
                <a:srgbClr val="9A5315"/>
              </a:solidFill>
              <a:latin typeface="Segoe Print"/>
              <a:cs typeface="+mn-cs"/>
            </a:endParaRPr>
          </a:p>
        </p:txBody>
      </p:sp>
    </p:spTree>
    <p:extLst>
      <p:ext uri="{BB962C8B-B14F-4D97-AF65-F5344CB8AC3E}">
        <p14:creationId xmlns:p14="http://schemas.microsoft.com/office/powerpoint/2010/main" val="5774866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hree Pictures with Captio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grpSp>
        <p:nvGrpSpPr>
          <p:cNvPr id="52" name="Group 51"/>
          <p:cNvGrpSpPr>
            <a:grpSpLocks noChangeAspect="1"/>
          </p:cNvGrpSpPr>
          <p:nvPr/>
        </p:nvGrpSpPr>
        <p:grpSpPr>
          <a:xfrm rot="5400000">
            <a:off x="393436" y="2064321"/>
            <a:ext cx="3123347" cy="2317298"/>
            <a:chOff x="895350" y="3313113"/>
            <a:chExt cx="3613151" cy="2790825"/>
          </a:xfrm>
          <a:solidFill>
            <a:schemeClr val="tx1">
              <a:lumMod val="50000"/>
            </a:schemeClr>
          </a:solidFill>
        </p:grpSpPr>
        <p:sp>
          <p:nvSpPr>
            <p:cNvPr id="53"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54"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55"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56"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57"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58"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59"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60"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61"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62"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63"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64"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grpSp>
      <p:sp>
        <p:nvSpPr>
          <p:cNvPr id="79" name="Picture Placeholder 33" descr="An empty placeholder to add an image. Click on the placeholder and select the image that you wish to add."/>
          <p:cNvSpPr>
            <a:spLocks noGrp="1"/>
          </p:cNvSpPr>
          <p:nvPr>
            <p:ph type="pic" sz="quarter" idx="19"/>
          </p:nvPr>
        </p:nvSpPr>
        <p:spPr>
          <a:xfrm>
            <a:off x="936876" y="1824285"/>
            <a:ext cx="2036467" cy="2776308"/>
          </a:xfrm>
          <a:solidFill>
            <a:schemeClr val="bg2"/>
          </a:solidFill>
          <a:ln w="38100">
            <a:solidFill>
              <a:schemeClr val="bg1"/>
            </a:solidFill>
          </a:ln>
        </p:spPr>
        <p:txBody>
          <a:bodyPr/>
          <a:lstStyle>
            <a:lvl1pPr marL="0" indent="0" algn="ctr">
              <a:buNone/>
              <a:defRPr/>
            </a:lvl1pPr>
          </a:lstStyle>
          <a:p>
            <a:r>
              <a:rPr lang="en-US"/>
              <a:t>Click icon to add picture</a:t>
            </a:r>
            <a:endParaRPr dirty="0"/>
          </a:p>
        </p:txBody>
      </p:sp>
      <p:sp>
        <p:nvSpPr>
          <p:cNvPr id="81" name="Text Placeholder 3"/>
          <p:cNvSpPr>
            <a:spLocks noGrp="1"/>
          </p:cNvSpPr>
          <p:nvPr>
            <p:ph type="body" sz="half" idx="2"/>
          </p:nvPr>
        </p:nvSpPr>
        <p:spPr>
          <a:xfrm>
            <a:off x="926409" y="4947405"/>
            <a:ext cx="2057400" cy="914400"/>
          </a:xfrm>
        </p:spPr>
        <p:txBody>
          <a:bodyPr>
            <a:normAutofit/>
          </a:bodyPr>
          <a:lstStyle>
            <a:lvl1pPr marL="0" indent="0">
              <a:spcBef>
                <a:spcPts val="1200"/>
              </a:spcBef>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grpSp>
        <p:nvGrpSpPr>
          <p:cNvPr id="84" name="Group 83"/>
          <p:cNvGrpSpPr>
            <a:grpSpLocks noChangeAspect="1"/>
          </p:cNvGrpSpPr>
          <p:nvPr userDrawn="1"/>
        </p:nvGrpSpPr>
        <p:grpSpPr>
          <a:xfrm rot="5400000">
            <a:off x="2997433" y="2064321"/>
            <a:ext cx="3123347" cy="2317298"/>
            <a:chOff x="895350" y="3313113"/>
            <a:chExt cx="3613151" cy="2790825"/>
          </a:xfrm>
          <a:solidFill>
            <a:schemeClr val="tx1">
              <a:lumMod val="50000"/>
            </a:schemeClr>
          </a:solidFill>
        </p:grpSpPr>
        <p:sp>
          <p:nvSpPr>
            <p:cNvPr id="85"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86"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87"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88"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89"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90"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91"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92"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93"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94"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95"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96"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grpSp>
      <p:sp>
        <p:nvSpPr>
          <p:cNvPr id="78" name="Picture Placeholder 33" descr="An empty placeholder to add an image. Click on the placeholder and select the image that you wish to add."/>
          <p:cNvSpPr>
            <a:spLocks noGrp="1"/>
          </p:cNvSpPr>
          <p:nvPr>
            <p:ph type="pic" sz="quarter" idx="18"/>
          </p:nvPr>
        </p:nvSpPr>
        <p:spPr>
          <a:xfrm>
            <a:off x="3540693" y="1824285"/>
            <a:ext cx="2036826" cy="2776308"/>
          </a:xfrm>
          <a:solidFill>
            <a:schemeClr val="bg2"/>
          </a:solidFill>
          <a:ln w="38100">
            <a:solidFill>
              <a:schemeClr val="bg1"/>
            </a:solidFill>
          </a:ln>
        </p:spPr>
        <p:txBody>
          <a:bodyPr/>
          <a:lstStyle>
            <a:lvl1pPr marL="0" indent="0" algn="ctr">
              <a:buNone/>
              <a:defRPr/>
            </a:lvl1pPr>
          </a:lstStyle>
          <a:p>
            <a:r>
              <a:rPr lang="en-US"/>
              <a:t>Click icon to add picture</a:t>
            </a:r>
            <a:endParaRPr dirty="0"/>
          </a:p>
        </p:txBody>
      </p:sp>
      <p:sp>
        <p:nvSpPr>
          <p:cNvPr id="82" name="Text Placeholder 3"/>
          <p:cNvSpPr>
            <a:spLocks noGrp="1"/>
          </p:cNvSpPr>
          <p:nvPr>
            <p:ph type="body" sz="half" idx="21"/>
          </p:nvPr>
        </p:nvSpPr>
        <p:spPr>
          <a:xfrm>
            <a:off x="3530406" y="4947405"/>
            <a:ext cx="2057400" cy="914400"/>
          </a:xfrm>
        </p:spPr>
        <p:txBody>
          <a:bodyPr>
            <a:normAutofit/>
          </a:bodyPr>
          <a:lstStyle>
            <a:lvl1pPr marL="0" indent="0">
              <a:spcBef>
                <a:spcPts val="1200"/>
              </a:spcBef>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grpSp>
        <p:nvGrpSpPr>
          <p:cNvPr id="97" name="Group 96"/>
          <p:cNvGrpSpPr>
            <a:grpSpLocks noChangeAspect="1"/>
          </p:cNvGrpSpPr>
          <p:nvPr userDrawn="1"/>
        </p:nvGrpSpPr>
        <p:grpSpPr>
          <a:xfrm rot="5400000">
            <a:off x="5623839" y="2064321"/>
            <a:ext cx="3123347" cy="2317298"/>
            <a:chOff x="895350" y="3313113"/>
            <a:chExt cx="3613151" cy="2790825"/>
          </a:xfrm>
          <a:solidFill>
            <a:schemeClr val="tx1">
              <a:lumMod val="50000"/>
            </a:schemeClr>
          </a:solidFill>
        </p:grpSpPr>
        <p:sp>
          <p:nvSpPr>
            <p:cNvPr id="98"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99"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100"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101"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102"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103"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104"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105"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106"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107"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108"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109"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grpSp>
      <p:sp>
        <p:nvSpPr>
          <p:cNvPr id="80" name="Picture Placeholder 33" descr="An empty placeholder to add an image. Click on the placeholder and select the image that you wish to add."/>
          <p:cNvSpPr>
            <a:spLocks noGrp="1"/>
          </p:cNvSpPr>
          <p:nvPr>
            <p:ph type="pic" sz="quarter" idx="20"/>
          </p:nvPr>
        </p:nvSpPr>
        <p:spPr>
          <a:xfrm>
            <a:off x="6167099" y="1824285"/>
            <a:ext cx="2036826" cy="2776308"/>
          </a:xfrm>
          <a:solidFill>
            <a:schemeClr val="bg2"/>
          </a:solidFill>
          <a:ln w="38100">
            <a:solidFill>
              <a:schemeClr val="bg1"/>
            </a:solidFill>
          </a:ln>
        </p:spPr>
        <p:txBody>
          <a:bodyPr/>
          <a:lstStyle>
            <a:lvl1pPr marL="0" indent="0" algn="ctr">
              <a:buNone/>
              <a:defRPr/>
            </a:lvl1pPr>
          </a:lstStyle>
          <a:p>
            <a:r>
              <a:rPr lang="en-US"/>
              <a:t>Click icon to add picture</a:t>
            </a:r>
            <a:endParaRPr dirty="0"/>
          </a:p>
        </p:txBody>
      </p:sp>
      <p:sp>
        <p:nvSpPr>
          <p:cNvPr id="83" name="Text Placeholder 3"/>
          <p:cNvSpPr>
            <a:spLocks noGrp="1"/>
          </p:cNvSpPr>
          <p:nvPr>
            <p:ph type="body" sz="half" idx="22"/>
          </p:nvPr>
        </p:nvSpPr>
        <p:spPr>
          <a:xfrm>
            <a:off x="6156812" y="4947405"/>
            <a:ext cx="2057400" cy="914400"/>
          </a:xfrm>
        </p:spPr>
        <p:txBody>
          <a:bodyPr>
            <a:normAutofit/>
          </a:bodyPr>
          <a:lstStyle>
            <a:lvl1pPr marL="0" indent="0">
              <a:spcBef>
                <a:spcPts val="1200"/>
              </a:spcBef>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8" name="Slide Number Placeholder 7"/>
          <p:cNvSpPr>
            <a:spLocks noGrp="1"/>
          </p:cNvSpPr>
          <p:nvPr>
            <p:ph type="sldNum" sz="quarter" idx="12"/>
          </p:nvPr>
        </p:nvSpPr>
        <p:spPr>
          <a:xfrm>
            <a:off x="798910" y="6019801"/>
            <a:ext cx="571500" cy="228600"/>
          </a:xfrm>
          <a:prstGeom prst="rect">
            <a:avLst/>
          </a:prstGeom>
        </p:spPr>
        <p:txBody>
          <a:bodyPr/>
          <a:lstStyle/>
          <a:p>
            <a:pPr defTabSz="685800" eaLnBrk="1" fontAlgn="auto" hangingPunct="1">
              <a:spcBef>
                <a:spcPts val="0"/>
              </a:spcBef>
              <a:spcAft>
                <a:spcPts val="0"/>
              </a:spcAft>
              <a:defRPr/>
            </a:pPr>
            <a:fld id="{022B156B-59AE-415F-B24B-8756D48BB977}" type="slidenum">
              <a:rPr lang="fa-IR" smtClean="0">
                <a:solidFill>
                  <a:srgbClr val="9A5315"/>
                </a:solidFill>
                <a:latin typeface="Segoe Print"/>
                <a:cs typeface="+mn-cs"/>
              </a:rPr>
              <a:pPr defTabSz="685800" eaLnBrk="1" fontAlgn="auto" hangingPunct="1">
                <a:spcBef>
                  <a:spcPts val="0"/>
                </a:spcBef>
                <a:spcAft>
                  <a:spcPts val="0"/>
                </a:spcAft>
                <a:defRPr/>
              </a:pPr>
              <a:t>‹#›</a:t>
            </a:fld>
            <a:endParaRPr lang="fa-IR">
              <a:solidFill>
                <a:srgbClr val="9A5315"/>
              </a:solidFill>
              <a:latin typeface="Segoe Print"/>
              <a:cs typeface="+mn-cs"/>
            </a:endParaRPr>
          </a:p>
        </p:txBody>
      </p:sp>
      <p:sp>
        <p:nvSpPr>
          <p:cNvPr id="7" name="Footer Placeholder 6"/>
          <p:cNvSpPr>
            <a:spLocks noGrp="1"/>
          </p:cNvSpPr>
          <p:nvPr>
            <p:ph type="ftr" sz="quarter" idx="11"/>
          </p:nvPr>
        </p:nvSpPr>
        <p:spPr>
          <a:xfrm>
            <a:off x="1484710" y="6019801"/>
            <a:ext cx="4457700" cy="228600"/>
          </a:xfrm>
          <a:prstGeom prst="rect">
            <a:avLst/>
          </a:prstGeom>
        </p:spPr>
        <p:txBody>
          <a:bodyPr/>
          <a:lstStyle/>
          <a:p>
            <a:pPr defTabSz="685800" eaLnBrk="1" fontAlgn="auto" hangingPunct="1">
              <a:spcBef>
                <a:spcPts val="0"/>
              </a:spcBef>
              <a:spcAft>
                <a:spcPts val="0"/>
              </a:spcAft>
              <a:defRPr/>
            </a:pPr>
            <a:endParaRPr lang="fa-IR">
              <a:solidFill>
                <a:srgbClr val="9A5315"/>
              </a:solidFill>
              <a:latin typeface="Segoe Print"/>
              <a:cs typeface="+mn-cs"/>
            </a:endParaRPr>
          </a:p>
        </p:txBody>
      </p:sp>
      <p:sp>
        <p:nvSpPr>
          <p:cNvPr id="6" name="Date Placeholder 5"/>
          <p:cNvSpPr>
            <a:spLocks noGrp="1"/>
          </p:cNvSpPr>
          <p:nvPr>
            <p:ph type="dt" sz="half" idx="10"/>
          </p:nvPr>
        </p:nvSpPr>
        <p:spPr>
          <a:xfrm>
            <a:off x="6056708" y="6019801"/>
            <a:ext cx="1047195" cy="228600"/>
          </a:xfrm>
          <a:prstGeom prst="rect">
            <a:avLst/>
          </a:prstGeom>
        </p:spPr>
        <p:txBody>
          <a:bodyPr/>
          <a:lstStyle/>
          <a:p>
            <a:pPr defTabSz="685800" eaLnBrk="1" fontAlgn="auto" hangingPunct="1">
              <a:spcBef>
                <a:spcPts val="0"/>
              </a:spcBef>
              <a:spcAft>
                <a:spcPts val="0"/>
              </a:spcAft>
              <a:defRPr/>
            </a:pPr>
            <a:fld id="{4CF99945-0A15-4715-AB6C-F5E56CF20F70}" type="datetimeFigureOut">
              <a:rPr lang="en-US" smtClean="0">
                <a:solidFill>
                  <a:srgbClr val="9A5315"/>
                </a:solidFill>
                <a:latin typeface="Segoe Print"/>
                <a:cs typeface="+mn-cs"/>
              </a:rPr>
              <a:pPr defTabSz="685800" eaLnBrk="1" fontAlgn="auto" hangingPunct="1">
                <a:spcBef>
                  <a:spcPts val="0"/>
                </a:spcBef>
                <a:spcAft>
                  <a:spcPts val="0"/>
                </a:spcAft>
                <a:defRPr/>
              </a:pPr>
              <a:t>12/11/2024</a:t>
            </a:fld>
            <a:endParaRPr lang="en-US">
              <a:solidFill>
                <a:srgbClr val="9A5315"/>
              </a:solidFill>
              <a:latin typeface="Segoe Print"/>
              <a:cs typeface="+mn-cs"/>
            </a:endParaRPr>
          </a:p>
        </p:txBody>
      </p:sp>
    </p:spTree>
    <p:extLst>
      <p:ext uri="{BB962C8B-B14F-4D97-AF65-F5344CB8AC3E}">
        <p14:creationId xmlns:p14="http://schemas.microsoft.com/office/powerpoint/2010/main" val="41584498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hree Pictures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99661" y="421594"/>
            <a:ext cx="1714500" cy="1885508"/>
          </a:xfrm>
        </p:spPr>
        <p:txBody>
          <a:bodyPr>
            <a:normAutofit/>
          </a:bodyPr>
          <a:lstStyle>
            <a:lvl1pPr>
              <a:defRPr sz="1800"/>
            </a:lvl1pPr>
          </a:lstStyle>
          <a:p>
            <a:r>
              <a:rPr lang="en-US"/>
              <a:t>Click to edit Master title style</a:t>
            </a:r>
          </a:p>
        </p:txBody>
      </p:sp>
      <p:grpSp>
        <p:nvGrpSpPr>
          <p:cNvPr id="84" name="Group 83"/>
          <p:cNvGrpSpPr>
            <a:grpSpLocks noChangeAspect="1"/>
          </p:cNvGrpSpPr>
          <p:nvPr/>
        </p:nvGrpSpPr>
        <p:grpSpPr>
          <a:xfrm rot="16200000" flipV="1">
            <a:off x="-425972" y="1653786"/>
            <a:ext cx="5053664" cy="3308889"/>
            <a:chOff x="895350" y="3313113"/>
            <a:chExt cx="3613151" cy="2790825"/>
          </a:xfrm>
          <a:solidFill>
            <a:schemeClr val="tx1">
              <a:lumMod val="50000"/>
            </a:schemeClr>
          </a:solidFill>
        </p:grpSpPr>
        <p:sp>
          <p:nvSpPr>
            <p:cNvPr id="85"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86"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87"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88"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89"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90"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91"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92"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93"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94"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95"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96"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grpSp>
      <p:sp>
        <p:nvSpPr>
          <p:cNvPr id="97" name="Picture Placeholder 33" descr="An empty placeholder to add an image. Click on the placeholder and select the image that you wish to add."/>
          <p:cNvSpPr>
            <a:spLocks noGrp="1"/>
          </p:cNvSpPr>
          <p:nvPr>
            <p:ph type="pic" sz="quarter" idx="17"/>
          </p:nvPr>
        </p:nvSpPr>
        <p:spPr>
          <a:xfrm>
            <a:off x="630596" y="1020193"/>
            <a:ext cx="2914650" cy="4572000"/>
          </a:xfrm>
          <a:solidFill>
            <a:schemeClr val="bg2"/>
          </a:solidFill>
          <a:ln w="38100">
            <a:solidFill>
              <a:schemeClr val="bg1"/>
            </a:solidFill>
          </a:ln>
        </p:spPr>
        <p:txBody>
          <a:bodyPr/>
          <a:lstStyle>
            <a:lvl1pPr marL="0" indent="0" algn="ctr">
              <a:buNone/>
              <a:defRPr/>
            </a:lvl1pPr>
          </a:lstStyle>
          <a:p>
            <a:r>
              <a:rPr lang="en-US"/>
              <a:t>Click icon to add picture</a:t>
            </a:r>
            <a:endParaRPr dirty="0"/>
          </a:p>
        </p:txBody>
      </p:sp>
      <p:grpSp>
        <p:nvGrpSpPr>
          <p:cNvPr id="98" name="Group 97"/>
          <p:cNvGrpSpPr/>
          <p:nvPr/>
        </p:nvGrpSpPr>
        <p:grpSpPr>
          <a:xfrm>
            <a:off x="3991867" y="319177"/>
            <a:ext cx="2542205" cy="2710838"/>
            <a:chOff x="895350" y="3313113"/>
            <a:chExt cx="3613151" cy="2790825"/>
          </a:xfrm>
          <a:solidFill>
            <a:schemeClr val="tx1">
              <a:lumMod val="50000"/>
            </a:schemeClr>
          </a:solidFill>
        </p:grpSpPr>
        <p:sp>
          <p:nvSpPr>
            <p:cNvPr id="99"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100"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101"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102"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103"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104"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105"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106"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107"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108"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109"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110"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grpSp>
      <p:sp>
        <p:nvSpPr>
          <p:cNvPr id="111" name="Picture Placeholder 33" descr="An empty placeholder to add an image. Click on the placeholder and select the image that you wish to add."/>
          <p:cNvSpPr>
            <a:spLocks noGrp="1" noChangeAspect="1"/>
          </p:cNvSpPr>
          <p:nvPr>
            <p:ph type="pic" sz="quarter" idx="18"/>
          </p:nvPr>
        </p:nvSpPr>
        <p:spPr>
          <a:xfrm>
            <a:off x="4160085" y="529603"/>
            <a:ext cx="2245025" cy="2305338"/>
          </a:xfrm>
          <a:solidFill>
            <a:schemeClr val="bg2"/>
          </a:solidFill>
          <a:ln w="38100">
            <a:solidFill>
              <a:schemeClr val="bg1"/>
            </a:solidFill>
          </a:ln>
        </p:spPr>
        <p:txBody>
          <a:bodyPr/>
          <a:lstStyle>
            <a:lvl1pPr marL="0" indent="0" algn="ctr">
              <a:buNone/>
              <a:defRPr/>
            </a:lvl1pPr>
          </a:lstStyle>
          <a:p>
            <a:r>
              <a:rPr lang="en-US"/>
              <a:t>Click icon to add picture</a:t>
            </a:r>
            <a:endParaRPr dirty="0"/>
          </a:p>
        </p:txBody>
      </p:sp>
      <p:grpSp>
        <p:nvGrpSpPr>
          <p:cNvPr id="112" name="Group 111"/>
          <p:cNvGrpSpPr/>
          <p:nvPr/>
        </p:nvGrpSpPr>
        <p:grpSpPr>
          <a:xfrm>
            <a:off x="3991867" y="3245640"/>
            <a:ext cx="2542205" cy="2710838"/>
            <a:chOff x="895350" y="3313113"/>
            <a:chExt cx="3613151" cy="2790825"/>
          </a:xfrm>
          <a:solidFill>
            <a:schemeClr val="tx1">
              <a:lumMod val="50000"/>
            </a:schemeClr>
          </a:solidFill>
        </p:grpSpPr>
        <p:sp>
          <p:nvSpPr>
            <p:cNvPr id="113"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114"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115"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116"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117"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118"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119"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120"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121"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122"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123"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sp>
          <p:nvSpPr>
            <p:cNvPr id="124"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srgbClr val="9A5315"/>
                </a:solidFill>
                <a:effectLst/>
                <a:uLnTx/>
                <a:uFillTx/>
                <a:latin typeface="Segoe Print"/>
                <a:ea typeface="+mn-ea"/>
                <a:cs typeface="+mn-cs"/>
              </a:endParaRPr>
            </a:p>
          </p:txBody>
        </p:sp>
      </p:grpSp>
      <p:sp>
        <p:nvSpPr>
          <p:cNvPr id="125" name="Picture Placeholder 33" descr="An empty placeholder to add an image. Click on the placeholder and select the image that you wish to add."/>
          <p:cNvSpPr>
            <a:spLocks noGrp="1" noChangeAspect="1"/>
          </p:cNvSpPr>
          <p:nvPr>
            <p:ph type="pic" sz="quarter" idx="19"/>
          </p:nvPr>
        </p:nvSpPr>
        <p:spPr>
          <a:xfrm>
            <a:off x="4160085" y="3456066"/>
            <a:ext cx="2245025" cy="2305338"/>
          </a:xfrm>
          <a:solidFill>
            <a:schemeClr val="bg2"/>
          </a:solidFill>
          <a:ln w="38100">
            <a:solidFill>
              <a:schemeClr val="bg1"/>
            </a:solidFill>
          </a:ln>
        </p:spPr>
        <p:txBody>
          <a:bodyPr/>
          <a:lstStyle>
            <a:lvl1pPr marL="0" indent="0" algn="ctr">
              <a:buNone/>
              <a:defRPr/>
            </a:lvl1pPr>
          </a:lstStyle>
          <a:p>
            <a:r>
              <a:rPr lang="en-US"/>
              <a:t>Click icon to add picture</a:t>
            </a:r>
            <a:endParaRPr dirty="0"/>
          </a:p>
        </p:txBody>
      </p:sp>
      <p:sp>
        <p:nvSpPr>
          <p:cNvPr id="126" name="Text Placeholder 3"/>
          <p:cNvSpPr>
            <a:spLocks noGrp="1"/>
          </p:cNvSpPr>
          <p:nvPr>
            <p:ph type="body" sz="half" idx="21"/>
          </p:nvPr>
        </p:nvSpPr>
        <p:spPr>
          <a:xfrm>
            <a:off x="6799661" y="2484993"/>
            <a:ext cx="1714500" cy="3248729"/>
          </a:xfrm>
        </p:spPr>
        <p:txBody>
          <a:bodyPr anchor="t" anchorCtr="0">
            <a:normAutofit/>
          </a:bodyPr>
          <a:lstStyle>
            <a:lvl1pPr marL="0" indent="0">
              <a:spcBef>
                <a:spcPts val="1200"/>
              </a:spcBef>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8" name="Slide Number Placeholder 7"/>
          <p:cNvSpPr>
            <a:spLocks noGrp="1"/>
          </p:cNvSpPr>
          <p:nvPr>
            <p:ph type="sldNum" sz="quarter" idx="12"/>
          </p:nvPr>
        </p:nvSpPr>
        <p:spPr>
          <a:xfrm>
            <a:off x="798910" y="6019801"/>
            <a:ext cx="571500" cy="228600"/>
          </a:xfrm>
          <a:prstGeom prst="rect">
            <a:avLst/>
          </a:prstGeom>
        </p:spPr>
        <p:txBody>
          <a:bodyPr/>
          <a:lstStyle/>
          <a:p>
            <a:pPr defTabSz="685800" eaLnBrk="1" fontAlgn="auto" hangingPunct="1">
              <a:spcBef>
                <a:spcPts val="0"/>
              </a:spcBef>
              <a:spcAft>
                <a:spcPts val="0"/>
              </a:spcAft>
              <a:defRPr/>
            </a:pPr>
            <a:fld id="{022B156B-59AE-415F-B24B-8756D48BB977}" type="slidenum">
              <a:rPr lang="fa-IR" smtClean="0">
                <a:solidFill>
                  <a:srgbClr val="9A5315"/>
                </a:solidFill>
                <a:latin typeface="Segoe Print"/>
                <a:cs typeface="+mn-cs"/>
              </a:rPr>
              <a:pPr defTabSz="685800" eaLnBrk="1" fontAlgn="auto" hangingPunct="1">
                <a:spcBef>
                  <a:spcPts val="0"/>
                </a:spcBef>
                <a:spcAft>
                  <a:spcPts val="0"/>
                </a:spcAft>
                <a:defRPr/>
              </a:pPr>
              <a:t>‹#›</a:t>
            </a:fld>
            <a:endParaRPr lang="fa-IR">
              <a:solidFill>
                <a:srgbClr val="9A5315"/>
              </a:solidFill>
              <a:latin typeface="Segoe Print"/>
              <a:cs typeface="+mn-cs"/>
            </a:endParaRPr>
          </a:p>
        </p:txBody>
      </p:sp>
      <p:sp>
        <p:nvSpPr>
          <p:cNvPr id="7" name="Footer Placeholder 6"/>
          <p:cNvSpPr>
            <a:spLocks noGrp="1"/>
          </p:cNvSpPr>
          <p:nvPr>
            <p:ph type="ftr" sz="quarter" idx="11"/>
          </p:nvPr>
        </p:nvSpPr>
        <p:spPr>
          <a:xfrm>
            <a:off x="1484710" y="6019801"/>
            <a:ext cx="4457700" cy="228600"/>
          </a:xfrm>
          <a:prstGeom prst="rect">
            <a:avLst/>
          </a:prstGeom>
        </p:spPr>
        <p:txBody>
          <a:bodyPr/>
          <a:lstStyle/>
          <a:p>
            <a:pPr defTabSz="685800" eaLnBrk="1" fontAlgn="auto" hangingPunct="1">
              <a:spcBef>
                <a:spcPts val="0"/>
              </a:spcBef>
              <a:spcAft>
                <a:spcPts val="0"/>
              </a:spcAft>
              <a:defRPr/>
            </a:pPr>
            <a:endParaRPr lang="fa-IR">
              <a:solidFill>
                <a:srgbClr val="9A5315"/>
              </a:solidFill>
              <a:latin typeface="Segoe Print"/>
              <a:cs typeface="+mn-cs"/>
            </a:endParaRPr>
          </a:p>
        </p:txBody>
      </p:sp>
      <p:sp>
        <p:nvSpPr>
          <p:cNvPr id="6" name="Date Placeholder 5"/>
          <p:cNvSpPr>
            <a:spLocks noGrp="1"/>
          </p:cNvSpPr>
          <p:nvPr>
            <p:ph type="dt" sz="half" idx="10"/>
          </p:nvPr>
        </p:nvSpPr>
        <p:spPr>
          <a:xfrm>
            <a:off x="6056708" y="6019801"/>
            <a:ext cx="1047195" cy="228600"/>
          </a:xfrm>
          <a:prstGeom prst="rect">
            <a:avLst/>
          </a:prstGeom>
        </p:spPr>
        <p:txBody>
          <a:bodyPr/>
          <a:lstStyle/>
          <a:p>
            <a:pPr defTabSz="685800" eaLnBrk="1" fontAlgn="auto" hangingPunct="1">
              <a:spcBef>
                <a:spcPts val="0"/>
              </a:spcBef>
              <a:spcAft>
                <a:spcPts val="0"/>
              </a:spcAft>
              <a:defRPr/>
            </a:pPr>
            <a:fld id="{4CF99945-0A15-4715-AB6C-F5E56CF20F70}" type="datetimeFigureOut">
              <a:rPr lang="en-US" smtClean="0">
                <a:solidFill>
                  <a:srgbClr val="9A5315"/>
                </a:solidFill>
                <a:latin typeface="Segoe Print"/>
                <a:cs typeface="+mn-cs"/>
              </a:rPr>
              <a:pPr defTabSz="685800" eaLnBrk="1" fontAlgn="auto" hangingPunct="1">
                <a:spcBef>
                  <a:spcPts val="0"/>
                </a:spcBef>
                <a:spcAft>
                  <a:spcPts val="0"/>
                </a:spcAft>
                <a:defRPr/>
              </a:pPr>
              <a:t>12/11/2024</a:t>
            </a:fld>
            <a:endParaRPr lang="en-US">
              <a:solidFill>
                <a:srgbClr val="9A5315"/>
              </a:solidFill>
              <a:latin typeface="Segoe Print"/>
              <a:cs typeface="+mn-cs"/>
            </a:endParaRPr>
          </a:p>
        </p:txBody>
      </p:sp>
    </p:spTree>
    <p:extLst>
      <p:ext uri="{BB962C8B-B14F-4D97-AF65-F5344CB8AC3E}">
        <p14:creationId xmlns:p14="http://schemas.microsoft.com/office/powerpoint/2010/main" val="29989227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itle" preserve="1">
  <p:cSld name="1_Title Slide">
    <p:spTree>
      <p:nvGrpSpPr>
        <p:cNvPr id="1" name=""/>
        <p:cNvGrpSpPr/>
        <p:nvPr/>
      </p:nvGrpSpPr>
      <p:grpSpPr>
        <a:xfrm>
          <a:off x="0" y="0"/>
          <a:ext cx="0" cy="0"/>
          <a:chOff x="0" y="0"/>
          <a:chExt cx="0" cy="0"/>
        </a:xfrm>
      </p:grpSpPr>
      <p:pic>
        <p:nvPicPr>
          <p:cNvPr id="4" name="Picture 11" descr="IMG_0161"/>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6" name="Rectangle 2"/>
          <p:cNvSpPr>
            <a:spLocks noGrp="1" noChangeArrowheads="1"/>
          </p:cNvSpPr>
          <p:nvPr>
            <p:ph type="ctrTitle"/>
          </p:nvPr>
        </p:nvSpPr>
        <p:spPr>
          <a:xfrm>
            <a:off x="685800" y="161925"/>
            <a:ext cx="7772400" cy="1143000"/>
          </a:xfrm>
        </p:spPr>
        <p:txBody>
          <a:bodyPr/>
          <a:lstStyle>
            <a:lvl1pPr>
              <a:defRPr smtClean="0">
                <a:solidFill>
                  <a:schemeClr val="bg1"/>
                </a:solidFill>
              </a:defRPr>
            </a:lvl1pPr>
          </a:lstStyle>
          <a:p>
            <a:pPr lvl="0"/>
            <a:r>
              <a:rPr lang="en-US" altLang="en-US" noProof="0" smtClean="0"/>
              <a:t>Click to edit Master title style</a:t>
            </a:r>
          </a:p>
        </p:txBody>
      </p:sp>
      <p:sp>
        <p:nvSpPr>
          <p:cNvPr id="47107" name="Rectangle 3"/>
          <p:cNvSpPr>
            <a:spLocks noGrp="1" noChangeArrowheads="1"/>
          </p:cNvSpPr>
          <p:nvPr>
            <p:ph type="subTitle" idx="1"/>
          </p:nvPr>
        </p:nvSpPr>
        <p:spPr>
          <a:xfrm>
            <a:off x="1371600" y="1466850"/>
            <a:ext cx="6400800" cy="682625"/>
          </a:xfrm>
        </p:spPr>
        <p:txBody>
          <a:bodyPr/>
          <a:lstStyle>
            <a:lvl1pPr marL="0" indent="0" algn="ctr">
              <a:buFontTx/>
              <a:buNone/>
              <a:defRPr smtClean="0">
                <a:solidFill>
                  <a:schemeClr val="bg1"/>
                </a:solidFill>
              </a:defRPr>
            </a:lvl1pPr>
          </a:lstStyle>
          <a:p>
            <a:pPr lvl="0"/>
            <a:r>
              <a:rPr lang="en-US" altLang="en-US" noProof="0" smtClean="0"/>
              <a:t>Click to edit Master subtitle style</a:t>
            </a:r>
          </a:p>
        </p:txBody>
      </p:sp>
      <p:sp>
        <p:nvSpPr>
          <p:cNvPr id="5" name="Date Placeholder 4"/>
          <p:cNvSpPr>
            <a:spLocks noGrp="1" noChangeArrowheads="1"/>
          </p:cNvSpPr>
          <p:nvPr>
            <p:ph type="dt" sz="half" idx="10"/>
          </p:nvPr>
        </p:nvSpPr>
        <p:spPr bwMode="auto">
          <a:xfrm>
            <a:off x="6858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eaLnBrk="1" hangingPunct="1">
              <a:defRPr sz="1050">
                <a:latin typeface="Arial" charset="0"/>
                <a:ea typeface="+mn-ea"/>
              </a:defRPr>
            </a:lvl1pPr>
          </a:lstStyle>
          <a:p>
            <a:pPr defTabSz="685800">
              <a:defRPr/>
            </a:pPr>
            <a:endParaRPr lang="en-GB">
              <a:solidFill>
                <a:srgbClr val="594747"/>
              </a:solidFill>
              <a:cs typeface="+mn-cs"/>
            </a:endParaRPr>
          </a:p>
        </p:txBody>
      </p:sp>
      <p:sp>
        <p:nvSpPr>
          <p:cNvPr id="6" name="Footer Placeholder 5"/>
          <p:cNvSpPr>
            <a:spLocks noGrp="1" noChangeArrowheads="1"/>
          </p:cNvSpPr>
          <p:nvPr>
            <p:ph type="ftr" sz="quarter" idx="11"/>
          </p:nvPr>
        </p:nvSpPr>
        <p:spPr bwMode="auto">
          <a:xfrm>
            <a:off x="3124200" y="6248400"/>
            <a:ext cx="28956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eaLnBrk="1" hangingPunct="1">
              <a:defRPr sz="1050">
                <a:latin typeface="Arial" charset="0"/>
                <a:ea typeface="+mn-ea"/>
              </a:defRPr>
            </a:lvl1pPr>
          </a:lstStyle>
          <a:p>
            <a:pPr defTabSz="685800">
              <a:defRPr/>
            </a:pPr>
            <a:endParaRPr lang="en-GB">
              <a:solidFill>
                <a:srgbClr val="594747"/>
              </a:solidFill>
              <a:cs typeface="+mn-cs"/>
            </a:endParaRPr>
          </a:p>
        </p:txBody>
      </p:sp>
      <p:sp>
        <p:nvSpPr>
          <p:cNvPr id="7" name="Slide Number Placeholder 6"/>
          <p:cNvSpPr>
            <a:spLocks noGrp="1" noChangeArrowheads="1"/>
          </p:cNvSpPr>
          <p:nvPr>
            <p:ph type="sldNum" sz="quarter" idx="12"/>
          </p:nvPr>
        </p:nvSpPr>
        <p:spPr bwMode="auto">
          <a:xfrm>
            <a:off x="65532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eaLnBrk="1" hangingPunct="1">
              <a:defRPr sz="1050" smtClean="0"/>
            </a:lvl1pPr>
          </a:lstStyle>
          <a:p>
            <a:pPr defTabSz="685800">
              <a:defRPr/>
            </a:pPr>
            <a:fld id="{79B566A2-516A-4E06-ADC8-BE674CF1E2A4}" type="slidenum">
              <a:rPr lang="en-GB" altLang="en-US" smtClean="0">
                <a:solidFill>
                  <a:srgbClr val="594747"/>
                </a:solidFill>
                <a:latin typeface="Arial"/>
                <a:ea typeface="MS PGothic" panose="020B0600070205080204" pitchFamily="34" charset="-128"/>
                <a:cs typeface="+mn-cs"/>
              </a:rPr>
              <a:pPr defTabSz="685800">
                <a:defRPr/>
              </a:pPr>
              <a:t>‹#›</a:t>
            </a:fld>
            <a:endParaRPr lang="en-GB" altLang="en-US">
              <a:solidFill>
                <a:srgbClr val="594747"/>
              </a:solidFill>
              <a:latin typeface="Arial"/>
              <a:ea typeface="MS PGothic" panose="020B0600070205080204" pitchFamily="34" charset="-128"/>
              <a:cs typeface="+mn-cs"/>
            </a:endParaRPr>
          </a:p>
        </p:txBody>
      </p:sp>
    </p:spTree>
    <p:extLst>
      <p:ext uri="{BB962C8B-B14F-4D97-AF65-F5344CB8AC3E}">
        <p14:creationId xmlns:p14="http://schemas.microsoft.com/office/powerpoint/2010/main" val="2941044015"/>
      </p:ext>
    </p:extLst>
  </p:cSld>
  <p:clrMapOvr>
    <a:masterClrMapping/>
  </p:clrMapOvr>
  <p:transition spd="slow"/>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5602" name="Rectangle 2"/>
          <p:cNvSpPr>
            <a:spLocks noGrp="1" noChangeArrowheads="1"/>
          </p:cNvSpPr>
          <p:nvPr>
            <p:ph type="ctrTitle"/>
          </p:nvPr>
        </p:nvSpPr>
        <p:spPr>
          <a:xfrm>
            <a:off x="685800" y="287338"/>
            <a:ext cx="7772400" cy="1143000"/>
          </a:xfrm>
        </p:spPr>
        <p:txBody>
          <a:bodyPr/>
          <a:lstStyle>
            <a:lvl1pPr>
              <a:defRPr/>
            </a:lvl1pPr>
          </a:lstStyle>
          <a:p>
            <a:r>
              <a:rPr lang="en-US"/>
              <a:t>Click to edit Master title style</a:t>
            </a:r>
          </a:p>
        </p:txBody>
      </p:sp>
      <p:sp>
        <p:nvSpPr>
          <p:cNvPr id="25603" name="Rectangle 3"/>
          <p:cNvSpPr>
            <a:spLocks noGrp="1" noChangeArrowheads="1"/>
          </p:cNvSpPr>
          <p:nvPr>
            <p:ph type="subTitle" idx="1"/>
          </p:nvPr>
        </p:nvSpPr>
        <p:spPr>
          <a:xfrm>
            <a:off x="692151" y="2427290"/>
            <a:ext cx="7775575" cy="1000125"/>
          </a:xfrm>
        </p:spPr>
        <p:txBody>
          <a:bodyPr/>
          <a:lstStyle>
            <a:lvl1pPr marL="0" indent="0" algn="ctr">
              <a:buFontTx/>
              <a:buNone/>
              <a:defRPr/>
            </a:lvl1pPr>
          </a:lstStyle>
          <a:p>
            <a:r>
              <a:rPr lang="en-US"/>
              <a:t>Click to edit Master subtitle style</a:t>
            </a:r>
          </a:p>
        </p:txBody>
      </p:sp>
      <p:sp>
        <p:nvSpPr>
          <p:cNvPr id="4" name="Date Placeholder 3"/>
          <p:cNvSpPr>
            <a:spLocks noGrp="1" noChangeArrowheads="1"/>
          </p:cNvSpPr>
          <p:nvPr>
            <p:ph type="dt" sz="half" idx="10"/>
          </p:nvPr>
        </p:nvSpPr>
        <p:spPr bwMode="auto">
          <a:xfrm>
            <a:off x="6858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eaLnBrk="1" hangingPunct="1">
              <a:defRPr sz="1050">
                <a:latin typeface="Arial" charset="0"/>
                <a:ea typeface="+mn-ea"/>
              </a:defRPr>
            </a:lvl1pPr>
          </a:lstStyle>
          <a:p>
            <a:pPr defTabSz="685800">
              <a:defRPr/>
            </a:pPr>
            <a:endParaRPr lang="en-GB">
              <a:solidFill>
                <a:srgbClr val="594747"/>
              </a:solidFill>
              <a:cs typeface="+mn-cs"/>
            </a:endParaRPr>
          </a:p>
        </p:txBody>
      </p:sp>
      <p:sp>
        <p:nvSpPr>
          <p:cNvPr id="5" name="Footer Placeholder 4"/>
          <p:cNvSpPr>
            <a:spLocks noGrp="1" noChangeArrowheads="1"/>
          </p:cNvSpPr>
          <p:nvPr>
            <p:ph type="ftr" sz="quarter" idx="11"/>
          </p:nvPr>
        </p:nvSpPr>
        <p:spPr bwMode="auto">
          <a:xfrm>
            <a:off x="3124200" y="6248400"/>
            <a:ext cx="28956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eaLnBrk="1" hangingPunct="1">
              <a:defRPr sz="1050">
                <a:latin typeface="Arial" charset="0"/>
                <a:ea typeface="+mn-ea"/>
              </a:defRPr>
            </a:lvl1pPr>
          </a:lstStyle>
          <a:p>
            <a:pPr defTabSz="685800">
              <a:defRPr/>
            </a:pPr>
            <a:endParaRPr lang="en-GB">
              <a:solidFill>
                <a:srgbClr val="594747"/>
              </a:solidFill>
              <a:cs typeface="+mn-cs"/>
            </a:endParaRPr>
          </a:p>
        </p:txBody>
      </p:sp>
      <p:sp>
        <p:nvSpPr>
          <p:cNvPr id="6" name="Slide Number Placeholder 5"/>
          <p:cNvSpPr>
            <a:spLocks noGrp="1" noChangeArrowheads="1"/>
          </p:cNvSpPr>
          <p:nvPr>
            <p:ph type="sldNum" sz="quarter" idx="12"/>
          </p:nvPr>
        </p:nvSpPr>
        <p:spPr bwMode="auto">
          <a:xfrm>
            <a:off x="65532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eaLnBrk="1" hangingPunct="1">
              <a:defRPr sz="1050" smtClean="0"/>
            </a:lvl1pPr>
          </a:lstStyle>
          <a:p>
            <a:pPr defTabSz="685800">
              <a:defRPr/>
            </a:pPr>
            <a:fld id="{37677504-BBCC-48E4-93D5-45596F71CBB9}" type="slidenum">
              <a:rPr lang="en-GB" altLang="en-US" smtClean="0">
                <a:solidFill>
                  <a:srgbClr val="594747"/>
                </a:solidFill>
                <a:latin typeface="Arial"/>
                <a:ea typeface="MS PGothic" panose="020B0600070205080204" pitchFamily="34" charset="-128"/>
                <a:cs typeface="+mn-cs"/>
              </a:rPr>
              <a:pPr defTabSz="685800">
                <a:defRPr/>
              </a:pPr>
              <a:t>‹#›</a:t>
            </a:fld>
            <a:endParaRPr lang="en-GB" altLang="en-US">
              <a:solidFill>
                <a:srgbClr val="594747"/>
              </a:solidFill>
              <a:latin typeface="Arial"/>
              <a:ea typeface="MS PGothic" panose="020B0600070205080204" pitchFamily="34" charset="-128"/>
              <a:cs typeface="+mn-cs"/>
            </a:endParaRPr>
          </a:p>
        </p:txBody>
      </p:sp>
    </p:spTree>
    <p:extLst>
      <p:ext uri="{BB962C8B-B14F-4D97-AF65-F5344CB8AC3E}">
        <p14:creationId xmlns:p14="http://schemas.microsoft.com/office/powerpoint/2010/main" val="352142675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Tree>
    <p:extLst>
      <p:ext uri="{BB962C8B-B14F-4D97-AF65-F5344CB8AC3E}">
        <p14:creationId xmlns:p14="http://schemas.microsoft.com/office/powerpoint/2010/main" val="366755639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2"/>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2"/>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Tree>
    <p:extLst>
      <p:ext uri="{BB962C8B-B14F-4D97-AF65-F5344CB8AC3E}">
        <p14:creationId xmlns:p14="http://schemas.microsoft.com/office/powerpoint/2010/main" val="24861424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3"/>
          <p:cNvSpPr>
            <a:spLocks noGrp="1"/>
          </p:cNvSpPr>
          <p:nvPr>
            <p:ph type="dt" sz="half" idx="10"/>
          </p:nvPr>
        </p:nvSpPr>
        <p:spPr/>
        <p:txBody>
          <a:bodyPr/>
          <a:lstStyle>
            <a:lvl1pPr>
              <a:defRPr/>
            </a:lvl1pPr>
          </a:lstStyle>
          <a:p>
            <a:pPr>
              <a:defRPr/>
            </a:pPr>
            <a:fld id="{689325AD-1F15-44A1-8980-CC18BDB67B0E}" type="datetimeFigureOut">
              <a:rPr lang="en-GB"/>
              <a:pPr>
                <a:defRPr/>
              </a:pPr>
              <a:t>11/12/2024</a:t>
            </a:fld>
            <a:endParaRPr lang="en-GB"/>
          </a:p>
        </p:txBody>
      </p:sp>
      <p:sp>
        <p:nvSpPr>
          <p:cNvPr id="8" name="Footer Placeholder 4"/>
          <p:cNvSpPr>
            <a:spLocks noGrp="1"/>
          </p:cNvSpPr>
          <p:nvPr>
            <p:ph type="ftr" sz="quarter" idx="11"/>
          </p:nvPr>
        </p:nvSpPr>
        <p:spPr/>
        <p:txBody>
          <a:bodyPr/>
          <a:lstStyle>
            <a:lvl1pPr>
              <a:defRPr/>
            </a:lvl1pPr>
          </a:lstStyle>
          <a:p>
            <a:pPr>
              <a:defRPr/>
            </a:pPr>
            <a:endParaRPr lang="en-GB"/>
          </a:p>
        </p:txBody>
      </p:sp>
      <p:sp>
        <p:nvSpPr>
          <p:cNvPr id="9" name="Slide Number Placeholder 5"/>
          <p:cNvSpPr>
            <a:spLocks noGrp="1"/>
          </p:cNvSpPr>
          <p:nvPr>
            <p:ph type="sldNum" sz="quarter" idx="12"/>
          </p:nvPr>
        </p:nvSpPr>
        <p:spPr/>
        <p:txBody>
          <a:bodyPr/>
          <a:lstStyle>
            <a:lvl1pPr>
              <a:defRPr/>
            </a:lvl1pPr>
          </a:lstStyle>
          <a:p>
            <a:pPr>
              <a:defRPr/>
            </a:pPr>
            <a:fld id="{6F6F4905-11AA-4AAA-8856-10492946B78D}" type="slidenum">
              <a:rPr lang="en-GB" altLang="en-US"/>
              <a:pPr>
                <a:defRPr/>
              </a:pPr>
              <a:t>‹#›</a:t>
            </a:fld>
            <a:endParaRPr lang="en-GB" altLang="en-US"/>
          </a:p>
        </p:txBody>
      </p:sp>
    </p:spTree>
    <p:extLst>
      <p:ext uri="{BB962C8B-B14F-4D97-AF65-F5344CB8AC3E}">
        <p14:creationId xmlns:p14="http://schemas.microsoft.com/office/powerpoint/2010/main" val="3480925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smtClean="0"/>
              <a:t>Click to edit Master title style</a:t>
            </a:r>
            <a:endParaRPr lang="en-US"/>
          </a:p>
        </p:txBody>
      </p:sp>
    </p:spTree>
    <p:extLst>
      <p:ext uri="{BB962C8B-B14F-4D97-AF65-F5344CB8AC3E}">
        <p14:creationId xmlns:p14="http://schemas.microsoft.com/office/powerpoint/2010/main" val="73484859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010376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ue background">
    <p:spTree>
      <p:nvGrpSpPr>
        <p:cNvPr id="1" name=""/>
        <p:cNvGrpSpPr/>
        <p:nvPr/>
      </p:nvGrpSpPr>
      <p:grpSpPr>
        <a:xfrm>
          <a:off x="0" y="0"/>
          <a:ext cx="0" cy="0"/>
          <a:chOff x="0" y="0"/>
          <a:chExt cx="0" cy="0"/>
        </a:xfrm>
      </p:grpSpPr>
      <p:pic>
        <p:nvPicPr>
          <p:cNvPr id="4" name="Picture 11" descr="IMG_0161-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 y="654050"/>
            <a:ext cx="8285163" cy="620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noFill/>
          <a:ln>
            <a:noFill/>
          </a:ln>
        </p:spPr>
        <p:txBody>
          <a:bodyPr/>
          <a:lstStyle/>
          <a:p>
            <a:r>
              <a:rPr lang="en-GB" dirty="0" smtClean="0"/>
              <a:t>Click to edit Master title style</a:t>
            </a:r>
            <a:endParaRPr lang="en-US" dirty="0"/>
          </a:p>
        </p:txBody>
      </p:sp>
      <p:sp>
        <p:nvSpPr>
          <p:cNvPr id="8" name="Text Placeholder 7"/>
          <p:cNvSpPr>
            <a:spLocks noGrp="1"/>
          </p:cNvSpPr>
          <p:nvPr>
            <p:ph type="body" sz="quarter" idx="13"/>
          </p:nvPr>
        </p:nvSpPr>
        <p:spPr>
          <a:xfrm>
            <a:off x="468313" y="1567865"/>
            <a:ext cx="8216900" cy="4551362"/>
          </a:xfrm>
          <a:noFill/>
          <a:ln>
            <a:noFill/>
          </a:ln>
        </p:spPr>
        <p:txBody>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5" name="Date Placeholder 3"/>
          <p:cNvSpPr>
            <a:spLocks noGrp="1"/>
          </p:cNvSpPr>
          <p:nvPr>
            <p:ph type="dt" sz="half" idx="14"/>
          </p:nvPr>
        </p:nvSpPr>
        <p:spPr bwMode="auto">
          <a:xfrm>
            <a:off x="457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eaLnBrk="1" hangingPunct="1">
              <a:defRPr sz="1050">
                <a:latin typeface="Arial" charset="0"/>
                <a:ea typeface="+mn-ea"/>
              </a:defRPr>
            </a:lvl1pPr>
          </a:lstStyle>
          <a:p>
            <a:pPr defTabSz="685800">
              <a:defRPr/>
            </a:pPr>
            <a:endParaRPr lang="en-GB">
              <a:solidFill>
                <a:srgbClr val="594747"/>
              </a:solidFill>
              <a:cs typeface="+mn-cs"/>
            </a:endParaRPr>
          </a:p>
        </p:txBody>
      </p:sp>
      <p:sp>
        <p:nvSpPr>
          <p:cNvPr id="6" name="Footer Placeholder 4"/>
          <p:cNvSpPr>
            <a:spLocks noGrp="1"/>
          </p:cNvSpPr>
          <p:nvPr>
            <p:ph type="ftr" sz="quarter" idx="15"/>
          </p:nvPr>
        </p:nvSpPr>
        <p:spPr bwMode="auto">
          <a:xfrm>
            <a:off x="3124200" y="6245225"/>
            <a:ext cx="2895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eaLnBrk="1" hangingPunct="1">
              <a:defRPr sz="1050">
                <a:latin typeface="Arial" charset="0"/>
                <a:ea typeface="+mn-ea"/>
              </a:defRPr>
            </a:lvl1pPr>
          </a:lstStyle>
          <a:p>
            <a:pPr defTabSz="685800">
              <a:defRPr/>
            </a:pPr>
            <a:endParaRPr lang="en-GB">
              <a:solidFill>
                <a:srgbClr val="594747"/>
              </a:solidFill>
              <a:cs typeface="+mn-cs"/>
            </a:endParaRPr>
          </a:p>
        </p:txBody>
      </p:sp>
      <p:sp>
        <p:nvSpPr>
          <p:cNvPr id="7" name="Slide Number Placeholder 5"/>
          <p:cNvSpPr>
            <a:spLocks noGrp="1"/>
          </p:cNvSpPr>
          <p:nvPr>
            <p:ph type="sldNum" sz="quarter" idx="16"/>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eaLnBrk="1" hangingPunct="1">
              <a:defRPr sz="1050" smtClean="0"/>
            </a:lvl1pPr>
          </a:lstStyle>
          <a:p>
            <a:pPr defTabSz="685800">
              <a:defRPr/>
            </a:pPr>
            <a:fld id="{42CE5B2A-0E2A-4AB1-940C-A280AE0E0B7F}" type="slidenum">
              <a:rPr lang="en-GB" altLang="en-US" smtClean="0">
                <a:solidFill>
                  <a:srgbClr val="594747"/>
                </a:solidFill>
                <a:latin typeface="Arial"/>
                <a:ea typeface="MS PGothic" panose="020B0600070205080204" pitchFamily="34" charset="-128"/>
                <a:cs typeface="+mn-cs"/>
              </a:rPr>
              <a:pPr defTabSz="685800">
                <a:defRPr/>
              </a:pPr>
              <a:t>‹#›</a:t>
            </a:fld>
            <a:endParaRPr lang="en-GB" altLang="en-US">
              <a:solidFill>
                <a:srgbClr val="594747"/>
              </a:solidFill>
              <a:latin typeface="Arial"/>
              <a:ea typeface="MS PGothic" panose="020B0600070205080204" pitchFamily="34" charset="-128"/>
              <a:cs typeface="+mn-cs"/>
            </a:endParaRPr>
          </a:p>
        </p:txBody>
      </p:sp>
    </p:spTree>
    <p:extLst>
      <p:ext uri="{BB962C8B-B14F-4D97-AF65-F5344CB8AC3E}">
        <p14:creationId xmlns:p14="http://schemas.microsoft.com/office/powerpoint/2010/main" val="73320398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GB" smtClean="0"/>
              <a:t>Click to edit Master title style</a:t>
            </a:r>
            <a:endParaRPr lang="en-US"/>
          </a:p>
        </p:txBody>
      </p:sp>
      <p:sp>
        <p:nvSpPr>
          <p:cNvPr id="3" name="Table Placeholder 2"/>
          <p:cNvSpPr>
            <a:spLocks noGrp="1"/>
          </p:cNvSpPr>
          <p:nvPr>
            <p:ph type="tbl" idx="1"/>
          </p:nvPr>
        </p:nvSpPr>
        <p:spPr>
          <a:xfrm>
            <a:off x="457200" y="1600202"/>
            <a:ext cx="8229600" cy="4525963"/>
          </a:xfrm>
        </p:spPr>
        <p:txBody>
          <a:bodyPr/>
          <a:lstStyle/>
          <a:p>
            <a:pPr lvl="0"/>
            <a:endParaRPr lang="en-US" noProof="0" smtClean="0"/>
          </a:p>
        </p:txBody>
      </p:sp>
    </p:spTree>
    <p:extLst>
      <p:ext uri="{BB962C8B-B14F-4D97-AF65-F5344CB8AC3E}">
        <p14:creationId xmlns:p14="http://schemas.microsoft.com/office/powerpoint/2010/main" val="292351395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GB" smtClean="0"/>
              <a:t>Click to edit Master title style</a:t>
            </a:r>
            <a:endParaRPr lang="en-US"/>
          </a:p>
        </p:txBody>
      </p:sp>
      <p:sp>
        <p:nvSpPr>
          <p:cNvPr id="3" name="Text Placeholder 2"/>
          <p:cNvSpPr>
            <a:spLocks noGrp="1"/>
          </p:cNvSpPr>
          <p:nvPr>
            <p:ph type="body" sz="half" idx="1"/>
          </p:nvPr>
        </p:nvSpPr>
        <p:spPr>
          <a:xfrm>
            <a:off x="457200" y="1600202"/>
            <a:ext cx="4038600" cy="4525963"/>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2"/>
            <a:ext cx="4038600" cy="4525963"/>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Tree>
    <p:extLst>
      <p:ext uri="{BB962C8B-B14F-4D97-AF65-F5344CB8AC3E}">
        <p14:creationId xmlns:p14="http://schemas.microsoft.com/office/powerpoint/2010/main" val="6103126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3"/>
          <p:cNvSpPr>
            <a:spLocks noGrp="1"/>
          </p:cNvSpPr>
          <p:nvPr>
            <p:ph type="dt" sz="half" idx="10"/>
          </p:nvPr>
        </p:nvSpPr>
        <p:spPr/>
        <p:txBody>
          <a:bodyPr/>
          <a:lstStyle>
            <a:lvl1pPr>
              <a:defRPr/>
            </a:lvl1pPr>
          </a:lstStyle>
          <a:p>
            <a:pPr>
              <a:defRPr/>
            </a:pPr>
            <a:fld id="{D74A4D38-D44E-4BE5-A447-8CD29FDDE760}" type="datetimeFigureOut">
              <a:rPr lang="en-GB"/>
              <a:pPr>
                <a:defRPr/>
              </a:pPr>
              <a:t>11/12/2024</a:t>
            </a:fld>
            <a:endParaRPr lang="en-GB"/>
          </a:p>
        </p:txBody>
      </p:sp>
      <p:sp>
        <p:nvSpPr>
          <p:cNvPr id="4" name="Footer Placeholder 4"/>
          <p:cNvSpPr>
            <a:spLocks noGrp="1"/>
          </p:cNvSpPr>
          <p:nvPr>
            <p:ph type="ftr" sz="quarter" idx="11"/>
          </p:nvPr>
        </p:nvSpPr>
        <p:spPr/>
        <p:txBody>
          <a:bodyPr/>
          <a:lstStyle>
            <a:lvl1pPr>
              <a:defRPr/>
            </a:lvl1pPr>
          </a:lstStyle>
          <a:p>
            <a:pPr>
              <a:defRPr/>
            </a:pPr>
            <a:endParaRPr lang="en-GB"/>
          </a:p>
        </p:txBody>
      </p:sp>
      <p:sp>
        <p:nvSpPr>
          <p:cNvPr id="5" name="Slide Number Placeholder 5"/>
          <p:cNvSpPr>
            <a:spLocks noGrp="1"/>
          </p:cNvSpPr>
          <p:nvPr>
            <p:ph type="sldNum" sz="quarter" idx="12"/>
          </p:nvPr>
        </p:nvSpPr>
        <p:spPr/>
        <p:txBody>
          <a:bodyPr/>
          <a:lstStyle>
            <a:lvl1pPr>
              <a:defRPr/>
            </a:lvl1pPr>
          </a:lstStyle>
          <a:p>
            <a:pPr>
              <a:defRPr/>
            </a:pPr>
            <a:fld id="{FB2F91EB-C91F-4FCB-A24A-1654EF510E5B}" type="slidenum">
              <a:rPr lang="en-GB" altLang="en-US"/>
              <a:pPr>
                <a:defRPr/>
              </a:pPr>
              <a:t>‹#›</a:t>
            </a:fld>
            <a:endParaRPr lang="en-GB" altLang="en-US"/>
          </a:p>
        </p:txBody>
      </p:sp>
    </p:spTree>
    <p:extLst>
      <p:ext uri="{BB962C8B-B14F-4D97-AF65-F5344CB8AC3E}">
        <p14:creationId xmlns:p14="http://schemas.microsoft.com/office/powerpoint/2010/main" val="13890486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B2796A28-C0B4-4A4B-B80C-F2F8C570F4EC}" type="datetimeFigureOut">
              <a:rPr lang="en-GB"/>
              <a:pPr>
                <a:defRPr/>
              </a:pPr>
              <a:t>11/12/2024</a:t>
            </a:fld>
            <a:endParaRPr lang="en-GB"/>
          </a:p>
        </p:txBody>
      </p:sp>
      <p:sp>
        <p:nvSpPr>
          <p:cNvPr id="3" name="Footer Placeholder 4"/>
          <p:cNvSpPr>
            <a:spLocks noGrp="1"/>
          </p:cNvSpPr>
          <p:nvPr>
            <p:ph type="ftr" sz="quarter" idx="11"/>
          </p:nvPr>
        </p:nvSpPr>
        <p:spPr/>
        <p:txBody>
          <a:bodyPr/>
          <a:lstStyle>
            <a:lvl1pPr>
              <a:defRPr/>
            </a:lvl1pPr>
          </a:lstStyle>
          <a:p>
            <a:pPr>
              <a:defRPr/>
            </a:pPr>
            <a:endParaRPr lang="en-GB"/>
          </a:p>
        </p:txBody>
      </p:sp>
      <p:sp>
        <p:nvSpPr>
          <p:cNvPr id="4" name="Slide Number Placeholder 5"/>
          <p:cNvSpPr>
            <a:spLocks noGrp="1"/>
          </p:cNvSpPr>
          <p:nvPr>
            <p:ph type="sldNum" sz="quarter" idx="12"/>
          </p:nvPr>
        </p:nvSpPr>
        <p:spPr/>
        <p:txBody>
          <a:bodyPr/>
          <a:lstStyle>
            <a:lvl1pPr>
              <a:defRPr/>
            </a:lvl1pPr>
          </a:lstStyle>
          <a:p>
            <a:pPr>
              <a:defRPr/>
            </a:pPr>
            <a:fld id="{CB204FC9-FE60-4002-824D-6041F590309F}" type="slidenum">
              <a:rPr lang="en-GB" altLang="en-US"/>
              <a:pPr>
                <a:defRPr/>
              </a:pPr>
              <a:t>‹#›</a:t>
            </a:fld>
            <a:endParaRPr lang="en-GB" altLang="en-US"/>
          </a:p>
        </p:txBody>
      </p:sp>
    </p:spTree>
    <p:extLst>
      <p:ext uri="{BB962C8B-B14F-4D97-AF65-F5344CB8AC3E}">
        <p14:creationId xmlns:p14="http://schemas.microsoft.com/office/powerpoint/2010/main" val="41713420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0A877BE-C96C-4B8F-BE3E-50CA051BAF89}" type="datetimeFigureOut">
              <a:rPr lang="en-GB"/>
              <a:pPr>
                <a:defRPr/>
              </a:pPr>
              <a:t>11/12/2024</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1AC7E238-35C4-441C-9738-C77A9D50841F}" type="slidenum">
              <a:rPr lang="en-GB" altLang="en-US"/>
              <a:pPr>
                <a:defRPr/>
              </a:pPr>
              <a:t>‹#›</a:t>
            </a:fld>
            <a:endParaRPr lang="en-GB" altLang="en-US"/>
          </a:p>
        </p:txBody>
      </p:sp>
    </p:spTree>
    <p:extLst>
      <p:ext uri="{BB962C8B-B14F-4D97-AF65-F5344CB8AC3E}">
        <p14:creationId xmlns:p14="http://schemas.microsoft.com/office/powerpoint/2010/main" val="13225396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23ABF64-10DA-4CAD-A9C4-DD399EF3126E}" type="datetimeFigureOut">
              <a:rPr lang="en-GB"/>
              <a:pPr>
                <a:defRPr/>
              </a:pPr>
              <a:t>11/12/2024</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F0DE0B97-7C31-4288-9159-164388FDA17D}" type="slidenum">
              <a:rPr lang="en-GB" altLang="en-US"/>
              <a:pPr>
                <a:defRPr/>
              </a:pPr>
              <a:t>‹#›</a:t>
            </a:fld>
            <a:endParaRPr lang="en-GB" altLang="en-US"/>
          </a:p>
        </p:txBody>
      </p:sp>
    </p:spTree>
    <p:extLst>
      <p:ext uri="{BB962C8B-B14F-4D97-AF65-F5344CB8AC3E}">
        <p14:creationId xmlns:p14="http://schemas.microsoft.com/office/powerpoint/2010/main" val="32007886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3.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theme" Target="../theme/theme4.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image" Target="../media/image5.jpe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3" Type="http://schemas.openxmlformats.org/officeDocument/2006/relationships/slideLayout" Target="../slideLayouts/slideLayout48.xml"/><Relationship Id="rId7" Type="http://schemas.openxmlformats.org/officeDocument/2006/relationships/slideLayout" Target="../slideLayouts/slideLayout52.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image" Target="../media/image5.jpeg"/><Relationship Id="rId5" Type="http://schemas.openxmlformats.org/officeDocument/2006/relationships/slideLayout" Target="../slideLayouts/slideLayout50.xml"/><Relationship Id="rId10" Type="http://schemas.openxmlformats.org/officeDocument/2006/relationships/theme" Target="../theme/theme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7235825" cy="1439863"/>
          </a:xfrm>
          <a:prstGeom prst="rect">
            <a:avLst/>
          </a:prstGeom>
          <a:gradFill>
            <a:gsLst>
              <a:gs pos="0">
                <a:schemeClr val="accent1">
                  <a:alpha val="80000"/>
                </a:schemeClr>
              </a:gs>
              <a:gs pos="0">
                <a:schemeClr val="accent1"/>
              </a:gs>
              <a:gs pos="100000">
                <a:schemeClr val="accent1">
                  <a:alpha val="9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sp>
        <p:nvSpPr>
          <p:cNvPr id="1027" name="Title Placeholder 1"/>
          <p:cNvSpPr>
            <a:spLocks noGrp="1"/>
          </p:cNvSpPr>
          <p:nvPr>
            <p:ph type="title"/>
          </p:nvPr>
        </p:nvSpPr>
        <p:spPr bwMode="auto">
          <a:xfrm>
            <a:off x="250825" y="274638"/>
            <a:ext cx="6842125"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8" name="Text Placeholder 2"/>
          <p:cNvSpPr>
            <a:spLocks noGrp="1"/>
          </p:cNvSpPr>
          <p:nvPr>
            <p:ph type="body" idx="1"/>
          </p:nvPr>
        </p:nvSpPr>
        <p:spPr bwMode="auto">
          <a:xfrm>
            <a:off x="250825"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FEB83849-EDAE-4B9B-8B1E-C922BB5BA474}" type="datetimeFigureOut">
              <a:rPr lang="en-GB"/>
              <a:pPr>
                <a:defRPr/>
              </a:pPr>
              <a:t>11/12/2024</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defRPr>
            </a:lvl1pPr>
          </a:lstStyle>
          <a:p>
            <a:pPr>
              <a:defRPr/>
            </a:pPr>
            <a:fld id="{5C4E9349-B947-4583-B56C-7E062674274F}" type="slidenum">
              <a:rPr lang="en-GB" altLang="en-US"/>
              <a:pPr>
                <a:defRPr/>
              </a:pPr>
              <a:t>‹#›</a:t>
            </a:fld>
            <a:endParaRPr lang="en-GB" altLang="en-US"/>
          </a:p>
        </p:txBody>
      </p:sp>
      <p:pic>
        <p:nvPicPr>
          <p:cNvPr id="1032" name="Picture 10"/>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7137400" y="0"/>
            <a:ext cx="2006600" cy="143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67" r:id="rId1"/>
    <p:sldLayoutId id="2147483757" r:id="rId2"/>
    <p:sldLayoutId id="2147483758" r:id="rId3"/>
    <p:sldLayoutId id="2147483759" r:id="rId4"/>
    <p:sldLayoutId id="2147483760" r:id="rId5"/>
    <p:sldLayoutId id="2147483761" r:id="rId6"/>
    <p:sldLayoutId id="2147483762" r:id="rId7"/>
    <p:sldLayoutId id="2147483763" r:id="rId8"/>
    <p:sldLayoutId id="2147483764" r:id="rId9"/>
    <p:sldLayoutId id="2147483765" r:id="rId10"/>
    <p:sldLayoutId id="2147483766" r:id="rId11"/>
  </p:sldLayoutIdLst>
  <p:txStyles>
    <p:titleStyle>
      <a:lvl1pPr algn="l" rtl="0" eaLnBrk="0" fontAlgn="base" hangingPunct="0">
        <a:spcBef>
          <a:spcPct val="0"/>
        </a:spcBef>
        <a:spcAft>
          <a:spcPct val="0"/>
        </a:spcAft>
        <a:defRPr sz="3200" kern="1200">
          <a:solidFill>
            <a:schemeClr val="tx1"/>
          </a:solidFill>
          <a:latin typeface="Arial" pitchFamily="34" charset="0"/>
          <a:ea typeface="+mj-ea"/>
          <a:cs typeface="Arial" pitchFamily="34" charset="0"/>
        </a:defRPr>
      </a:lvl1pPr>
      <a:lvl2pPr algn="l" rtl="0" eaLnBrk="0" fontAlgn="base" hangingPunct="0">
        <a:spcBef>
          <a:spcPct val="0"/>
        </a:spcBef>
        <a:spcAft>
          <a:spcPct val="0"/>
        </a:spcAft>
        <a:defRPr sz="3200">
          <a:solidFill>
            <a:schemeClr val="tx1"/>
          </a:solidFill>
          <a:latin typeface="Arial" charset="0"/>
          <a:cs typeface="Arial" charset="0"/>
        </a:defRPr>
      </a:lvl2pPr>
      <a:lvl3pPr algn="l" rtl="0" eaLnBrk="0" fontAlgn="base" hangingPunct="0">
        <a:spcBef>
          <a:spcPct val="0"/>
        </a:spcBef>
        <a:spcAft>
          <a:spcPct val="0"/>
        </a:spcAft>
        <a:defRPr sz="3200">
          <a:solidFill>
            <a:schemeClr val="tx1"/>
          </a:solidFill>
          <a:latin typeface="Arial" charset="0"/>
          <a:cs typeface="Arial" charset="0"/>
        </a:defRPr>
      </a:lvl3pPr>
      <a:lvl4pPr algn="l" rtl="0" eaLnBrk="0" fontAlgn="base" hangingPunct="0">
        <a:spcBef>
          <a:spcPct val="0"/>
        </a:spcBef>
        <a:spcAft>
          <a:spcPct val="0"/>
        </a:spcAft>
        <a:defRPr sz="3200">
          <a:solidFill>
            <a:schemeClr val="tx1"/>
          </a:solidFill>
          <a:latin typeface="Arial" charset="0"/>
          <a:cs typeface="Arial" charset="0"/>
        </a:defRPr>
      </a:lvl4pPr>
      <a:lvl5pPr algn="l" rtl="0" eaLnBrk="0" fontAlgn="base" hangingPunct="0">
        <a:spcBef>
          <a:spcPct val="0"/>
        </a:spcBef>
        <a:spcAft>
          <a:spcPct val="0"/>
        </a:spcAft>
        <a:defRPr sz="3200">
          <a:solidFill>
            <a:schemeClr val="tx1"/>
          </a:solidFill>
          <a:latin typeface="Arial" charset="0"/>
          <a:cs typeface="Arial" charset="0"/>
        </a:defRPr>
      </a:lvl5pPr>
      <a:lvl6pPr marL="457200" algn="l" rtl="0" fontAlgn="base">
        <a:spcBef>
          <a:spcPct val="0"/>
        </a:spcBef>
        <a:spcAft>
          <a:spcPct val="0"/>
        </a:spcAft>
        <a:defRPr sz="3200">
          <a:solidFill>
            <a:schemeClr val="tx1"/>
          </a:solidFill>
          <a:latin typeface="Calibri" pitchFamily="34" charset="0"/>
        </a:defRPr>
      </a:lvl6pPr>
      <a:lvl7pPr marL="914400" algn="l" rtl="0" fontAlgn="base">
        <a:spcBef>
          <a:spcPct val="0"/>
        </a:spcBef>
        <a:spcAft>
          <a:spcPct val="0"/>
        </a:spcAft>
        <a:defRPr sz="3200">
          <a:solidFill>
            <a:schemeClr val="tx1"/>
          </a:solidFill>
          <a:latin typeface="Calibri" pitchFamily="34" charset="0"/>
        </a:defRPr>
      </a:lvl7pPr>
      <a:lvl8pPr marL="1371600" algn="l" rtl="0" fontAlgn="base">
        <a:spcBef>
          <a:spcPct val="0"/>
        </a:spcBef>
        <a:spcAft>
          <a:spcPct val="0"/>
        </a:spcAft>
        <a:defRPr sz="3200">
          <a:solidFill>
            <a:schemeClr val="tx1"/>
          </a:solidFill>
          <a:latin typeface="Calibri" pitchFamily="34" charset="0"/>
        </a:defRPr>
      </a:lvl8pPr>
      <a:lvl9pPr marL="1828800" algn="l" rtl="0" fontAlgn="base">
        <a:spcBef>
          <a:spcPct val="0"/>
        </a:spcBef>
        <a:spcAft>
          <a:spcPct val="0"/>
        </a:spcAft>
        <a:defRPr sz="32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Arial" pitchFamily="34" charset="0"/>
          <a:ea typeface="+mn-ea"/>
          <a:cs typeface="Arial" pitchFamily="34" charset="0"/>
        </a:defRPr>
      </a:lvl1pPr>
      <a:lvl2pPr marL="742950"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Arial" pitchFamily="34" charset="0"/>
          <a:ea typeface="+mn-ea"/>
          <a:cs typeface="Arial"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7235825" cy="1439863"/>
          </a:xfrm>
          <a:prstGeom prst="rect">
            <a:avLst/>
          </a:prstGeom>
          <a:gradFill>
            <a:gsLst>
              <a:gs pos="0">
                <a:schemeClr val="accent1">
                  <a:alpha val="80000"/>
                </a:schemeClr>
              </a:gs>
              <a:gs pos="0">
                <a:schemeClr val="accent1"/>
              </a:gs>
              <a:gs pos="100000">
                <a:schemeClr val="accent1">
                  <a:alpha val="8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a:ea typeface="+mn-ea"/>
              <a:cs typeface="+mn-cs"/>
            </a:endParaRPr>
          </a:p>
        </p:txBody>
      </p:sp>
      <p:sp>
        <p:nvSpPr>
          <p:cNvPr id="1027" name="Title Placeholder 1"/>
          <p:cNvSpPr>
            <a:spLocks noGrp="1"/>
          </p:cNvSpPr>
          <p:nvPr>
            <p:ph type="title"/>
          </p:nvPr>
        </p:nvSpPr>
        <p:spPr bwMode="auto">
          <a:xfrm>
            <a:off x="250825" y="274638"/>
            <a:ext cx="6842125"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8" name="Text Placeholder 2"/>
          <p:cNvSpPr>
            <a:spLocks noGrp="1"/>
          </p:cNvSpPr>
          <p:nvPr>
            <p:ph type="body" idx="1"/>
          </p:nvPr>
        </p:nvSpPr>
        <p:spPr bwMode="auto">
          <a:xfrm>
            <a:off x="250825"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D5A62DF9-72E8-4C4B-B5FF-0540C7B0E613}" type="datetimeFigureOut">
              <a:rPr kumimoji="0" lang="en-GB"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11/12/2024</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F857AD53-DB26-4B26-AE83-BA9C694FE914}" type="slidenum">
              <a:rPr kumimoji="0" lang="en-GB"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GB"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pic>
        <p:nvPicPr>
          <p:cNvPr id="1032" name="Picture 10"/>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7235825" y="0"/>
            <a:ext cx="1908175" cy="143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3286192"/>
      </p:ext>
    </p:extLst>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 id="2147483791" r:id="rId5"/>
    <p:sldLayoutId id="2147483792" r:id="rId6"/>
    <p:sldLayoutId id="2147483793" r:id="rId7"/>
    <p:sldLayoutId id="2147483794" r:id="rId8"/>
    <p:sldLayoutId id="2147483795" r:id="rId9"/>
    <p:sldLayoutId id="2147483796" r:id="rId10"/>
    <p:sldLayoutId id="2147483797" r:id="rId11"/>
  </p:sldLayoutIdLst>
  <p:txStyles>
    <p:titleStyle>
      <a:lvl1pPr algn="l" rtl="0" eaLnBrk="0" fontAlgn="base" hangingPunct="0">
        <a:spcBef>
          <a:spcPct val="0"/>
        </a:spcBef>
        <a:spcAft>
          <a:spcPct val="0"/>
        </a:spcAft>
        <a:defRPr sz="3200" kern="1200">
          <a:solidFill>
            <a:schemeClr val="tx1"/>
          </a:solidFill>
          <a:latin typeface="Arial" pitchFamily="34" charset="0"/>
          <a:ea typeface="+mj-ea"/>
          <a:cs typeface="Arial" pitchFamily="34" charset="0"/>
        </a:defRPr>
      </a:lvl1pPr>
      <a:lvl2pPr algn="l" rtl="0" eaLnBrk="0" fontAlgn="base" hangingPunct="0">
        <a:spcBef>
          <a:spcPct val="0"/>
        </a:spcBef>
        <a:spcAft>
          <a:spcPct val="0"/>
        </a:spcAft>
        <a:defRPr sz="3200">
          <a:solidFill>
            <a:schemeClr val="tx1"/>
          </a:solidFill>
          <a:latin typeface="Arial" charset="0"/>
          <a:cs typeface="Arial" charset="0"/>
        </a:defRPr>
      </a:lvl2pPr>
      <a:lvl3pPr algn="l" rtl="0" eaLnBrk="0" fontAlgn="base" hangingPunct="0">
        <a:spcBef>
          <a:spcPct val="0"/>
        </a:spcBef>
        <a:spcAft>
          <a:spcPct val="0"/>
        </a:spcAft>
        <a:defRPr sz="3200">
          <a:solidFill>
            <a:schemeClr val="tx1"/>
          </a:solidFill>
          <a:latin typeface="Arial" charset="0"/>
          <a:cs typeface="Arial" charset="0"/>
        </a:defRPr>
      </a:lvl3pPr>
      <a:lvl4pPr algn="l" rtl="0" eaLnBrk="0" fontAlgn="base" hangingPunct="0">
        <a:spcBef>
          <a:spcPct val="0"/>
        </a:spcBef>
        <a:spcAft>
          <a:spcPct val="0"/>
        </a:spcAft>
        <a:defRPr sz="3200">
          <a:solidFill>
            <a:schemeClr val="tx1"/>
          </a:solidFill>
          <a:latin typeface="Arial" charset="0"/>
          <a:cs typeface="Arial" charset="0"/>
        </a:defRPr>
      </a:lvl4pPr>
      <a:lvl5pPr algn="l" rtl="0" eaLnBrk="0" fontAlgn="base" hangingPunct="0">
        <a:spcBef>
          <a:spcPct val="0"/>
        </a:spcBef>
        <a:spcAft>
          <a:spcPct val="0"/>
        </a:spcAft>
        <a:defRPr sz="3200">
          <a:solidFill>
            <a:schemeClr val="tx1"/>
          </a:solidFill>
          <a:latin typeface="Arial" charset="0"/>
          <a:cs typeface="Arial" charset="0"/>
        </a:defRPr>
      </a:lvl5pPr>
      <a:lvl6pPr marL="457200" algn="l" rtl="0" fontAlgn="base">
        <a:spcBef>
          <a:spcPct val="0"/>
        </a:spcBef>
        <a:spcAft>
          <a:spcPct val="0"/>
        </a:spcAft>
        <a:defRPr sz="3200">
          <a:solidFill>
            <a:schemeClr val="tx1"/>
          </a:solidFill>
          <a:latin typeface="Calibri" pitchFamily="34" charset="0"/>
        </a:defRPr>
      </a:lvl6pPr>
      <a:lvl7pPr marL="914400" algn="l" rtl="0" fontAlgn="base">
        <a:spcBef>
          <a:spcPct val="0"/>
        </a:spcBef>
        <a:spcAft>
          <a:spcPct val="0"/>
        </a:spcAft>
        <a:defRPr sz="3200">
          <a:solidFill>
            <a:schemeClr val="tx1"/>
          </a:solidFill>
          <a:latin typeface="Calibri" pitchFamily="34" charset="0"/>
        </a:defRPr>
      </a:lvl7pPr>
      <a:lvl8pPr marL="1371600" algn="l" rtl="0" fontAlgn="base">
        <a:spcBef>
          <a:spcPct val="0"/>
        </a:spcBef>
        <a:spcAft>
          <a:spcPct val="0"/>
        </a:spcAft>
        <a:defRPr sz="3200">
          <a:solidFill>
            <a:schemeClr val="tx1"/>
          </a:solidFill>
          <a:latin typeface="Calibri" pitchFamily="34" charset="0"/>
        </a:defRPr>
      </a:lvl8pPr>
      <a:lvl9pPr marL="1828800" algn="l" rtl="0" fontAlgn="base">
        <a:spcBef>
          <a:spcPct val="0"/>
        </a:spcBef>
        <a:spcAft>
          <a:spcPct val="0"/>
        </a:spcAft>
        <a:defRPr sz="32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Arial" pitchFamily="34" charset="0"/>
          <a:ea typeface="+mn-ea"/>
          <a:cs typeface="Arial" pitchFamily="34" charset="0"/>
        </a:defRPr>
      </a:lvl1pPr>
      <a:lvl2pPr marL="742950"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Arial" pitchFamily="34" charset="0"/>
          <a:ea typeface="+mn-ea"/>
          <a:cs typeface="Arial"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marL="0" marR="0" lvl="0" indent="0" algn="r" defTabSz="914400" rtl="1" eaLnBrk="1" fontAlgn="auto" latinLnBrk="0" hangingPunct="1">
              <a:lnSpc>
                <a:spcPct val="100000"/>
              </a:lnSpc>
              <a:spcBef>
                <a:spcPts val="0"/>
              </a:spcBef>
              <a:spcAft>
                <a:spcPts val="0"/>
              </a:spcAft>
              <a:buClrTx/>
              <a:buSzTx/>
              <a:buFontTx/>
              <a:buNone/>
              <a:tabLst/>
              <a:defRPr/>
            </a:pPr>
            <a:fld id="{F8C2100E-B0AE-4280-B5BA-4AA0D9940A34}" type="datetimeFigureOut">
              <a:rPr kumimoji="0" lang="fa-IR"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10/06/1446</a:t>
            </a:fld>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marL="0" marR="0" lvl="0" indent="0" algn="l" defTabSz="914400" rtl="1" eaLnBrk="1" fontAlgn="auto" latinLnBrk="0" hangingPunct="1">
              <a:lnSpc>
                <a:spcPct val="100000"/>
              </a:lnSpc>
              <a:spcBef>
                <a:spcPts val="0"/>
              </a:spcBef>
              <a:spcAft>
                <a:spcPts val="0"/>
              </a:spcAft>
              <a:buClrTx/>
              <a:buSzTx/>
              <a:buFontTx/>
              <a:buNone/>
              <a:tabLst/>
              <a:defRPr/>
            </a:pPr>
            <a:fld id="{7FBB6241-A9A0-40F2-810A-D897D81557CF}" type="slidenum">
              <a:rPr kumimoji="0" lang="fa-IR"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2686530509"/>
      </p:ext>
    </p:extLst>
  </p:cSld>
  <p:clrMap bg1="lt1" tx1="dk1" bg2="lt2" tx2="dk2" accent1="accent1" accent2="accent2" accent3="accent3" accent4="accent4" accent5="accent5" accent6="accent6" hlink="hlink" folHlink="folHlink"/>
  <p:sldLayoutIdLst>
    <p:sldLayoutId id="2147483833" r:id="rId1"/>
    <p:sldLayoutId id="2147483834" r:id="rId2"/>
    <p:sldLayoutId id="2147483835" r:id="rId3"/>
    <p:sldLayoutId id="2147483836" r:id="rId4"/>
    <p:sldLayoutId id="2147483837" r:id="rId5"/>
    <p:sldLayoutId id="2147483838" r:id="rId6"/>
    <p:sldLayoutId id="2147483839" r:id="rId7"/>
    <p:sldLayoutId id="2147483840" r:id="rId8"/>
    <p:sldLayoutId id="2147483841" r:id="rId9"/>
    <p:sldLayoutId id="2147483842" r:id="rId10"/>
    <p:sldLayoutId id="2147483843"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1" descr="IMG_0161-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 y="654050"/>
            <a:ext cx="8285163" cy="620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1" y="274638"/>
            <a:ext cx="81835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smtClean="0"/>
              <a:t>Click to edit Master title style</a:t>
            </a:r>
          </a:p>
        </p:txBody>
      </p:sp>
      <p:sp>
        <p:nvSpPr>
          <p:cNvPr id="1028" name="Rectangle 3"/>
          <p:cNvSpPr>
            <a:spLocks noGrp="1" noChangeArrowheads="1"/>
          </p:cNvSpPr>
          <p:nvPr>
            <p:ph type="body" idx="1"/>
          </p:nvPr>
        </p:nvSpPr>
        <p:spPr bwMode="auto">
          <a:xfrm>
            <a:off x="457201" y="1600200"/>
            <a:ext cx="8183563" cy="484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smtClean="0"/>
              <a:t>Click to edit Master text styles</a:t>
            </a:r>
          </a:p>
          <a:p>
            <a:pPr lvl="1"/>
            <a:r>
              <a:rPr lang="en-GB" altLang="en-US" smtClean="0"/>
              <a:t>Second level</a:t>
            </a:r>
          </a:p>
          <a:p>
            <a:pPr lvl="2"/>
            <a:r>
              <a:rPr lang="en-GB" altLang="en-US" smtClean="0"/>
              <a:t>Third level</a:t>
            </a:r>
          </a:p>
          <a:p>
            <a:pPr lvl="3"/>
            <a:r>
              <a:rPr lang="en-GB" altLang="en-US" smtClean="0"/>
              <a:t>Fourth level</a:t>
            </a:r>
          </a:p>
          <a:p>
            <a:pPr lvl="4"/>
            <a:r>
              <a:rPr lang="en-GB" altLang="en-US" smtClean="0"/>
              <a:t>Fifth level</a:t>
            </a:r>
          </a:p>
        </p:txBody>
      </p:sp>
    </p:spTree>
    <p:extLst>
      <p:ext uri="{BB962C8B-B14F-4D97-AF65-F5344CB8AC3E}">
        <p14:creationId xmlns:p14="http://schemas.microsoft.com/office/powerpoint/2010/main" val="1183136580"/>
      </p:ext>
    </p:extLst>
  </p:cSld>
  <p:clrMap bg1="lt1" tx1="dk1" bg2="lt2" tx2="dk2" accent1="accent1" accent2="accent2" accent3="accent3" accent4="accent4" accent5="accent5" accent6="accent6" hlink="hlink" folHlink="folHlink"/>
  <p:sldLayoutIdLst>
    <p:sldLayoutId id="2147483857" r:id="rId1"/>
    <p:sldLayoutId id="2147483858" r:id="rId2"/>
    <p:sldLayoutId id="2147483859" r:id="rId3"/>
    <p:sldLayoutId id="2147483860" r:id="rId4"/>
    <p:sldLayoutId id="2147483861" r:id="rId5"/>
    <p:sldLayoutId id="2147483862" r:id="rId6"/>
    <p:sldLayoutId id="2147483863" r:id="rId7"/>
    <p:sldLayoutId id="2147483864" r:id="rId8"/>
    <p:sldLayoutId id="2147483865" r:id="rId9"/>
    <p:sldLayoutId id="2147483884" r:id="rId10"/>
    <p:sldLayoutId id="2147483885" r:id="rId11"/>
    <p:sldLayoutId id="2147483886" r:id="rId12"/>
  </p:sldLayoutIdLst>
  <p:txStyles>
    <p:titleStyle>
      <a:lvl1pPr algn="ctr" rtl="0" eaLnBrk="0" fontAlgn="base" hangingPunct="0">
        <a:spcBef>
          <a:spcPct val="0"/>
        </a:spcBef>
        <a:spcAft>
          <a:spcPct val="0"/>
        </a:spcAft>
        <a:defRPr sz="3300">
          <a:solidFill>
            <a:schemeClr val="tx2"/>
          </a:solidFill>
          <a:latin typeface="+mj-lt"/>
          <a:ea typeface="MS PGothic" panose="020B0600070205080204" pitchFamily="34" charset="-128"/>
          <a:cs typeface="+mj-cs"/>
        </a:defRPr>
      </a:lvl1pPr>
      <a:lvl2pPr algn="ctr" rtl="0" eaLnBrk="0" fontAlgn="base" hangingPunct="0">
        <a:spcBef>
          <a:spcPct val="0"/>
        </a:spcBef>
        <a:spcAft>
          <a:spcPct val="0"/>
        </a:spcAft>
        <a:defRPr sz="3300">
          <a:solidFill>
            <a:schemeClr val="tx2"/>
          </a:solidFill>
          <a:latin typeface="Arial" charset="0"/>
          <a:ea typeface="MS PGothic" panose="020B0600070205080204" pitchFamily="34" charset="-128"/>
        </a:defRPr>
      </a:lvl2pPr>
      <a:lvl3pPr algn="ctr" rtl="0" eaLnBrk="0" fontAlgn="base" hangingPunct="0">
        <a:spcBef>
          <a:spcPct val="0"/>
        </a:spcBef>
        <a:spcAft>
          <a:spcPct val="0"/>
        </a:spcAft>
        <a:defRPr sz="3300">
          <a:solidFill>
            <a:schemeClr val="tx2"/>
          </a:solidFill>
          <a:latin typeface="Arial" charset="0"/>
          <a:ea typeface="MS PGothic" panose="020B0600070205080204" pitchFamily="34" charset="-128"/>
        </a:defRPr>
      </a:lvl3pPr>
      <a:lvl4pPr algn="ctr" rtl="0" eaLnBrk="0" fontAlgn="base" hangingPunct="0">
        <a:spcBef>
          <a:spcPct val="0"/>
        </a:spcBef>
        <a:spcAft>
          <a:spcPct val="0"/>
        </a:spcAft>
        <a:defRPr sz="3300">
          <a:solidFill>
            <a:schemeClr val="tx2"/>
          </a:solidFill>
          <a:latin typeface="Arial" charset="0"/>
          <a:ea typeface="MS PGothic" panose="020B0600070205080204" pitchFamily="34" charset="-128"/>
        </a:defRPr>
      </a:lvl4pPr>
      <a:lvl5pPr algn="ctr" rtl="0" eaLnBrk="0" fontAlgn="base" hangingPunct="0">
        <a:spcBef>
          <a:spcPct val="0"/>
        </a:spcBef>
        <a:spcAft>
          <a:spcPct val="0"/>
        </a:spcAft>
        <a:defRPr sz="3300">
          <a:solidFill>
            <a:schemeClr val="tx2"/>
          </a:solidFill>
          <a:latin typeface="Arial" charset="0"/>
          <a:ea typeface="MS PGothic" panose="020B0600070205080204" pitchFamily="34" charset="-128"/>
        </a:defRPr>
      </a:lvl5pPr>
      <a:lvl6pPr marL="342900" algn="ctr" rtl="0" fontAlgn="base">
        <a:spcBef>
          <a:spcPct val="0"/>
        </a:spcBef>
        <a:spcAft>
          <a:spcPct val="0"/>
        </a:spcAft>
        <a:defRPr sz="3300">
          <a:solidFill>
            <a:schemeClr val="bg1"/>
          </a:solidFill>
          <a:latin typeface="Arial" charset="0"/>
        </a:defRPr>
      </a:lvl6pPr>
      <a:lvl7pPr marL="685800" algn="ctr" rtl="0" fontAlgn="base">
        <a:spcBef>
          <a:spcPct val="0"/>
        </a:spcBef>
        <a:spcAft>
          <a:spcPct val="0"/>
        </a:spcAft>
        <a:defRPr sz="3300">
          <a:solidFill>
            <a:schemeClr val="bg1"/>
          </a:solidFill>
          <a:latin typeface="Arial" charset="0"/>
        </a:defRPr>
      </a:lvl7pPr>
      <a:lvl8pPr marL="1028700" algn="ctr" rtl="0" fontAlgn="base">
        <a:spcBef>
          <a:spcPct val="0"/>
        </a:spcBef>
        <a:spcAft>
          <a:spcPct val="0"/>
        </a:spcAft>
        <a:defRPr sz="3300">
          <a:solidFill>
            <a:schemeClr val="bg1"/>
          </a:solidFill>
          <a:latin typeface="Arial" charset="0"/>
        </a:defRPr>
      </a:lvl8pPr>
      <a:lvl9pPr marL="1371600" algn="ctr" rtl="0" fontAlgn="base">
        <a:spcBef>
          <a:spcPct val="0"/>
        </a:spcBef>
        <a:spcAft>
          <a:spcPct val="0"/>
        </a:spcAft>
        <a:defRPr sz="3300">
          <a:solidFill>
            <a:schemeClr val="bg1"/>
          </a:solidFill>
          <a:latin typeface="Arial" charset="0"/>
        </a:defRPr>
      </a:lvl9pPr>
    </p:titleStyle>
    <p:bodyStyle>
      <a:lvl1pPr marL="257175" indent="-257175" algn="l" rtl="0" eaLnBrk="0" fontAlgn="base" hangingPunct="0">
        <a:spcBef>
          <a:spcPct val="20000"/>
        </a:spcBef>
        <a:spcAft>
          <a:spcPct val="0"/>
        </a:spcAft>
        <a:buChar char="•"/>
        <a:defRPr sz="2400">
          <a:solidFill>
            <a:schemeClr val="tx1"/>
          </a:solidFill>
          <a:latin typeface="+mn-lt"/>
          <a:ea typeface="MS PGothic" panose="020B0600070205080204" pitchFamily="34" charset="-128"/>
          <a:cs typeface="+mn-cs"/>
        </a:defRPr>
      </a:lvl1pPr>
      <a:lvl2pPr marL="557213" indent="-214313" algn="l" rtl="0" eaLnBrk="0" fontAlgn="base" hangingPunct="0">
        <a:spcBef>
          <a:spcPct val="20000"/>
        </a:spcBef>
        <a:spcAft>
          <a:spcPct val="0"/>
        </a:spcAft>
        <a:buChar char="–"/>
        <a:defRPr sz="2100">
          <a:solidFill>
            <a:schemeClr val="tx1"/>
          </a:solidFill>
          <a:latin typeface="+mn-lt"/>
          <a:ea typeface="MS PGothic" panose="020B0600070205080204" pitchFamily="34" charset="-128"/>
        </a:defRPr>
      </a:lvl2pPr>
      <a:lvl3pPr marL="857250" indent="-171450" algn="l" rtl="0" eaLnBrk="0" fontAlgn="base" hangingPunct="0">
        <a:spcBef>
          <a:spcPct val="20000"/>
        </a:spcBef>
        <a:spcAft>
          <a:spcPct val="0"/>
        </a:spcAft>
        <a:buChar char="•"/>
        <a:defRPr sz="1800">
          <a:solidFill>
            <a:schemeClr val="tx1"/>
          </a:solidFill>
          <a:latin typeface="+mn-lt"/>
          <a:ea typeface="MS PGothic" panose="020B0600070205080204" pitchFamily="34" charset="-128"/>
        </a:defRPr>
      </a:lvl3pPr>
      <a:lvl4pPr marL="1200150" indent="-171450" algn="l" rtl="0" eaLnBrk="0" fontAlgn="base" hangingPunct="0">
        <a:spcBef>
          <a:spcPct val="20000"/>
        </a:spcBef>
        <a:spcAft>
          <a:spcPct val="0"/>
        </a:spcAft>
        <a:buChar char="–"/>
        <a:defRPr sz="1500">
          <a:solidFill>
            <a:schemeClr val="tx1"/>
          </a:solidFill>
          <a:latin typeface="+mn-lt"/>
          <a:ea typeface="MS PGothic" panose="020B0600070205080204" pitchFamily="34" charset="-128"/>
        </a:defRPr>
      </a:lvl4pPr>
      <a:lvl5pPr marL="1543050" indent="-171450" algn="l" rtl="0" eaLnBrk="0" fontAlgn="base" hangingPunct="0">
        <a:spcBef>
          <a:spcPct val="20000"/>
        </a:spcBef>
        <a:spcAft>
          <a:spcPct val="0"/>
        </a:spcAft>
        <a:buChar char="»"/>
        <a:defRPr sz="1500">
          <a:solidFill>
            <a:schemeClr val="tx1"/>
          </a:solidFill>
          <a:latin typeface="+mn-lt"/>
          <a:ea typeface="MS PGothic" panose="020B0600070205080204" pitchFamily="34" charset="-128"/>
        </a:defRPr>
      </a:lvl5pPr>
      <a:lvl6pPr marL="1885950" indent="-171450" algn="l" rtl="0" fontAlgn="base">
        <a:spcBef>
          <a:spcPct val="20000"/>
        </a:spcBef>
        <a:spcAft>
          <a:spcPct val="0"/>
        </a:spcAft>
        <a:buChar char="»"/>
        <a:defRPr sz="1500">
          <a:solidFill>
            <a:schemeClr val="bg1"/>
          </a:solidFill>
          <a:latin typeface="+mn-lt"/>
          <a:ea typeface="ＭＳ Ｐゴシック" charset="-128"/>
        </a:defRPr>
      </a:lvl6pPr>
      <a:lvl7pPr marL="2228850" indent="-171450" algn="l" rtl="0" fontAlgn="base">
        <a:spcBef>
          <a:spcPct val="20000"/>
        </a:spcBef>
        <a:spcAft>
          <a:spcPct val="0"/>
        </a:spcAft>
        <a:buChar char="»"/>
        <a:defRPr sz="1500">
          <a:solidFill>
            <a:schemeClr val="bg1"/>
          </a:solidFill>
          <a:latin typeface="+mn-lt"/>
          <a:ea typeface="ＭＳ Ｐゴシック" charset="-128"/>
        </a:defRPr>
      </a:lvl7pPr>
      <a:lvl8pPr marL="2571750" indent="-171450" algn="l" rtl="0" fontAlgn="base">
        <a:spcBef>
          <a:spcPct val="20000"/>
        </a:spcBef>
        <a:spcAft>
          <a:spcPct val="0"/>
        </a:spcAft>
        <a:buChar char="»"/>
        <a:defRPr sz="1500">
          <a:solidFill>
            <a:schemeClr val="bg1"/>
          </a:solidFill>
          <a:latin typeface="+mn-lt"/>
          <a:ea typeface="ＭＳ Ｐゴシック" charset="-128"/>
        </a:defRPr>
      </a:lvl8pPr>
      <a:lvl9pPr marL="2914650" indent="-171450" algn="l" rtl="0" fontAlgn="base">
        <a:spcBef>
          <a:spcPct val="20000"/>
        </a:spcBef>
        <a:spcAft>
          <a:spcPct val="0"/>
        </a:spcAft>
        <a:buChar char="»"/>
        <a:defRPr sz="1500">
          <a:solidFill>
            <a:schemeClr val="bg1"/>
          </a:solidFill>
          <a:latin typeface="+mn-lt"/>
          <a:ea typeface="ＭＳ Ｐゴシック" charset="-128"/>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1" descr="IMG_0161-2"/>
          <p:cNvPicPr>
            <a:picLocks noChangeAspect="1" noChangeArrowheads="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1" y="654050"/>
            <a:ext cx="8285163" cy="620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1" y="274638"/>
            <a:ext cx="81835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smtClean="0"/>
              <a:t>Click to edit Master title style</a:t>
            </a:r>
          </a:p>
        </p:txBody>
      </p:sp>
      <p:sp>
        <p:nvSpPr>
          <p:cNvPr id="1028" name="Rectangle 3"/>
          <p:cNvSpPr>
            <a:spLocks noGrp="1" noChangeArrowheads="1"/>
          </p:cNvSpPr>
          <p:nvPr>
            <p:ph type="body" idx="1"/>
          </p:nvPr>
        </p:nvSpPr>
        <p:spPr bwMode="auto">
          <a:xfrm>
            <a:off x="457201" y="1600200"/>
            <a:ext cx="8183563" cy="484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smtClean="0"/>
              <a:t>Click to edit Master text styles</a:t>
            </a:r>
          </a:p>
          <a:p>
            <a:pPr lvl="1"/>
            <a:r>
              <a:rPr lang="en-GB" altLang="en-US" smtClean="0"/>
              <a:t>Second level</a:t>
            </a:r>
          </a:p>
          <a:p>
            <a:pPr lvl="2"/>
            <a:r>
              <a:rPr lang="en-GB" altLang="en-US" smtClean="0"/>
              <a:t>Third level</a:t>
            </a:r>
          </a:p>
          <a:p>
            <a:pPr lvl="3"/>
            <a:r>
              <a:rPr lang="en-GB" altLang="en-US" smtClean="0"/>
              <a:t>Fourth level</a:t>
            </a:r>
          </a:p>
          <a:p>
            <a:pPr lvl="4"/>
            <a:r>
              <a:rPr lang="en-GB" altLang="en-US" smtClean="0"/>
              <a:t>Fifth level</a:t>
            </a:r>
          </a:p>
        </p:txBody>
      </p:sp>
    </p:spTree>
    <p:extLst>
      <p:ext uri="{BB962C8B-B14F-4D97-AF65-F5344CB8AC3E}">
        <p14:creationId xmlns:p14="http://schemas.microsoft.com/office/powerpoint/2010/main" val="2497395292"/>
      </p:ext>
    </p:extLst>
  </p:cSld>
  <p:clrMap bg1="lt1" tx1="dk1" bg2="lt2" tx2="dk2" accent1="accent1" accent2="accent2" accent3="accent3" accent4="accent4" accent5="accent5" accent6="accent6" hlink="hlink" folHlink="folHlink"/>
  <p:sldLayoutIdLst>
    <p:sldLayoutId id="2147483867" r:id="rId1"/>
    <p:sldLayoutId id="2147483868" r:id="rId2"/>
    <p:sldLayoutId id="2147483869" r:id="rId3"/>
    <p:sldLayoutId id="2147483870" r:id="rId4"/>
    <p:sldLayoutId id="2147483871" r:id="rId5"/>
    <p:sldLayoutId id="2147483872" r:id="rId6"/>
    <p:sldLayoutId id="2147483873" r:id="rId7"/>
    <p:sldLayoutId id="2147483874" r:id="rId8"/>
    <p:sldLayoutId id="2147483875" r:id="rId9"/>
  </p:sldLayoutIdLst>
  <p:txStyles>
    <p:titleStyle>
      <a:lvl1pPr algn="ctr" rtl="0" eaLnBrk="0" fontAlgn="base" hangingPunct="0">
        <a:spcBef>
          <a:spcPct val="0"/>
        </a:spcBef>
        <a:spcAft>
          <a:spcPct val="0"/>
        </a:spcAft>
        <a:defRPr sz="3300">
          <a:solidFill>
            <a:schemeClr val="tx2"/>
          </a:solidFill>
          <a:latin typeface="+mj-lt"/>
          <a:ea typeface="MS PGothic" panose="020B0600070205080204" pitchFamily="34" charset="-128"/>
          <a:cs typeface="+mj-cs"/>
        </a:defRPr>
      </a:lvl1pPr>
      <a:lvl2pPr algn="ctr" rtl="0" eaLnBrk="0" fontAlgn="base" hangingPunct="0">
        <a:spcBef>
          <a:spcPct val="0"/>
        </a:spcBef>
        <a:spcAft>
          <a:spcPct val="0"/>
        </a:spcAft>
        <a:defRPr sz="3300">
          <a:solidFill>
            <a:schemeClr val="tx2"/>
          </a:solidFill>
          <a:latin typeface="Arial" charset="0"/>
          <a:ea typeface="MS PGothic" panose="020B0600070205080204" pitchFamily="34" charset="-128"/>
        </a:defRPr>
      </a:lvl2pPr>
      <a:lvl3pPr algn="ctr" rtl="0" eaLnBrk="0" fontAlgn="base" hangingPunct="0">
        <a:spcBef>
          <a:spcPct val="0"/>
        </a:spcBef>
        <a:spcAft>
          <a:spcPct val="0"/>
        </a:spcAft>
        <a:defRPr sz="3300">
          <a:solidFill>
            <a:schemeClr val="tx2"/>
          </a:solidFill>
          <a:latin typeface="Arial" charset="0"/>
          <a:ea typeface="MS PGothic" panose="020B0600070205080204" pitchFamily="34" charset="-128"/>
        </a:defRPr>
      </a:lvl3pPr>
      <a:lvl4pPr algn="ctr" rtl="0" eaLnBrk="0" fontAlgn="base" hangingPunct="0">
        <a:spcBef>
          <a:spcPct val="0"/>
        </a:spcBef>
        <a:spcAft>
          <a:spcPct val="0"/>
        </a:spcAft>
        <a:defRPr sz="3300">
          <a:solidFill>
            <a:schemeClr val="tx2"/>
          </a:solidFill>
          <a:latin typeface="Arial" charset="0"/>
          <a:ea typeface="MS PGothic" panose="020B0600070205080204" pitchFamily="34" charset="-128"/>
        </a:defRPr>
      </a:lvl4pPr>
      <a:lvl5pPr algn="ctr" rtl="0" eaLnBrk="0" fontAlgn="base" hangingPunct="0">
        <a:spcBef>
          <a:spcPct val="0"/>
        </a:spcBef>
        <a:spcAft>
          <a:spcPct val="0"/>
        </a:spcAft>
        <a:defRPr sz="3300">
          <a:solidFill>
            <a:schemeClr val="tx2"/>
          </a:solidFill>
          <a:latin typeface="Arial" charset="0"/>
          <a:ea typeface="MS PGothic" panose="020B0600070205080204" pitchFamily="34" charset="-128"/>
        </a:defRPr>
      </a:lvl5pPr>
      <a:lvl6pPr marL="342900" algn="ctr" rtl="0" fontAlgn="base">
        <a:spcBef>
          <a:spcPct val="0"/>
        </a:spcBef>
        <a:spcAft>
          <a:spcPct val="0"/>
        </a:spcAft>
        <a:defRPr sz="3300">
          <a:solidFill>
            <a:schemeClr val="bg1"/>
          </a:solidFill>
          <a:latin typeface="Arial" charset="0"/>
        </a:defRPr>
      </a:lvl6pPr>
      <a:lvl7pPr marL="685800" algn="ctr" rtl="0" fontAlgn="base">
        <a:spcBef>
          <a:spcPct val="0"/>
        </a:spcBef>
        <a:spcAft>
          <a:spcPct val="0"/>
        </a:spcAft>
        <a:defRPr sz="3300">
          <a:solidFill>
            <a:schemeClr val="bg1"/>
          </a:solidFill>
          <a:latin typeface="Arial" charset="0"/>
        </a:defRPr>
      </a:lvl7pPr>
      <a:lvl8pPr marL="1028700" algn="ctr" rtl="0" fontAlgn="base">
        <a:spcBef>
          <a:spcPct val="0"/>
        </a:spcBef>
        <a:spcAft>
          <a:spcPct val="0"/>
        </a:spcAft>
        <a:defRPr sz="3300">
          <a:solidFill>
            <a:schemeClr val="bg1"/>
          </a:solidFill>
          <a:latin typeface="Arial" charset="0"/>
        </a:defRPr>
      </a:lvl8pPr>
      <a:lvl9pPr marL="1371600" algn="ctr" rtl="0" fontAlgn="base">
        <a:spcBef>
          <a:spcPct val="0"/>
        </a:spcBef>
        <a:spcAft>
          <a:spcPct val="0"/>
        </a:spcAft>
        <a:defRPr sz="3300">
          <a:solidFill>
            <a:schemeClr val="bg1"/>
          </a:solidFill>
          <a:latin typeface="Arial" charset="0"/>
        </a:defRPr>
      </a:lvl9pPr>
    </p:titleStyle>
    <p:bodyStyle>
      <a:lvl1pPr marL="257175" indent="-257175" algn="l" rtl="0" eaLnBrk="0" fontAlgn="base" hangingPunct="0">
        <a:spcBef>
          <a:spcPct val="20000"/>
        </a:spcBef>
        <a:spcAft>
          <a:spcPct val="0"/>
        </a:spcAft>
        <a:buChar char="•"/>
        <a:defRPr sz="2400">
          <a:solidFill>
            <a:schemeClr val="tx1"/>
          </a:solidFill>
          <a:latin typeface="+mn-lt"/>
          <a:ea typeface="MS PGothic" panose="020B0600070205080204" pitchFamily="34" charset="-128"/>
          <a:cs typeface="+mn-cs"/>
        </a:defRPr>
      </a:lvl1pPr>
      <a:lvl2pPr marL="557213" indent="-214313" algn="l" rtl="0" eaLnBrk="0" fontAlgn="base" hangingPunct="0">
        <a:spcBef>
          <a:spcPct val="20000"/>
        </a:spcBef>
        <a:spcAft>
          <a:spcPct val="0"/>
        </a:spcAft>
        <a:buChar char="–"/>
        <a:defRPr sz="2100">
          <a:solidFill>
            <a:schemeClr val="tx1"/>
          </a:solidFill>
          <a:latin typeface="+mn-lt"/>
          <a:ea typeface="MS PGothic" panose="020B0600070205080204" pitchFamily="34" charset="-128"/>
        </a:defRPr>
      </a:lvl2pPr>
      <a:lvl3pPr marL="857250" indent="-171450" algn="l" rtl="0" eaLnBrk="0" fontAlgn="base" hangingPunct="0">
        <a:spcBef>
          <a:spcPct val="20000"/>
        </a:spcBef>
        <a:spcAft>
          <a:spcPct val="0"/>
        </a:spcAft>
        <a:buChar char="•"/>
        <a:defRPr sz="1800">
          <a:solidFill>
            <a:schemeClr val="tx1"/>
          </a:solidFill>
          <a:latin typeface="+mn-lt"/>
          <a:ea typeface="MS PGothic" panose="020B0600070205080204" pitchFamily="34" charset="-128"/>
        </a:defRPr>
      </a:lvl3pPr>
      <a:lvl4pPr marL="1200150" indent="-171450" algn="l" rtl="0" eaLnBrk="0" fontAlgn="base" hangingPunct="0">
        <a:spcBef>
          <a:spcPct val="20000"/>
        </a:spcBef>
        <a:spcAft>
          <a:spcPct val="0"/>
        </a:spcAft>
        <a:buChar char="–"/>
        <a:defRPr sz="1500">
          <a:solidFill>
            <a:schemeClr val="tx1"/>
          </a:solidFill>
          <a:latin typeface="+mn-lt"/>
          <a:ea typeface="MS PGothic" panose="020B0600070205080204" pitchFamily="34" charset="-128"/>
        </a:defRPr>
      </a:lvl4pPr>
      <a:lvl5pPr marL="1543050" indent="-171450" algn="l" rtl="0" eaLnBrk="0" fontAlgn="base" hangingPunct="0">
        <a:spcBef>
          <a:spcPct val="20000"/>
        </a:spcBef>
        <a:spcAft>
          <a:spcPct val="0"/>
        </a:spcAft>
        <a:buChar char="»"/>
        <a:defRPr sz="1500">
          <a:solidFill>
            <a:schemeClr val="tx1"/>
          </a:solidFill>
          <a:latin typeface="+mn-lt"/>
          <a:ea typeface="MS PGothic" panose="020B0600070205080204" pitchFamily="34" charset="-128"/>
        </a:defRPr>
      </a:lvl5pPr>
      <a:lvl6pPr marL="1885950" indent="-171450" algn="l" rtl="0" fontAlgn="base">
        <a:spcBef>
          <a:spcPct val="20000"/>
        </a:spcBef>
        <a:spcAft>
          <a:spcPct val="0"/>
        </a:spcAft>
        <a:buChar char="»"/>
        <a:defRPr sz="1500">
          <a:solidFill>
            <a:schemeClr val="bg1"/>
          </a:solidFill>
          <a:latin typeface="+mn-lt"/>
          <a:ea typeface="ＭＳ Ｐゴシック" charset="-128"/>
        </a:defRPr>
      </a:lvl6pPr>
      <a:lvl7pPr marL="2228850" indent="-171450" algn="l" rtl="0" fontAlgn="base">
        <a:spcBef>
          <a:spcPct val="20000"/>
        </a:spcBef>
        <a:spcAft>
          <a:spcPct val="0"/>
        </a:spcAft>
        <a:buChar char="»"/>
        <a:defRPr sz="1500">
          <a:solidFill>
            <a:schemeClr val="bg1"/>
          </a:solidFill>
          <a:latin typeface="+mn-lt"/>
          <a:ea typeface="ＭＳ Ｐゴシック" charset="-128"/>
        </a:defRPr>
      </a:lvl7pPr>
      <a:lvl8pPr marL="2571750" indent="-171450" algn="l" rtl="0" fontAlgn="base">
        <a:spcBef>
          <a:spcPct val="20000"/>
        </a:spcBef>
        <a:spcAft>
          <a:spcPct val="0"/>
        </a:spcAft>
        <a:buChar char="»"/>
        <a:defRPr sz="1500">
          <a:solidFill>
            <a:schemeClr val="bg1"/>
          </a:solidFill>
          <a:latin typeface="+mn-lt"/>
          <a:ea typeface="ＭＳ Ｐゴシック" charset="-128"/>
        </a:defRPr>
      </a:lvl8pPr>
      <a:lvl9pPr marL="2914650" indent="-171450" algn="l" rtl="0" fontAlgn="base">
        <a:spcBef>
          <a:spcPct val="20000"/>
        </a:spcBef>
        <a:spcAft>
          <a:spcPct val="0"/>
        </a:spcAft>
        <a:buChar char="»"/>
        <a:defRPr sz="1500">
          <a:solidFill>
            <a:schemeClr val="bg1"/>
          </a:solidFill>
          <a:latin typeface="+mn-lt"/>
          <a:ea typeface="ＭＳ Ｐゴシック" charset="-128"/>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chart" Target="../charts/chart16.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chart" Target="../charts/chart17.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chart" Target="../charts/chart18.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chart" Target="../charts/chart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chart" Target="../charts/chart21.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chart" Target="../charts/chart2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chart" Target="../charts/chart2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chart" Target="../charts/chart2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Layout" Target="../slideLayouts/slideLayout23.xml"/></Relationships>
</file>

<file path=ppt/slides/_rels/slide4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6.xml"/></Relationships>
</file>

<file path=ppt/slides/_rels/slide4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9.xml"/></Relationships>
</file>

<file path=ppt/slides/_rels/slide4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9.xml"/></Relationships>
</file>

<file path=ppt/slides/_rels/slide4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5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9.xml"/></Relationships>
</file>

<file path=ppt/slides/_rels/slide5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9.xml"/></Relationships>
</file>

<file path=ppt/slides/_rels/slide5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9.xml"/></Relationships>
</file>

<file path=ppt/slides/_rels/slide5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9.xml"/></Relationships>
</file>

<file path=ppt/slides/_rels/slide5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6.xml"/></Relationships>
</file>

<file path=ppt/slides/_rels/slide5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6.xml"/></Relationships>
</file>

<file path=ppt/slides/_rels/slide5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9.xml"/></Relationships>
</file>

<file path=ppt/slides/_rels/slide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48.xml"/></Relationships>
</file>

<file path=ppt/slides/_rels/slide68.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ctrTitle"/>
          </p:nvPr>
        </p:nvSpPr>
        <p:spPr>
          <a:xfrm>
            <a:off x="611560" y="4924425"/>
            <a:ext cx="7772400" cy="722313"/>
          </a:xfrm>
        </p:spPr>
        <p:txBody>
          <a:bodyPr/>
          <a:lstStyle/>
          <a:p>
            <a:r>
              <a:rPr lang="fa-IR" altLang="en-US" dirty="0" smtClean="0">
                <a:cs typeface="B Titr" panose="00000700000000000000" pitchFamily="2" charset="-78"/>
              </a:rPr>
              <a:t>شاخص های سلامت مادران</a:t>
            </a:r>
            <a:endParaRPr lang="en-GB" altLang="en-US" dirty="0" smtClean="0">
              <a:cs typeface="B Titr" panose="00000700000000000000" pitchFamily="2" charset="-78"/>
            </a:endParaRPr>
          </a:p>
        </p:txBody>
      </p:sp>
      <p:sp>
        <p:nvSpPr>
          <p:cNvPr id="2" name="Subtitle 1"/>
          <p:cNvSpPr>
            <a:spLocks noGrp="1"/>
          </p:cNvSpPr>
          <p:nvPr>
            <p:ph type="subTitle" idx="1"/>
          </p:nvPr>
        </p:nvSpPr>
        <p:spPr/>
        <p:txBody>
          <a:bodyPr/>
          <a:lstStyle/>
          <a:p>
            <a:endParaRPr lang="fa-I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1042476569"/>
              </p:ext>
            </p:extLst>
          </p:nvPr>
        </p:nvGraphicFramePr>
        <p:xfrm>
          <a:off x="0" y="1124744"/>
          <a:ext cx="8863330" cy="505587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79605877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51521" y="332656"/>
            <a:ext cx="6842125" cy="922337"/>
          </a:xfrm>
        </p:spPr>
        <p:txBody>
          <a:bodyPr/>
          <a:lstStyle/>
          <a:p>
            <a:pPr marL="0" marR="0" lvl="0" indent="0" defTabSz="914400" rtl="1" eaLnBrk="1" fontAlgn="ctr" latinLnBrk="0" hangingPunct="1">
              <a:lnSpc>
                <a:spcPct val="100000"/>
              </a:lnSpc>
              <a:spcBef>
                <a:spcPts val="0"/>
              </a:spcBef>
              <a:spcAft>
                <a:spcPts val="0"/>
              </a:spcAft>
              <a:tabLst/>
              <a:defRPr/>
            </a:pPr>
            <a:r>
              <a:rPr lang="fa-IR" sz="2200" dirty="0">
                <a:solidFill>
                  <a:srgbClr val="C00000"/>
                </a:solidFill>
                <a:cs typeface="B Titr" panose="00000700000000000000" pitchFamily="2" charset="-78"/>
              </a:rPr>
              <a:t>درصد مادران بارداری که اولین خدمت بارداری را دریافت کرده اند</a:t>
            </a:r>
            <a:br>
              <a:rPr lang="fa-IR" sz="2200" dirty="0">
                <a:solidFill>
                  <a:srgbClr val="C00000"/>
                </a:solidFill>
                <a:cs typeface="B Titr" panose="00000700000000000000" pitchFamily="2" charset="-78"/>
              </a:rPr>
            </a:br>
            <a:endParaRPr lang="fa-IR" sz="2200" dirty="0">
              <a:solidFill>
                <a:srgbClr val="C00000"/>
              </a:solidFill>
              <a:cs typeface="B Titr" panose="00000700000000000000" pitchFamily="2" charset="-78"/>
            </a:endParaRPr>
          </a:p>
        </p:txBody>
      </p:sp>
      <p:graphicFrame>
        <p:nvGraphicFramePr>
          <p:cNvPr id="6" name="Chart 5"/>
          <p:cNvGraphicFramePr>
            <a:graphicFrameLocks/>
          </p:cNvGraphicFramePr>
          <p:nvPr>
            <p:extLst/>
          </p:nvPr>
        </p:nvGraphicFramePr>
        <p:xfrm>
          <a:off x="251521" y="1700807"/>
          <a:ext cx="8496944" cy="446449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8970035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nvGraphicFramePr>
        <p:xfrm>
          <a:off x="140335" y="1335087"/>
          <a:ext cx="8863330" cy="418782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8810671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632692552"/>
              </p:ext>
            </p:extLst>
          </p:nvPr>
        </p:nvGraphicFramePr>
        <p:xfrm>
          <a:off x="179512" y="980728"/>
          <a:ext cx="8863330" cy="496062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22349967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765175"/>
            <a:ext cx="6842125" cy="792163"/>
          </a:xfrm>
        </p:spPr>
        <p:txBody>
          <a:bodyPr/>
          <a:lstStyle/>
          <a:p>
            <a:pPr marL="0" marR="0" lvl="0" indent="0" algn="ctr" defTabSz="914400" rtl="1" eaLnBrk="1" fontAlgn="ctr" latinLnBrk="0" hangingPunct="1">
              <a:lnSpc>
                <a:spcPct val="150000"/>
              </a:lnSpc>
              <a:spcBef>
                <a:spcPts val="0"/>
              </a:spcBef>
              <a:spcAft>
                <a:spcPts val="0"/>
              </a:spcAft>
              <a:buClrTx/>
              <a:buSzTx/>
              <a:buFontTx/>
              <a:buNone/>
              <a:tabLst/>
              <a:defRPr/>
            </a:pPr>
            <a:r>
              <a:rPr lang="fa-IR" sz="2200" dirty="0">
                <a:solidFill>
                  <a:srgbClr val="C00000"/>
                </a:solidFill>
                <a:cs typeface="B Titr" panose="00000700000000000000" pitchFamily="2" charset="-78"/>
              </a:rPr>
              <a:t>درصد مادرانی که متناسب با سن بارداری حداقل مراقبت را دریافت کرده اند (پوشش مراقبت بارداری)</a:t>
            </a:r>
            <a:r>
              <a:rPr lang="fa-IR" sz="1800" b="1" dirty="0">
                <a:solidFill>
                  <a:srgbClr val="000000"/>
                </a:solidFill>
                <a:latin typeface="B Nazanin" panose="00000400000000000000" pitchFamily="2" charset="-78"/>
                <a:ea typeface="+mn-ea"/>
                <a:cs typeface="B Nazanin" panose="00000400000000000000" pitchFamily="2" charset="-78"/>
              </a:rPr>
              <a:t/>
            </a:r>
            <a:br>
              <a:rPr lang="fa-IR" sz="1800" b="1" dirty="0">
                <a:solidFill>
                  <a:srgbClr val="000000"/>
                </a:solidFill>
                <a:latin typeface="B Nazanin" panose="00000400000000000000" pitchFamily="2" charset="-78"/>
                <a:ea typeface="+mn-ea"/>
                <a:cs typeface="B Nazanin" panose="00000400000000000000" pitchFamily="2" charset="-78"/>
              </a:rPr>
            </a:br>
            <a:r>
              <a:rPr lang="fa-IR" sz="1800" b="1" dirty="0">
                <a:solidFill>
                  <a:srgbClr val="000000"/>
                </a:solidFill>
                <a:latin typeface="B Nazanin" panose="00000400000000000000" pitchFamily="2" charset="-78"/>
                <a:ea typeface="+mn-ea"/>
                <a:cs typeface="B Nazanin" panose="00000400000000000000" pitchFamily="2" charset="-78"/>
              </a:rPr>
              <a:t/>
            </a:r>
            <a:br>
              <a:rPr lang="fa-IR" sz="1800" b="1" dirty="0">
                <a:solidFill>
                  <a:srgbClr val="000000"/>
                </a:solidFill>
                <a:latin typeface="B Nazanin" panose="00000400000000000000" pitchFamily="2" charset="-78"/>
                <a:ea typeface="+mn-ea"/>
                <a:cs typeface="B Nazanin" panose="00000400000000000000" pitchFamily="2" charset="-78"/>
              </a:rPr>
            </a:br>
            <a:endParaRPr lang="fa-IR" dirty="0"/>
          </a:p>
        </p:txBody>
      </p:sp>
      <p:graphicFrame>
        <p:nvGraphicFramePr>
          <p:cNvPr id="6" name="Chart 5"/>
          <p:cNvGraphicFramePr>
            <a:graphicFrameLocks/>
          </p:cNvGraphicFramePr>
          <p:nvPr>
            <p:extLst/>
          </p:nvPr>
        </p:nvGraphicFramePr>
        <p:xfrm>
          <a:off x="467544" y="1700808"/>
          <a:ext cx="8160156" cy="452278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6554241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1440495804"/>
              </p:ext>
            </p:extLst>
          </p:nvPr>
        </p:nvGraphicFramePr>
        <p:xfrm>
          <a:off x="107504" y="1556792"/>
          <a:ext cx="8863330" cy="408559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6839864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nvGraphicFramePr>
        <p:xfrm>
          <a:off x="140335" y="1308100"/>
          <a:ext cx="8863330" cy="42418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14028568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p:cNvGraphicFramePr>
          <p:nvPr>
            <p:extLst/>
          </p:nvPr>
        </p:nvGraphicFramePr>
        <p:xfrm>
          <a:off x="467544" y="1772816"/>
          <a:ext cx="8277505" cy="4290458"/>
        </p:xfrm>
        <a:graphic>
          <a:graphicData uri="http://schemas.openxmlformats.org/drawingml/2006/chart">
            <c:chart xmlns:c="http://schemas.openxmlformats.org/drawingml/2006/chart" xmlns:r="http://schemas.openxmlformats.org/officeDocument/2006/relationships" r:id="rId2"/>
          </a:graphicData>
        </a:graphic>
      </p:graphicFrame>
      <p:sp>
        <p:nvSpPr>
          <p:cNvPr id="3" name="Rectangle 2"/>
          <p:cNvSpPr/>
          <p:nvPr/>
        </p:nvSpPr>
        <p:spPr>
          <a:xfrm>
            <a:off x="323528" y="404664"/>
            <a:ext cx="6624736" cy="523220"/>
          </a:xfrm>
          <a:prstGeom prst="rect">
            <a:avLst/>
          </a:prstGeom>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a-IR" sz="2800" b="0" i="0" u="none" strike="noStrike" kern="1200" cap="none" spc="0" normalizeH="0" baseline="0" noProof="0" dirty="0">
                <a:ln>
                  <a:noFill/>
                </a:ln>
                <a:solidFill>
                  <a:srgbClr val="C00000"/>
                </a:solidFill>
                <a:effectLst/>
                <a:uLnTx/>
                <a:uFillTx/>
                <a:latin typeface="Arial" pitchFamily="34" charset="0"/>
                <a:ea typeface="+mn-ea"/>
                <a:cs typeface="B Titr" panose="00000700000000000000" pitchFamily="2" charset="-78"/>
              </a:rPr>
              <a:t>درصد </a:t>
            </a:r>
            <a:r>
              <a:rPr kumimoji="0" lang="fa-IR" sz="2800" b="0" i="0" u="none" strike="noStrike" kern="1200" cap="none" spc="0" normalizeH="0" baseline="0" noProof="0" dirty="0" smtClean="0">
                <a:ln>
                  <a:noFill/>
                </a:ln>
                <a:solidFill>
                  <a:srgbClr val="C00000"/>
                </a:solidFill>
                <a:effectLst/>
                <a:uLnTx/>
                <a:uFillTx/>
                <a:latin typeface="Arial" pitchFamily="34" charset="0"/>
                <a:ea typeface="+mn-ea"/>
                <a:cs typeface="B Titr" panose="00000700000000000000" pitchFamily="2" charset="-78"/>
              </a:rPr>
              <a:t>مراقبت کلی بارداری</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249957924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1560" y="2600312"/>
            <a:ext cx="7920880" cy="1241878"/>
          </a:xfrm>
          <a:prstGeom prst="rect">
            <a:avLst/>
          </a:prstGeom>
        </p:spPr>
        <p:txBody>
          <a:bodyPr wrap="square">
            <a:spAutoFit/>
          </a:bodyPr>
          <a:lstStyle/>
          <a:p>
            <a:pPr algn="just" rtl="1">
              <a:lnSpc>
                <a:spcPct val="115000"/>
              </a:lnSpc>
              <a:spcAft>
                <a:spcPts val="0"/>
              </a:spcAft>
            </a:pPr>
            <a:r>
              <a:rPr lang="fa-IR" b="1" dirty="0">
                <a:solidFill>
                  <a:srgbClr val="000000"/>
                </a:solidFill>
                <a:cs typeface="B Titr" panose="00000700000000000000" pitchFamily="2" charset="-78"/>
              </a:rPr>
              <a:t> </a:t>
            </a:r>
            <a:endParaRPr lang="en-US" dirty="0"/>
          </a:p>
          <a:p>
            <a:pPr algn="r" rtl="1">
              <a:lnSpc>
                <a:spcPct val="150000"/>
              </a:lnSpc>
              <a:spcAft>
                <a:spcPts val="0"/>
              </a:spcAft>
            </a:pPr>
            <a:r>
              <a:rPr lang="fa-IR" b="1" dirty="0">
                <a:solidFill>
                  <a:srgbClr val="C00000"/>
                </a:solidFill>
                <a:ea typeface="Calibri" panose="020F0502020204030204" pitchFamily="34" charset="0"/>
                <a:cs typeface="B Titr" panose="00000700000000000000" pitchFamily="2" charset="-78"/>
              </a:rPr>
              <a:t>هدف اختصاصی  برنامه سلامت مادران  در سال 1403: افزایش پوشش مراقبت های  دوران بارداری</a:t>
            </a:r>
            <a:r>
              <a:rPr lang="fa-IR" sz="1600" b="1" dirty="0">
                <a:solidFill>
                  <a:srgbClr val="000000"/>
                </a:solidFill>
                <a:ea typeface="Calibri" panose="020F0502020204030204" pitchFamily="34" charset="0"/>
                <a:cs typeface="B Titr" panose="00000700000000000000" pitchFamily="2" charset="-78"/>
              </a:rPr>
              <a:t> </a:t>
            </a:r>
            <a:r>
              <a:rPr lang="fa-IR" b="1" dirty="0">
                <a:solidFill>
                  <a:srgbClr val="C00000"/>
                </a:solidFill>
                <a:ea typeface="Calibri" panose="020F0502020204030204" pitchFamily="34" charset="0"/>
                <a:cs typeface="B Titr" panose="00000700000000000000" pitchFamily="2" charset="-78"/>
              </a:rPr>
              <a:t>(بهبود شاخص شهرستان به میزان 10درصد)</a:t>
            </a:r>
            <a:endParaRPr lang="en-US" sz="1600" dirty="0">
              <a:ea typeface="Calibri" panose="020F0502020204030204" pitchFamily="34" charset="0"/>
            </a:endParaRPr>
          </a:p>
        </p:txBody>
      </p:sp>
    </p:spTree>
    <p:extLst>
      <p:ext uri="{BB962C8B-B14F-4D97-AF65-F5344CB8AC3E}">
        <p14:creationId xmlns:p14="http://schemas.microsoft.com/office/powerpoint/2010/main" val="345635829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666450357"/>
              </p:ext>
            </p:extLst>
          </p:nvPr>
        </p:nvGraphicFramePr>
        <p:xfrm>
          <a:off x="169227" y="1099820"/>
          <a:ext cx="8805545" cy="465836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5213225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547664" y="1988840"/>
            <a:ext cx="6090830" cy="2808312"/>
          </a:xfrm>
          <a:prstGeom prst="rect">
            <a:avLst/>
          </a:prstGeom>
          <a:effectLst/>
        </p:spPr>
        <p:txBody>
          <a:bodyPr vert="horz" lIns="91440" tIns="45720" rIns="91440" bIns="45720" rtlCol="0" anchor="b">
            <a:normAutofit lnSpcReduction="10000"/>
          </a:bodyPr>
          <a:lstStyle>
            <a:lvl1pPr algn="r" defTabSz="457200" rtl="0" eaLnBrk="1" latinLnBrk="0" hangingPunct="1">
              <a:spcBef>
                <a:spcPct val="0"/>
              </a:spcBef>
              <a:buNone/>
              <a:defRPr sz="6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ctr" defTabSz="457200" rtl="0" eaLnBrk="1" fontAlgn="auto" latinLnBrk="0" hangingPunct="1">
              <a:lnSpc>
                <a:spcPct val="150000"/>
              </a:lnSpc>
              <a:spcBef>
                <a:spcPct val="0"/>
              </a:spcBef>
              <a:spcAft>
                <a:spcPts val="0"/>
              </a:spcAft>
              <a:buClrTx/>
              <a:buSzTx/>
              <a:buFontTx/>
              <a:buNone/>
              <a:tabLst/>
              <a:defRPr/>
            </a:pPr>
            <a:r>
              <a:rPr kumimoji="0" lang="fa-IR" sz="6000" b="0" i="0" u="none" strike="noStrike" kern="1200" cap="none" spc="0" normalizeH="0" baseline="0" noProof="0" dirty="0" smtClean="0">
                <a:ln w="3175" cmpd="sng">
                  <a:noFill/>
                </a:ln>
                <a:solidFill>
                  <a:sysClr val="windowText" lastClr="000000"/>
                </a:solidFill>
                <a:effectLst/>
                <a:uLnTx/>
                <a:uFillTx/>
                <a:latin typeface="Corbel" panose="020B0503020204020204"/>
                <a:ea typeface="+mj-ea"/>
                <a:cs typeface="B Titr" panose="00000700000000000000" pitchFamily="2" charset="-78"/>
              </a:rPr>
              <a:t>آمار و شاخص های</a:t>
            </a:r>
            <a:br>
              <a:rPr kumimoji="0" lang="fa-IR" sz="6000" b="0" i="0" u="none" strike="noStrike" kern="1200" cap="none" spc="0" normalizeH="0" baseline="0" noProof="0" dirty="0" smtClean="0">
                <a:ln w="3175" cmpd="sng">
                  <a:noFill/>
                </a:ln>
                <a:solidFill>
                  <a:sysClr val="windowText" lastClr="000000"/>
                </a:solidFill>
                <a:effectLst/>
                <a:uLnTx/>
                <a:uFillTx/>
                <a:latin typeface="Corbel" panose="020B0503020204020204"/>
                <a:ea typeface="+mj-ea"/>
                <a:cs typeface="B Titr" panose="00000700000000000000" pitchFamily="2" charset="-78"/>
              </a:rPr>
            </a:br>
            <a:r>
              <a:rPr kumimoji="0" lang="fa-IR" sz="6000" b="0" i="0" u="none" strike="noStrike" kern="1200" cap="none" spc="0" normalizeH="0" baseline="0" noProof="0" dirty="0" smtClean="0">
                <a:ln w="3175" cmpd="sng">
                  <a:noFill/>
                </a:ln>
                <a:solidFill>
                  <a:schemeClr val="accent1">
                    <a:lumMod val="75000"/>
                  </a:schemeClr>
                </a:solidFill>
                <a:effectLst/>
                <a:uLnTx/>
                <a:uFillTx/>
                <a:latin typeface="Corbel" panose="020B0503020204020204"/>
                <a:ea typeface="+mj-ea"/>
                <a:cs typeface="B Titr" panose="00000700000000000000" pitchFamily="2" charset="-78"/>
              </a:rPr>
              <a:t>برنامه سلامت مادران</a:t>
            </a:r>
            <a:endParaRPr kumimoji="0" lang="en-US" sz="6000" b="0" i="0" u="none" strike="noStrike" kern="1200" cap="none" spc="0" normalizeH="0" baseline="0" noProof="0" dirty="0">
              <a:ln w="3175" cmpd="sng">
                <a:noFill/>
              </a:ln>
              <a:solidFill>
                <a:schemeClr val="accent1">
                  <a:lumMod val="75000"/>
                </a:schemeClr>
              </a:solidFill>
              <a:effectLst/>
              <a:uLnTx/>
              <a:uFillTx/>
              <a:latin typeface="Corbel" panose="020B0503020204020204"/>
              <a:ea typeface="+mj-ea"/>
              <a:cs typeface="B Titr" panose="00000700000000000000" pitchFamily="2" charset="-78"/>
            </a:endParaRPr>
          </a:p>
        </p:txBody>
      </p:sp>
    </p:spTree>
    <p:extLst>
      <p:ext uri="{BB962C8B-B14F-4D97-AF65-F5344CB8AC3E}">
        <p14:creationId xmlns:p14="http://schemas.microsoft.com/office/powerpoint/2010/main" val="161504386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p:nvPr/>
        </p:nvGraphicFramePr>
        <p:xfrm>
          <a:off x="140335" y="1288732"/>
          <a:ext cx="8863330" cy="428053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0789289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95536" y="476672"/>
            <a:ext cx="6842125" cy="922337"/>
          </a:xfrm>
        </p:spPr>
        <p:txBody>
          <a:bodyPr/>
          <a:lstStyle/>
          <a:p>
            <a:pPr marL="0" marR="0" lvl="0" indent="0" defTabSz="914400" rtl="1" eaLnBrk="1" fontAlgn="ctr" latinLnBrk="0" hangingPunct="1">
              <a:lnSpc>
                <a:spcPct val="100000"/>
              </a:lnSpc>
              <a:spcBef>
                <a:spcPts val="0"/>
              </a:spcBef>
              <a:spcAft>
                <a:spcPts val="0"/>
              </a:spcAft>
              <a:tabLst/>
              <a:defRPr/>
            </a:pPr>
            <a:r>
              <a:rPr lang="fa-IR" sz="2200" dirty="0">
                <a:solidFill>
                  <a:srgbClr val="C00000"/>
                </a:solidFill>
                <a:cs typeface="B Titr" panose="00000700000000000000" pitchFamily="2" charset="-78"/>
              </a:rPr>
              <a:t>درصد مادرانی که حداقل دو بار پس از زایمان مراقبت شده اند</a:t>
            </a:r>
            <a:r>
              <a:rPr lang="fa-IR" sz="1800" b="1" dirty="0">
                <a:solidFill>
                  <a:srgbClr val="000000"/>
                </a:solidFill>
                <a:latin typeface="B Nazanin" panose="00000400000000000000" pitchFamily="2" charset="-78"/>
                <a:ea typeface="+mn-ea"/>
                <a:cs typeface="B Nazanin" panose="00000400000000000000" pitchFamily="2" charset="-78"/>
              </a:rPr>
              <a:t/>
            </a:r>
            <a:br>
              <a:rPr lang="fa-IR" sz="1800" b="1" dirty="0">
                <a:solidFill>
                  <a:srgbClr val="000000"/>
                </a:solidFill>
                <a:latin typeface="B Nazanin" panose="00000400000000000000" pitchFamily="2" charset="-78"/>
                <a:ea typeface="+mn-ea"/>
                <a:cs typeface="B Nazanin" panose="00000400000000000000" pitchFamily="2" charset="-78"/>
              </a:rPr>
            </a:br>
            <a:endParaRPr lang="fa-IR" dirty="0"/>
          </a:p>
        </p:txBody>
      </p:sp>
      <p:graphicFrame>
        <p:nvGraphicFramePr>
          <p:cNvPr id="5" name="Chart 4"/>
          <p:cNvGraphicFramePr>
            <a:graphicFrameLocks/>
          </p:cNvGraphicFramePr>
          <p:nvPr>
            <p:extLst/>
          </p:nvPr>
        </p:nvGraphicFramePr>
        <p:xfrm>
          <a:off x="179512" y="1628800"/>
          <a:ext cx="8410939" cy="481966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78117761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87624" y="2276872"/>
            <a:ext cx="6624736" cy="1241878"/>
          </a:xfrm>
          <a:prstGeom prst="rect">
            <a:avLst/>
          </a:prstGeom>
        </p:spPr>
        <p:txBody>
          <a:bodyPr wrap="square">
            <a:spAutoFit/>
          </a:bodyPr>
          <a:lstStyle/>
          <a:p>
            <a:pPr algn="just" rtl="1">
              <a:lnSpc>
                <a:spcPct val="115000"/>
              </a:lnSpc>
              <a:spcAft>
                <a:spcPts val="0"/>
              </a:spcAft>
            </a:pPr>
            <a:r>
              <a:rPr lang="ar-SA" b="1" dirty="0">
                <a:solidFill>
                  <a:srgbClr val="C00000"/>
                </a:solidFill>
                <a:latin typeface="Arial" panose="020B0604020202020204" pitchFamily="34" charset="0"/>
                <a:ea typeface="Times New Roman" panose="02020603050405020304" pitchFamily="18" charset="0"/>
                <a:cs typeface="B Mitra" panose="00000400000000000000" pitchFamily="2" charset="-78"/>
              </a:rPr>
              <a:t> </a:t>
            </a:r>
            <a:endParaRPr lang="en-US" dirty="0"/>
          </a:p>
          <a:p>
            <a:pPr algn="r" rtl="1">
              <a:lnSpc>
                <a:spcPct val="150000"/>
              </a:lnSpc>
              <a:spcAft>
                <a:spcPts val="0"/>
              </a:spcAft>
            </a:pPr>
            <a:r>
              <a:rPr lang="fa-IR" b="1" dirty="0">
                <a:solidFill>
                  <a:srgbClr val="C00000"/>
                </a:solidFill>
                <a:ea typeface="Calibri" panose="020F0502020204030204" pitchFamily="34" charset="0"/>
                <a:cs typeface="B Titr" panose="00000700000000000000" pitchFamily="2" charset="-78"/>
              </a:rPr>
              <a:t>هدف اختصاصی  برنامه سلامت مادران  در سال 1403: افزایش پوشش مراقبت پس از زایمان (بهبود شاخص شهرستان به میزان 15درصد)</a:t>
            </a:r>
            <a:endParaRPr lang="en-US" sz="1600" dirty="0">
              <a:ea typeface="Calibri" panose="020F0502020204030204" pitchFamily="34" charset="0"/>
            </a:endParaRPr>
          </a:p>
        </p:txBody>
      </p:sp>
    </p:spTree>
    <p:extLst>
      <p:ext uri="{BB962C8B-B14F-4D97-AF65-F5344CB8AC3E}">
        <p14:creationId xmlns:p14="http://schemas.microsoft.com/office/powerpoint/2010/main" val="389947421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nvGraphicFramePr>
        <p:xfrm>
          <a:off x="159067" y="1593532"/>
          <a:ext cx="8825865" cy="367093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4884995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1855315111"/>
              </p:ext>
            </p:extLst>
          </p:nvPr>
        </p:nvGraphicFramePr>
        <p:xfrm>
          <a:off x="140335" y="1077912"/>
          <a:ext cx="8863330" cy="470217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 name="Chart 2"/>
          <p:cNvGraphicFramePr/>
          <p:nvPr>
            <p:extLst>
              <p:ext uri="{D42A27DB-BD31-4B8C-83A1-F6EECF244321}">
                <p14:modId xmlns:p14="http://schemas.microsoft.com/office/powerpoint/2010/main" val="3306997623"/>
              </p:ext>
            </p:extLst>
          </p:nvPr>
        </p:nvGraphicFramePr>
        <p:xfrm>
          <a:off x="280670" y="1268760"/>
          <a:ext cx="8863330" cy="47021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52367895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67544" y="2924944"/>
            <a:ext cx="7992888" cy="1224136"/>
          </a:xfrm>
          <a:prstGeom prst="rect">
            <a:avLst/>
          </a:prstGeom>
          <a:effectLst/>
        </p:spPr>
        <p:txBody>
          <a:bodyPr vert="horz" lIns="91440" tIns="45720" rIns="91440" bIns="45720" rtlCol="0" anchor="b">
            <a:normAutofit fontScale="62500" lnSpcReduction="20000"/>
          </a:bodyPr>
          <a:lstStyle>
            <a:lvl1pPr algn="r" defTabSz="457200" rtl="0" eaLnBrk="1" latinLnBrk="0" hangingPunct="1">
              <a:spcBef>
                <a:spcPct val="0"/>
              </a:spcBef>
              <a:buNone/>
              <a:defRPr sz="6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ctr" defTabSz="457200" rtl="0" eaLnBrk="1" fontAlgn="auto" latinLnBrk="0" hangingPunct="1">
              <a:lnSpc>
                <a:spcPct val="150000"/>
              </a:lnSpc>
              <a:spcBef>
                <a:spcPct val="0"/>
              </a:spcBef>
              <a:spcAft>
                <a:spcPts val="0"/>
              </a:spcAft>
              <a:buClrTx/>
              <a:buSzTx/>
              <a:buFontTx/>
              <a:buNone/>
              <a:tabLst/>
              <a:defRPr/>
            </a:pPr>
            <a:r>
              <a:rPr lang="fa-IR" sz="4400" dirty="0" smtClean="0">
                <a:solidFill>
                  <a:schemeClr val="accent1">
                    <a:lumMod val="75000"/>
                  </a:schemeClr>
                </a:solidFill>
                <a:latin typeface="Corbel" panose="020B0503020204020204"/>
                <a:cs typeface="B Titr" panose="00000700000000000000" pitchFamily="2" charset="-78"/>
              </a:rPr>
              <a:t>سامانه جامع داده های سلامت</a:t>
            </a:r>
          </a:p>
          <a:p>
            <a:pPr marL="0" marR="0" lvl="0" indent="0" algn="ctr" defTabSz="457200" rtl="0" eaLnBrk="1" fontAlgn="auto" latinLnBrk="0" hangingPunct="1">
              <a:lnSpc>
                <a:spcPct val="150000"/>
              </a:lnSpc>
              <a:spcBef>
                <a:spcPct val="0"/>
              </a:spcBef>
              <a:spcAft>
                <a:spcPts val="0"/>
              </a:spcAft>
              <a:buClrTx/>
              <a:buSzTx/>
              <a:buFontTx/>
              <a:buNone/>
              <a:tabLst/>
              <a:defRPr/>
            </a:pPr>
            <a:r>
              <a:rPr kumimoji="0" lang="fa-IR" sz="4400" b="0" i="0" u="none" strike="noStrike" kern="1200" cap="none" spc="0" normalizeH="0" baseline="0" noProof="0" dirty="0" smtClean="0">
                <a:ln w="3175" cmpd="sng">
                  <a:noFill/>
                </a:ln>
                <a:solidFill>
                  <a:schemeClr val="accent1">
                    <a:lumMod val="75000"/>
                  </a:schemeClr>
                </a:solidFill>
                <a:effectLst/>
                <a:uLnTx/>
                <a:uFillTx/>
                <a:latin typeface="Corbel" panose="020B0503020204020204"/>
                <a:cs typeface="B Titr" panose="00000700000000000000" pitchFamily="2" charset="-78"/>
              </a:rPr>
              <a:t>(داشبورد مدیریتی)</a:t>
            </a:r>
            <a:endParaRPr kumimoji="0" lang="en-US" sz="4400" b="0" i="0" u="none" strike="noStrike" kern="1200" cap="none" spc="0" normalizeH="0" baseline="0" noProof="0" dirty="0">
              <a:ln w="3175" cmpd="sng">
                <a:noFill/>
              </a:ln>
              <a:solidFill>
                <a:schemeClr val="accent1">
                  <a:lumMod val="75000"/>
                </a:schemeClr>
              </a:solidFill>
              <a:effectLst/>
              <a:uLnTx/>
              <a:uFillTx/>
              <a:latin typeface="Corbel" panose="020B0503020204020204"/>
              <a:cs typeface="B Titr" panose="00000700000000000000" pitchFamily="2" charset="-78"/>
            </a:endParaRPr>
          </a:p>
        </p:txBody>
      </p:sp>
    </p:spTree>
    <p:extLst>
      <p:ext uri="{BB962C8B-B14F-4D97-AF65-F5344CB8AC3E}">
        <p14:creationId xmlns:p14="http://schemas.microsoft.com/office/powerpoint/2010/main" val="25017360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3593102273"/>
              </p:ext>
            </p:extLst>
          </p:nvPr>
        </p:nvGraphicFramePr>
        <p:xfrm>
          <a:off x="395536" y="1556792"/>
          <a:ext cx="8301608" cy="5010035"/>
        </p:xfrm>
        <a:graphic>
          <a:graphicData uri="http://schemas.openxmlformats.org/drawingml/2006/table">
            <a:tbl>
              <a:tblPr rtl="1" firstRow="1" bandRow="1">
                <a:tableStyleId>{5C22544A-7EE6-4342-B048-85BDC9FD1C3A}</a:tableStyleId>
              </a:tblPr>
              <a:tblGrid>
                <a:gridCol w="2845112">
                  <a:extLst>
                    <a:ext uri="{9D8B030D-6E8A-4147-A177-3AD203B41FA5}">
                      <a16:colId xmlns:a16="http://schemas.microsoft.com/office/drawing/2014/main" val="20000"/>
                    </a:ext>
                  </a:extLst>
                </a:gridCol>
                <a:gridCol w="5456496">
                  <a:extLst>
                    <a:ext uri="{9D8B030D-6E8A-4147-A177-3AD203B41FA5}">
                      <a16:colId xmlns:a16="http://schemas.microsoft.com/office/drawing/2014/main" val="20001"/>
                    </a:ext>
                  </a:extLst>
                </a:gridCol>
              </a:tblGrid>
              <a:tr h="434632">
                <a:tc>
                  <a:txBody>
                    <a:bodyPr/>
                    <a:lstStyle/>
                    <a:p>
                      <a:pPr algn="ctr" rtl="1"/>
                      <a:r>
                        <a:rPr lang="fa-IR" dirty="0" smtClean="0">
                          <a:solidFill>
                            <a:sysClr val="windowText" lastClr="000000"/>
                          </a:solidFill>
                          <a:cs typeface="B Titr" panose="00000700000000000000" pitchFamily="2" charset="-78"/>
                        </a:rPr>
                        <a:t>عنوان شاخص</a:t>
                      </a:r>
                      <a:endParaRPr lang="fa-IR" dirty="0">
                        <a:solidFill>
                          <a:sysClr val="windowText" lastClr="000000"/>
                        </a:solidFill>
                        <a:cs typeface="B Titr" panose="00000700000000000000"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fa-IR" dirty="0" smtClean="0">
                          <a:solidFill>
                            <a:sysClr val="windowText" lastClr="000000"/>
                          </a:solidFill>
                          <a:cs typeface="B Titr" panose="00000700000000000000" pitchFamily="2" charset="-78"/>
                        </a:rPr>
                        <a:t>شاخص های زیر مجموعه </a:t>
                      </a:r>
                      <a:endParaRPr lang="fa-IR" dirty="0">
                        <a:solidFill>
                          <a:sysClr val="windowText" lastClr="000000"/>
                        </a:solidFill>
                        <a:cs typeface="B Titr" panose="00000700000000000000"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34632">
                <a:tc rowSpan="2">
                  <a:txBody>
                    <a:bodyPr/>
                    <a:lstStyle/>
                    <a:p>
                      <a:pPr algn="ctr" rtl="1"/>
                      <a:r>
                        <a:rPr lang="fa-IR" sz="1600" dirty="0" smtClean="0">
                          <a:cs typeface="B Titr" panose="00000700000000000000" pitchFamily="2" charset="-78"/>
                        </a:rPr>
                        <a:t>مراقبت</a:t>
                      </a:r>
                      <a:r>
                        <a:rPr lang="fa-IR" sz="1600" baseline="0" dirty="0" smtClean="0">
                          <a:cs typeface="B Titr" panose="00000700000000000000" pitchFamily="2" charset="-78"/>
                        </a:rPr>
                        <a:t> قبل از بارداری</a:t>
                      </a:r>
                      <a:endParaRPr lang="fa-IR" sz="1600" dirty="0">
                        <a:cs typeface="B Titr" panose="000007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r>
                        <a:rPr lang="fa-IR" sz="1600" dirty="0" smtClean="0">
                          <a:cs typeface="B Titr" panose="00000700000000000000" pitchFamily="2" charset="-78"/>
                        </a:rPr>
                        <a:t>مراقبت کامل</a:t>
                      </a:r>
                      <a:endParaRPr lang="fa-IR" sz="1600" dirty="0">
                        <a:cs typeface="B Titr" panose="000007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34632">
                <a:tc vMerge="1">
                  <a:txBody>
                    <a:bodyPr/>
                    <a:lstStyle/>
                    <a:p>
                      <a:pPr rtl="1"/>
                      <a:endParaRPr lang="fa-I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fa-IR" sz="1600" dirty="0" smtClean="0">
                          <a:cs typeface="B Titr" panose="00000700000000000000" pitchFamily="2" charset="-78"/>
                        </a:rPr>
                        <a:t>مراقبت ناقص</a:t>
                      </a:r>
                      <a:endParaRPr lang="fa-IR" sz="1600" dirty="0">
                        <a:cs typeface="B Titr" panose="000007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90350">
                <a:tc rowSpan="4">
                  <a:txBody>
                    <a:bodyPr/>
                    <a:lstStyle/>
                    <a:p>
                      <a:pPr algn="ctr" rtl="1"/>
                      <a:r>
                        <a:rPr lang="fa-IR" sz="1600" dirty="0" smtClean="0">
                          <a:cs typeface="B Titr" panose="00000700000000000000" pitchFamily="2" charset="-78"/>
                        </a:rPr>
                        <a:t>مراقبت بارداری</a:t>
                      </a:r>
                      <a:endParaRPr lang="fa-IR" sz="1600" dirty="0">
                        <a:cs typeface="B Titr" panose="000007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fa-IR" sz="1600" dirty="0" smtClean="0">
                          <a:cs typeface="B Titr" panose="00000700000000000000" pitchFamily="2" charset="-78"/>
                        </a:rPr>
                        <a:t>پوشش کامل مراقبت بارداری به تفکیک مقاطع ختم بارداری</a:t>
                      </a:r>
                      <a:endParaRPr lang="fa-IR" sz="1600" dirty="0">
                        <a:cs typeface="B Titr" panose="000007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90350">
                <a:tc vMerge="1">
                  <a:txBody>
                    <a:bodyPr/>
                    <a:lstStyle/>
                    <a:p>
                      <a:pPr rtl="1"/>
                      <a:endParaRPr lang="fa-I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fa-IR" sz="1600" dirty="0" smtClean="0">
                          <a:cs typeface="B Titr" panose="00000700000000000000" pitchFamily="2" charset="-78"/>
                        </a:rPr>
                        <a:t>وضعیت دریافت مراقبت بارداری</a:t>
                      </a:r>
                      <a:endParaRPr lang="fa-IR" sz="1600" dirty="0">
                        <a:cs typeface="B Titr" panose="000007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90350">
                <a:tc vMerge="1">
                  <a:txBody>
                    <a:bodyPr/>
                    <a:lstStyle/>
                    <a:p>
                      <a:pPr rtl="1"/>
                      <a:endParaRPr lang="fa-I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fa-IR" sz="1600" dirty="0" smtClean="0">
                          <a:cs typeface="B Titr" panose="00000700000000000000" pitchFamily="2" charset="-78"/>
                        </a:rPr>
                        <a:t>پوشش مراقبت بار اول بارداری</a:t>
                      </a:r>
                      <a:endParaRPr lang="en-US" sz="1600" dirty="0" smtClean="0">
                        <a:cs typeface="B Titr" panose="000007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390350">
                <a:tc vMerge="1">
                  <a:txBody>
                    <a:bodyPr/>
                    <a:lstStyle/>
                    <a:p>
                      <a:endParaRPr lang="en-US"/>
                    </a:p>
                  </a:txBody>
                  <a:tcPr/>
                </a:tc>
                <a:tc>
                  <a:txBody>
                    <a:bodyPr/>
                    <a:lstStyle/>
                    <a:p>
                      <a:pPr algn="ctr" rtl="1"/>
                      <a:r>
                        <a:rPr lang="fa-IR" sz="1600" dirty="0" smtClean="0">
                          <a:cs typeface="B Titr" panose="00000700000000000000" pitchFamily="2" charset="-78"/>
                        </a:rPr>
                        <a:t>درصد</a:t>
                      </a:r>
                      <a:r>
                        <a:rPr lang="fa-IR" sz="1600" baseline="0" dirty="0" smtClean="0">
                          <a:cs typeface="B Titr" panose="00000700000000000000" pitchFamily="2" charset="-78"/>
                        </a:rPr>
                        <a:t> شرح حال اولیه بارداری</a:t>
                      </a:r>
                      <a:endParaRPr lang="fa-IR" sz="1600" dirty="0">
                        <a:cs typeface="B Titr" panose="000007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22878356"/>
                  </a:ext>
                </a:extLst>
              </a:tr>
              <a:tr h="434632">
                <a:tc rowSpan="4">
                  <a:txBody>
                    <a:bodyPr/>
                    <a:lstStyle/>
                    <a:p>
                      <a:pPr algn="ctr" rtl="1"/>
                      <a:r>
                        <a:rPr lang="fa-IR" sz="1600" dirty="0" smtClean="0">
                          <a:cs typeface="B Titr" panose="00000700000000000000" pitchFamily="2" charset="-78"/>
                        </a:rPr>
                        <a:t>مراقبت پس از زایمان</a:t>
                      </a:r>
                      <a:endParaRPr lang="fa-IR" sz="1600" dirty="0">
                        <a:cs typeface="B Titr" panose="000007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fa-IR" sz="1600" dirty="0" smtClean="0">
                          <a:cs typeface="B Titr" panose="00000700000000000000" pitchFamily="2" charset="-78"/>
                        </a:rPr>
                        <a:t>پوشش کامل</a:t>
                      </a:r>
                      <a:r>
                        <a:rPr lang="fa-IR" sz="1600" baseline="0" dirty="0" smtClean="0">
                          <a:cs typeface="B Titr" panose="00000700000000000000" pitchFamily="2" charset="-78"/>
                        </a:rPr>
                        <a:t> مراقبت پس از زایمان</a:t>
                      </a:r>
                      <a:endParaRPr lang="fa-IR" sz="1600" dirty="0">
                        <a:cs typeface="B Titr" panose="000007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434632">
                <a:tc vMerge="1">
                  <a:txBody>
                    <a:bodyPr/>
                    <a:lstStyle/>
                    <a:p>
                      <a:pPr rtl="1"/>
                      <a:endParaRPr lang="fa-I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fa-IR" sz="1600" dirty="0" smtClean="0">
                          <a:cs typeface="B Titr" panose="00000700000000000000" pitchFamily="2" charset="-78"/>
                        </a:rPr>
                        <a:t>پوشش مراقبت پس از زایمان به تفکیک</a:t>
                      </a:r>
                      <a:r>
                        <a:rPr lang="fa-IR" sz="1600" baseline="0" dirty="0" smtClean="0">
                          <a:cs typeface="B Titr" panose="00000700000000000000" pitchFamily="2" charset="-78"/>
                        </a:rPr>
                        <a:t> هر مراقبت</a:t>
                      </a:r>
                      <a:endParaRPr lang="fa-IR" sz="1600" dirty="0">
                        <a:cs typeface="B Titr" panose="000007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434632">
                <a:tc vMerge="1">
                  <a:txBody>
                    <a:bodyPr/>
                    <a:lstStyle/>
                    <a:p>
                      <a:pPr rtl="1"/>
                      <a:endParaRPr lang="fa-I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fa-IR" sz="1600" dirty="0" smtClean="0">
                          <a:cs typeface="B Titr" panose="00000700000000000000" pitchFamily="2" charset="-78"/>
                        </a:rPr>
                        <a:t>شاخص سزارین</a:t>
                      </a:r>
                      <a:r>
                        <a:rPr lang="fa-IR" sz="1600" baseline="0" dirty="0" smtClean="0">
                          <a:cs typeface="B Titr" panose="00000700000000000000" pitchFamily="2" charset="-78"/>
                        </a:rPr>
                        <a:t> نخست زا</a:t>
                      </a:r>
                      <a:endParaRPr lang="fa-IR" sz="1600" dirty="0">
                        <a:cs typeface="B Titr" panose="000007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396181">
                <a:tc vMerge="1">
                  <a:txBody>
                    <a:bodyPr/>
                    <a:lstStyle/>
                    <a:p>
                      <a:pPr rtl="1"/>
                      <a:endParaRPr lang="fa-I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fa-IR" sz="1600" dirty="0" smtClean="0">
                          <a:cs typeface="B Titr" panose="00000700000000000000" pitchFamily="2" charset="-78"/>
                        </a:rPr>
                        <a:t>عدم دریافت مراقبت بارداری و یا پس از زایمان در موارد ثبت زایمان شده</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444662">
                <a:tc>
                  <a:txBody>
                    <a:bodyPr/>
                    <a:lstStyle/>
                    <a:p>
                      <a:pPr algn="ctr" rtl="1"/>
                      <a:r>
                        <a:rPr lang="fa-IR" sz="1600" dirty="0" smtClean="0">
                          <a:cs typeface="B Titr" panose="00000700000000000000" pitchFamily="2" charset="-78"/>
                        </a:rPr>
                        <a:t>مادران نیازمند</a:t>
                      </a:r>
                      <a:r>
                        <a:rPr lang="fa-IR" sz="1600" baseline="0" dirty="0" smtClean="0">
                          <a:cs typeface="B Titr" panose="00000700000000000000" pitchFamily="2" charset="-78"/>
                        </a:rPr>
                        <a:t> مراقبت ویژه</a:t>
                      </a:r>
                      <a:endParaRPr lang="fa-IR" sz="1600" dirty="0">
                        <a:cs typeface="B Titr" panose="000007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fa-IR" sz="1600" dirty="0" smtClean="0">
                          <a:cs typeface="B Titr" panose="00000700000000000000" pitchFamily="2" charset="-78"/>
                        </a:rPr>
                        <a:t>به</a:t>
                      </a:r>
                      <a:r>
                        <a:rPr lang="fa-IR" sz="1600" baseline="0" dirty="0" smtClean="0">
                          <a:cs typeface="B Titr" panose="00000700000000000000" pitchFamily="2" charset="-78"/>
                        </a:rPr>
                        <a:t> تفکیک بیماری های نشان دار </a:t>
                      </a:r>
                      <a:endParaRPr lang="fa-IR" sz="1600" dirty="0">
                        <a:cs typeface="B Titr" panose="000007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16552414"/>
                  </a:ext>
                </a:extLst>
              </a:tr>
            </a:tbl>
          </a:graphicData>
        </a:graphic>
      </p:graphicFrame>
      <p:sp>
        <p:nvSpPr>
          <p:cNvPr id="6" name="Title 1"/>
          <p:cNvSpPr>
            <a:spLocks noGrp="1"/>
          </p:cNvSpPr>
          <p:nvPr>
            <p:ph type="title"/>
          </p:nvPr>
        </p:nvSpPr>
        <p:spPr/>
        <p:txBody>
          <a:bodyPr/>
          <a:lstStyle/>
          <a:p>
            <a:pPr algn="ctr"/>
            <a:r>
              <a:rPr lang="fa-IR" sz="2800" dirty="0">
                <a:ln w="3175" cmpd="sng">
                  <a:noFill/>
                </a:ln>
                <a:solidFill>
                  <a:prstClr val="black"/>
                </a:solidFill>
                <a:latin typeface="Corbel" panose="020B0503020204020204"/>
                <a:cs typeface="B Titr" panose="00000700000000000000" pitchFamily="2" charset="-78"/>
              </a:rPr>
              <a:t>شاخص های برنامه مادران در داشبورد </a:t>
            </a:r>
            <a:r>
              <a:rPr lang="fa-IR" sz="2800" dirty="0" smtClean="0">
                <a:ln w="3175" cmpd="sng">
                  <a:noFill/>
                </a:ln>
                <a:solidFill>
                  <a:prstClr val="black"/>
                </a:solidFill>
                <a:latin typeface="Corbel" panose="020B0503020204020204"/>
                <a:cs typeface="B Titr" panose="00000700000000000000" pitchFamily="2" charset="-78"/>
              </a:rPr>
              <a:t>مدیریتی</a:t>
            </a:r>
            <a:endParaRPr lang="fa-IR" sz="2800" dirty="0"/>
          </a:p>
        </p:txBody>
      </p:sp>
    </p:spTree>
    <p:extLst>
      <p:ext uri="{BB962C8B-B14F-4D97-AF65-F5344CB8AC3E}">
        <p14:creationId xmlns:p14="http://schemas.microsoft.com/office/powerpoint/2010/main" val="13278941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GB" altLang="en-US" dirty="0" smtClean="0"/>
              <a:t>Example Bullet Point Slide</a:t>
            </a:r>
            <a:endParaRPr lang="en-US" altLang="en-US" dirty="0" smtClean="0"/>
          </a:p>
        </p:txBody>
      </p:sp>
      <p:sp>
        <p:nvSpPr>
          <p:cNvPr id="5" name="Content Placeholder 2"/>
          <p:cNvSpPr>
            <a:spLocks noGrp="1"/>
          </p:cNvSpPr>
          <p:nvPr>
            <p:ph type="body" idx="1"/>
          </p:nvPr>
        </p:nvSpPr>
        <p:spPr>
          <a:xfrm>
            <a:off x="467544" y="2924944"/>
            <a:ext cx="8229600" cy="2629396"/>
          </a:xfrm>
        </p:spPr>
        <p:txBody>
          <a:bodyPr/>
          <a:lstStyle/>
          <a:p>
            <a:pPr marL="0" lvl="0" indent="0" algn="ctr">
              <a:buNone/>
            </a:pPr>
            <a:r>
              <a:rPr lang="fa-IR" sz="6000" dirty="0" smtClean="0">
                <a:cs typeface="B Titr" panose="00000700000000000000" pitchFamily="2" charset="-78"/>
              </a:rPr>
              <a:t>مراقبت پیش از بارداری</a:t>
            </a:r>
            <a:endParaRPr lang="fa-IR" sz="6000" dirty="0">
              <a:cs typeface="B Titr" panose="00000700000000000000" pitchFamily="2" charset="-78"/>
            </a:endParaRPr>
          </a:p>
          <a:p>
            <a:endParaRPr lang="fa-IR" dirty="0"/>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sz="2700" b="1" dirty="0">
                <a:ln w="3175" cmpd="sng">
                  <a:noFill/>
                </a:ln>
                <a:latin typeface="Corbel" panose="020B0503020204020204"/>
                <a:cs typeface="B Titr" panose="00000700000000000000" pitchFamily="2" charset="-78"/>
              </a:rPr>
              <a:t>نحوه محاسبه شاخص های مراقبت قبل از بارداری</a:t>
            </a:r>
            <a:endParaRPr lang="fa-IR" dirty="0"/>
          </a:p>
        </p:txBody>
      </p:sp>
      <p:sp>
        <p:nvSpPr>
          <p:cNvPr id="3" name="Content Placeholder 2"/>
          <p:cNvSpPr>
            <a:spLocks noGrp="1"/>
          </p:cNvSpPr>
          <p:nvPr>
            <p:ph idx="1"/>
          </p:nvPr>
        </p:nvSpPr>
        <p:spPr/>
        <p:txBody>
          <a:bodyPr/>
          <a:lstStyle/>
          <a:p>
            <a:pPr marL="214313" lvl="0" indent="-214313" algn="r" defTabSz="342900" rtl="1" eaLnBrk="1" fontAlgn="auto" hangingPunct="1">
              <a:spcAft>
                <a:spcPts val="450"/>
              </a:spcAft>
              <a:buClr>
                <a:schemeClr val="accent1">
                  <a:lumMod val="50000"/>
                </a:schemeClr>
              </a:buClr>
              <a:buSzPct val="145000"/>
              <a:buFont typeface="Arial"/>
              <a:buChar char="•"/>
            </a:pPr>
            <a:r>
              <a:rPr lang="fa-IR" sz="2000" b="1" dirty="0">
                <a:solidFill>
                  <a:schemeClr val="accent1">
                    <a:lumMod val="50000"/>
                  </a:schemeClr>
                </a:solidFill>
                <a:latin typeface="Corbel" panose="020B0503020204020204"/>
                <a:cs typeface="B Titr" panose="00000700000000000000" pitchFamily="2" charset="-78"/>
              </a:rPr>
              <a:t>مخرج</a:t>
            </a:r>
            <a:endParaRPr lang="en-US" sz="2000" dirty="0">
              <a:solidFill>
                <a:schemeClr val="accent1">
                  <a:lumMod val="50000"/>
                </a:schemeClr>
              </a:solidFill>
              <a:latin typeface="Corbel" panose="020B0503020204020204"/>
              <a:cs typeface="B Titr" panose="00000700000000000000" pitchFamily="2" charset="-78"/>
            </a:endParaRPr>
          </a:p>
          <a:p>
            <a:pPr marL="214313" lvl="0" indent="-214313" algn="r" defTabSz="342900" rtl="1" eaLnBrk="1" fontAlgn="auto" hangingPunct="1">
              <a:spcAft>
                <a:spcPts val="450"/>
              </a:spcAft>
              <a:buClr>
                <a:schemeClr val="accent1">
                  <a:lumMod val="50000"/>
                </a:schemeClr>
              </a:buClr>
              <a:buSzPct val="145000"/>
              <a:buFont typeface="Arial"/>
              <a:buChar char="•"/>
            </a:pPr>
            <a:r>
              <a:rPr lang="fa-IR" sz="2000" b="1" dirty="0">
                <a:solidFill>
                  <a:prstClr val="black"/>
                </a:solidFill>
                <a:latin typeface="Corbel" panose="020B0503020204020204"/>
                <a:cs typeface="B Titr" panose="00000700000000000000" pitchFamily="2" charset="-78"/>
              </a:rPr>
              <a:t>تعداد مادران زایمان کرده (ثبت زایمان)</a:t>
            </a:r>
          </a:p>
          <a:p>
            <a:pPr marL="0" lvl="0" indent="0" algn="r" defTabSz="342900" rtl="1" eaLnBrk="1" fontAlgn="auto" hangingPunct="1">
              <a:spcAft>
                <a:spcPts val="450"/>
              </a:spcAft>
              <a:buClr>
                <a:schemeClr val="accent1">
                  <a:lumMod val="50000"/>
                </a:schemeClr>
              </a:buClr>
              <a:buSzPct val="145000"/>
              <a:buNone/>
            </a:pPr>
            <a:endParaRPr lang="en-US" sz="2000" dirty="0">
              <a:solidFill>
                <a:prstClr val="black"/>
              </a:solidFill>
              <a:latin typeface="Corbel" panose="020B0503020204020204"/>
              <a:cs typeface="B Titr" panose="00000700000000000000" pitchFamily="2" charset="-78"/>
            </a:endParaRPr>
          </a:p>
          <a:p>
            <a:pPr marL="214313" lvl="0" indent="-214313" algn="r" defTabSz="342900" rtl="1" eaLnBrk="1" fontAlgn="auto" hangingPunct="1">
              <a:spcAft>
                <a:spcPts val="450"/>
              </a:spcAft>
              <a:buClr>
                <a:schemeClr val="accent1">
                  <a:lumMod val="50000"/>
                </a:schemeClr>
              </a:buClr>
              <a:buSzPct val="145000"/>
              <a:buFont typeface="Arial"/>
              <a:buChar char="•"/>
            </a:pPr>
            <a:r>
              <a:rPr lang="fa-IR" sz="2000" b="1" dirty="0">
                <a:solidFill>
                  <a:schemeClr val="accent1">
                    <a:lumMod val="50000"/>
                  </a:schemeClr>
                </a:solidFill>
                <a:latin typeface="Corbel" panose="020B0503020204020204"/>
                <a:cs typeface="B Titr" panose="00000700000000000000" pitchFamily="2" charset="-78"/>
              </a:rPr>
              <a:t>صورت</a:t>
            </a:r>
            <a:endParaRPr lang="en-US" sz="2000" dirty="0">
              <a:solidFill>
                <a:schemeClr val="accent1">
                  <a:lumMod val="50000"/>
                </a:schemeClr>
              </a:solidFill>
              <a:latin typeface="Corbel" panose="020B0503020204020204"/>
              <a:cs typeface="B Titr" panose="00000700000000000000" pitchFamily="2" charset="-78"/>
            </a:endParaRPr>
          </a:p>
          <a:p>
            <a:pPr marL="214313" lvl="0" indent="-214313" algn="justLow" defTabSz="342900" rtl="1" eaLnBrk="1" fontAlgn="auto" hangingPunct="1">
              <a:lnSpc>
                <a:spcPct val="170000"/>
              </a:lnSpc>
              <a:spcAft>
                <a:spcPts val="450"/>
              </a:spcAft>
              <a:buClr>
                <a:schemeClr val="accent1">
                  <a:lumMod val="50000"/>
                </a:schemeClr>
              </a:buClr>
              <a:buSzPct val="145000"/>
              <a:buFont typeface="Wingdings" panose="05000000000000000000" pitchFamily="2" charset="2"/>
              <a:buChar char="ü"/>
            </a:pPr>
            <a:r>
              <a:rPr lang="fa-IR" sz="2000" b="1" dirty="0">
                <a:solidFill>
                  <a:schemeClr val="accent1">
                    <a:lumMod val="50000"/>
                  </a:schemeClr>
                </a:solidFill>
                <a:latin typeface="Corbel" panose="020B0503020204020204"/>
                <a:cs typeface="B Titr" panose="00000700000000000000" pitchFamily="2" charset="-78"/>
              </a:rPr>
              <a:t> پوشش مراقبت ناقص پیش از بارداری </a:t>
            </a:r>
            <a:r>
              <a:rPr lang="fa-IR" sz="2000" b="1" dirty="0">
                <a:solidFill>
                  <a:prstClr val="black"/>
                </a:solidFill>
                <a:latin typeface="Corbel" panose="020B0503020204020204"/>
                <a:cs typeface="B Titr" panose="00000700000000000000" pitchFamily="2" charset="-78"/>
              </a:rPr>
              <a:t>دریافت کنندگان خدمت کد 6451 یا 7956 در فاصله زمانی حداکثر یکسال از تاریخ </a:t>
            </a:r>
            <a:r>
              <a:rPr lang="en-US" sz="2000" b="1" dirty="0">
                <a:solidFill>
                  <a:prstClr val="black"/>
                </a:solidFill>
                <a:latin typeface="Corbel" panose="020B0503020204020204"/>
                <a:cs typeface="B Titr" panose="00000700000000000000" pitchFamily="2" charset="-78"/>
              </a:rPr>
              <a:t>LMP </a:t>
            </a:r>
            <a:r>
              <a:rPr lang="fa-IR" sz="2000" b="1" dirty="0">
                <a:solidFill>
                  <a:prstClr val="black"/>
                </a:solidFill>
                <a:latin typeface="Corbel" panose="020B0503020204020204"/>
                <a:cs typeface="B Titr" panose="00000700000000000000" pitchFamily="2" charset="-78"/>
              </a:rPr>
              <a:t> براساس ثبت بارداری</a:t>
            </a:r>
          </a:p>
          <a:p>
            <a:pPr marL="214313" lvl="0" indent="-214313" algn="justLow" defTabSz="342900" rtl="1" eaLnBrk="1" fontAlgn="auto" hangingPunct="1">
              <a:lnSpc>
                <a:spcPct val="170000"/>
              </a:lnSpc>
              <a:spcAft>
                <a:spcPts val="450"/>
              </a:spcAft>
              <a:buClr>
                <a:schemeClr val="accent1">
                  <a:lumMod val="50000"/>
                </a:schemeClr>
              </a:buClr>
              <a:buSzPct val="145000"/>
              <a:buFont typeface="Wingdings" panose="05000000000000000000" pitchFamily="2" charset="2"/>
              <a:buChar char="ü"/>
            </a:pPr>
            <a:r>
              <a:rPr lang="fa-IR" sz="2000" b="1" dirty="0">
                <a:solidFill>
                  <a:schemeClr val="accent1">
                    <a:lumMod val="50000"/>
                  </a:schemeClr>
                </a:solidFill>
                <a:latin typeface="Corbel" panose="020B0503020204020204"/>
                <a:cs typeface="B Titr" panose="00000700000000000000" pitchFamily="2" charset="-78"/>
              </a:rPr>
              <a:t>پوشش مراقبت کامل پیش از بارداری </a:t>
            </a:r>
            <a:r>
              <a:rPr lang="fa-IR" sz="2000" b="1" dirty="0">
                <a:solidFill>
                  <a:prstClr val="black"/>
                </a:solidFill>
                <a:latin typeface="Corbel" panose="020B0503020204020204"/>
                <a:cs typeface="B Titr" panose="00000700000000000000" pitchFamily="2" charset="-78"/>
              </a:rPr>
              <a:t>دریافت کنندگان خدمت کد(6451 و7956  و6756) در فاصله زمانی حداکثر یکسال از تاریخ </a:t>
            </a:r>
            <a:r>
              <a:rPr lang="en-US" sz="2000" b="1" dirty="0">
                <a:solidFill>
                  <a:prstClr val="black"/>
                </a:solidFill>
                <a:latin typeface="Corbel" panose="020B0503020204020204"/>
                <a:cs typeface="B Titr" panose="00000700000000000000" pitchFamily="2" charset="-78"/>
              </a:rPr>
              <a:t>LMP </a:t>
            </a:r>
            <a:r>
              <a:rPr lang="fa-IR" sz="2000" b="1" dirty="0">
                <a:solidFill>
                  <a:prstClr val="black"/>
                </a:solidFill>
                <a:latin typeface="Corbel" panose="020B0503020204020204"/>
                <a:cs typeface="B Titr" panose="00000700000000000000" pitchFamily="2" charset="-78"/>
              </a:rPr>
              <a:t> براساس ثبت بارداری </a:t>
            </a:r>
          </a:p>
          <a:p>
            <a:pPr>
              <a:buClr>
                <a:schemeClr val="accent1">
                  <a:lumMod val="50000"/>
                </a:schemeClr>
              </a:buClr>
            </a:pPr>
            <a:endParaRPr lang="fa-IR" sz="2000" dirty="0">
              <a:cs typeface="B Titr" panose="00000700000000000000" pitchFamily="2" charset="-78"/>
            </a:endParaRPr>
          </a:p>
        </p:txBody>
      </p:sp>
    </p:spTree>
    <p:extLst>
      <p:ext uri="{BB962C8B-B14F-4D97-AF65-F5344CB8AC3E}">
        <p14:creationId xmlns:p14="http://schemas.microsoft.com/office/powerpoint/2010/main" val="172424725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90285736"/>
              </p:ext>
            </p:extLst>
          </p:nvPr>
        </p:nvGraphicFramePr>
        <p:xfrm>
          <a:off x="107504" y="1628800"/>
          <a:ext cx="8928992" cy="453650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68659061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251520" y="332656"/>
            <a:ext cx="7128791" cy="922337"/>
          </a:xfrm>
        </p:spPr>
        <p:txBody>
          <a:bodyPr/>
          <a:lstStyle/>
          <a:p>
            <a:pPr algn="ctr" eaLnBrk="1" hangingPunct="1"/>
            <a:r>
              <a:rPr lang="fa-IR" altLang="en-US" dirty="0" smtClean="0">
                <a:solidFill>
                  <a:srgbClr val="C00000"/>
                </a:solidFill>
                <a:cs typeface="B Titr" panose="00000700000000000000" pitchFamily="2" charset="-78"/>
              </a:rPr>
              <a:t>تعاریف شاخص های سامانه سیب </a:t>
            </a:r>
            <a:r>
              <a:rPr lang="fa-IR" altLang="en-US" sz="1800" dirty="0" smtClean="0">
                <a:solidFill>
                  <a:srgbClr val="C00000"/>
                </a:solidFill>
                <a:cs typeface="B Titr" panose="00000700000000000000" pitchFamily="2" charset="-78"/>
              </a:rPr>
              <a:t>(گزارش های دوره ای) </a:t>
            </a:r>
            <a:endParaRPr lang="en-US" altLang="en-US" sz="1800" dirty="0" smtClean="0">
              <a:solidFill>
                <a:srgbClr val="C00000"/>
              </a:solidFill>
              <a:cs typeface="B Titr" panose="00000700000000000000" pitchFamily="2" charset="-78"/>
            </a:endParaRP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2789849374"/>
              </p:ext>
            </p:extLst>
          </p:nvPr>
        </p:nvGraphicFramePr>
        <p:xfrm>
          <a:off x="251518" y="1484784"/>
          <a:ext cx="8568954" cy="5184575"/>
        </p:xfrm>
        <a:graphic>
          <a:graphicData uri="http://schemas.openxmlformats.org/drawingml/2006/table">
            <a:tbl>
              <a:tblPr rtl="1" firstRow="1" bandRow="1">
                <a:tableStyleId>{5C22544A-7EE6-4342-B048-85BDC9FD1C3A}</a:tableStyleId>
              </a:tblPr>
              <a:tblGrid>
                <a:gridCol w="2856318">
                  <a:extLst>
                    <a:ext uri="{9D8B030D-6E8A-4147-A177-3AD203B41FA5}">
                      <a16:colId xmlns:a16="http://schemas.microsoft.com/office/drawing/2014/main" val="20000"/>
                    </a:ext>
                  </a:extLst>
                </a:gridCol>
                <a:gridCol w="2856318">
                  <a:extLst>
                    <a:ext uri="{9D8B030D-6E8A-4147-A177-3AD203B41FA5}">
                      <a16:colId xmlns:a16="http://schemas.microsoft.com/office/drawing/2014/main" val="20001"/>
                    </a:ext>
                  </a:extLst>
                </a:gridCol>
                <a:gridCol w="2856318">
                  <a:extLst>
                    <a:ext uri="{9D8B030D-6E8A-4147-A177-3AD203B41FA5}">
                      <a16:colId xmlns:a16="http://schemas.microsoft.com/office/drawing/2014/main" val="20002"/>
                    </a:ext>
                  </a:extLst>
                </a:gridCol>
              </a:tblGrid>
              <a:tr h="531221">
                <a:tc>
                  <a:txBody>
                    <a:bodyPr/>
                    <a:lstStyle/>
                    <a:p>
                      <a:pPr algn="ctr" rtl="1" fontAlgn="ctr"/>
                      <a:r>
                        <a:rPr lang="fa-IR" sz="2400" b="0" i="0" u="none" strike="noStrike" dirty="0">
                          <a:solidFill>
                            <a:srgbClr val="000000"/>
                          </a:solidFill>
                          <a:effectLst/>
                          <a:latin typeface="B Nazanin" panose="00000400000000000000" pitchFamily="2" charset="-78"/>
                          <a:cs typeface="B Titr" panose="00000700000000000000" pitchFamily="2" charset="-78"/>
                        </a:rPr>
                        <a:t>عنوان شاخص</a:t>
                      </a:r>
                    </a:p>
                  </a:txBody>
                  <a:tcPr marL="9525" marR="9525" marT="9525" marB="0" anchor="ctr"/>
                </a:tc>
                <a:tc>
                  <a:txBody>
                    <a:bodyPr/>
                    <a:lstStyle/>
                    <a:p>
                      <a:pPr algn="ctr" rtl="1" fontAlgn="ctr"/>
                      <a:r>
                        <a:rPr lang="fa-IR" sz="2400" b="0" i="0" u="none" strike="noStrike" dirty="0">
                          <a:solidFill>
                            <a:srgbClr val="000000"/>
                          </a:solidFill>
                          <a:effectLst/>
                          <a:latin typeface="B Nazanin" panose="00000400000000000000" pitchFamily="2" charset="-78"/>
                          <a:cs typeface="B Titr" panose="00000700000000000000" pitchFamily="2" charset="-78"/>
                        </a:rPr>
                        <a:t>صورت شاخص</a:t>
                      </a:r>
                    </a:p>
                  </a:txBody>
                  <a:tcPr marL="9525" marR="9525" marT="9525" marB="0" anchor="ctr"/>
                </a:tc>
                <a:tc>
                  <a:txBody>
                    <a:bodyPr/>
                    <a:lstStyle/>
                    <a:p>
                      <a:pPr algn="ctr" rtl="1" fontAlgn="ctr"/>
                      <a:r>
                        <a:rPr lang="fa-IR" sz="2400" b="0" i="0" u="none" strike="noStrike" dirty="0">
                          <a:solidFill>
                            <a:srgbClr val="000000"/>
                          </a:solidFill>
                          <a:effectLst/>
                          <a:latin typeface="B Nazanin" panose="00000400000000000000" pitchFamily="2" charset="-78"/>
                          <a:cs typeface="B Titr" panose="00000700000000000000" pitchFamily="2" charset="-78"/>
                        </a:rPr>
                        <a:t>مخرج شاخص</a:t>
                      </a:r>
                    </a:p>
                  </a:txBody>
                  <a:tcPr marL="9525" marR="9525" marT="9525" marB="0" anchor="ctr"/>
                </a:tc>
                <a:extLst>
                  <a:ext uri="{0D108BD9-81ED-4DB2-BD59-A6C34878D82A}">
                    <a16:rowId xmlns:a16="http://schemas.microsoft.com/office/drawing/2014/main" val="10000"/>
                  </a:ext>
                </a:extLst>
              </a:tr>
              <a:tr h="617511">
                <a:tc>
                  <a:txBody>
                    <a:bodyPr/>
                    <a:lstStyle>
                      <a:lvl1pPr marL="0" algn="l" defTabSz="914400" rtl="0" eaLnBrk="1" latinLnBrk="0" hangingPunct="1">
                        <a:defRPr sz="1800" kern="1200">
                          <a:solidFill>
                            <a:schemeClr val="dk1"/>
                          </a:solidFill>
                          <a:latin typeface="Trebuchet MS" panose="020B0603020202020204"/>
                        </a:defRPr>
                      </a:lvl1pPr>
                      <a:lvl2pPr marL="457200" algn="l" defTabSz="914400" rtl="0" eaLnBrk="1" latinLnBrk="0" hangingPunct="1">
                        <a:defRPr sz="1800" kern="1200">
                          <a:solidFill>
                            <a:schemeClr val="dk1"/>
                          </a:solidFill>
                          <a:latin typeface="Trebuchet MS" panose="020B0603020202020204"/>
                        </a:defRPr>
                      </a:lvl2pPr>
                      <a:lvl3pPr marL="914400" algn="l" defTabSz="914400" rtl="0" eaLnBrk="1" latinLnBrk="0" hangingPunct="1">
                        <a:defRPr sz="1800" kern="1200">
                          <a:solidFill>
                            <a:schemeClr val="dk1"/>
                          </a:solidFill>
                          <a:latin typeface="Trebuchet MS" panose="020B0603020202020204"/>
                        </a:defRPr>
                      </a:lvl3pPr>
                      <a:lvl4pPr marL="1371600" algn="l" defTabSz="914400" rtl="0" eaLnBrk="1" latinLnBrk="0" hangingPunct="1">
                        <a:defRPr sz="1800" kern="1200">
                          <a:solidFill>
                            <a:schemeClr val="dk1"/>
                          </a:solidFill>
                          <a:latin typeface="Trebuchet MS" panose="020B0603020202020204"/>
                        </a:defRPr>
                      </a:lvl4pPr>
                      <a:lvl5pPr marL="1828800" algn="l" defTabSz="914400" rtl="0" eaLnBrk="1" latinLnBrk="0" hangingPunct="1">
                        <a:defRPr sz="1800" kern="1200">
                          <a:solidFill>
                            <a:schemeClr val="dk1"/>
                          </a:solidFill>
                          <a:latin typeface="Trebuchet MS" panose="020B0603020202020204"/>
                        </a:defRPr>
                      </a:lvl5pPr>
                      <a:lvl6pPr marL="2286000" algn="l" defTabSz="914400" rtl="0" eaLnBrk="1" latinLnBrk="0" hangingPunct="1">
                        <a:defRPr sz="1800" kern="1200">
                          <a:solidFill>
                            <a:schemeClr val="dk1"/>
                          </a:solidFill>
                          <a:latin typeface="Trebuchet MS" panose="020B0603020202020204"/>
                        </a:defRPr>
                      </a:lvl6pPr>
                      <a:lvl7pPr marL="2743200" algn="l" defTabSz="914400" rtl="0" eaLnBrk="1" latinLnBrk="0" hangingPunct="1">
                        <a:defRPr sz="1800" kern="1200">
                          <a:solidFill>
                            <a:schemeClr val="dk1"/>
                          </a:solidFill>
                          <a:latin typeface="Trebuchet MS" panose="020B0603020202020204"/>
                        </a:defRPr>
                      </a:lvl7pPr>
                      <a:lvl8pPr marL="3200400" algn="l" defTabSz="914400" rtl="0" eaLnBrk="1" latinLnBrk="0" hangingPunct="1">
                        <a:defRPr sz="1800" kern="1200">
                          <a:solidFill>
                            <a:schemeClr val="dk1"/>
                          </a:solidFill>
                          <a:latin typeface="Trebuchet MS" panose="020B0603020202020204"/>
                        </a:defRPr>
                      </a:lvl8pPr>
                      <a:lvl9pPr marL="3657600" algn="l" defTabSz="914400" rtl="0" eaLnBrk="1" latinLnBrk="0" hangingPunct="1">
                        <a:defRPr sz="1800" kern="1200">
                          <a:solidFill>
                            <a:schemeClr val="dk1"/>
                          </a:solidFill>
                          <a:latin typeface="Trebuchet MS" panose="020B0603020202020204"/>
                        </a:defRPr>
                      </a:lvl9pPr>
                    </a:lstStyle>
                    <a:p>
                      <a:pPr algn="ctr" rtl="1" fontAlgn="ctr"/>
                      <a:r>
                        <a:rPr lang="fa-IR" sz="1400" b="1" i="0" u="none" strike="noStrike" dirty="0">
                          <a:solidFill>
                            <a:srgbClr val="000000"/>
                          </a:solidFill>
                          <a:effectLst/>
                          <a:latin typeface="B Nazanin" panose="00000400000000000000" pitchFamily="2" charset="-78"/>
                          <a:cs typeface="B Titr" panose="00000700000000000000" pitchFamily="2" charset="-78"/>
                        </a:rPr>
                        <a:t>درصد مراقبت پیش از بارداری در زنان زایمان کرده</a:t>
                      </a:r>
                    </a:p>
                  </a:txBody>
                  <a:tcPr marL="9525" marR="9525" marT="9525" marB="0" anchor="ctr"/>
                </a:tc>
                <a:tc>
                  <a:txBody>
                    <a:bodyPr/>
                    <a:lstStyle>
                      <a:lvl1pPr marL="0" algn="l" defTabSz="914400" rtl="0" eaLnBrk="1" latinLnBrk="0" hangingPunct="1">
                        <a:defRPr sz="1800" kern="1200">
                          <a:solidFill>
                            <a:schemeClr val="dk1"/>
                          </a:solidFill>
                          <a:latin typeface="Trebuchet MS" panose="020B0603020202020204"/>
                        </a:defRPr>
                      </a:lvl1pPr>
                      <a:lvl2pPr marL="457200" algn="l" defTabSz="914400" rtl="0" eaLnBrk="1" latinLnBrk="0" hangingPunct="1">
                        <a:defRPr sz="1800" kern="1200">
                          <a:solidFill>
                            <a:schemeClr val="dk1"/>
                          </a:solidFill>
                          <a:latin typeface="Trebuchet MS" panose="020B0603020202020204"/>
                        </a:defRPr>
                      </a:lvl2pPr>
                      <a:lvl3pPr marL="914400" algn="l" defTabSz="914400" rtl="0" eaLnBrk="1" latinLnBrk="0" hangingPunct="1">
                        <a:defRPr sz="1800" kern="1200">
                          <a:solidFill>
                            <a:schemeClr val="dk1"/>
                          </a:solidFill>
                          <a:latin typeface="Trebuchet MS" panose="020B0603020202020204"/>
                        </a:defRPr>
                      </a:lvl3pPr>
                      <a:lvl4pPr marL="1371600" algn="l" defTabSz="914400" rtl="0" eaLnBrk="1" latinLnBrk="0" hangingPunct="1">
                        <a:defRPr sz="1800" kern="1200">
                          <a:solidFill>
                            <a:schemeClr val="dk1"/>
                          </a:solidFill>
                          <a:latin typeface="Trebuchet MS" panose="020B0603020202020204"/>
                        </a:defRPr>
                      </a:lvl4pPr>
                      <a:lvl5pPr marL="1828800" algn="l" defTabSz="914400" rtl="0" eaLnBrk="1" latinLnBrk="0" hangingPunct="1">
                        <a:defRPr sz="1800" kern="1200">
                          <a:solidFill>
                            <a:schemeClr val="dk1"/>
                          </a:solidFill>
                          <a:latin typeface="Trebuchet MS" panose="020B0603020202020204"/>
                        </a:defRPr>
                      </a:lvl5pPr>
                      <a:lvl6pPr marL="2286000" algn="l" defTabSz="914400" rtl="0" eaLnBrk="1" latinLnBrk="0" hangingPunct="1">
                        <a:defRPr sz="1800" kern="1200">
                          <a:solidFill>
                            <a:schemeClr val="dk1"/>
                          </a:solidFill>
                          <a:latin typeface="Trebuchet MS" panose="020B0603020202020204"/>
                        </a:defRPr>
                      </a:lvl6pPr>
                      <a:lvl7pPr marL="2743200" algn="l" defTabSz="914400" rtl="0" eaLnBrk="1" latinLnBrk="0" hangingPunct="1">
                        <a:defRPr sz="1800" kern="1200">
                          <a:solidFill>
                            <a:schemeClr val="dk1"/>
                          </a:solidFill>
                          <a:latin typeface="Trebuchet MS" panose="020B0603020202020204"/>
                        </a:defRPr>
                      </a:lvl7pPr>
                      <a:lvl8pPr marL="3200400" algn="l" defTabSz="914400" rtl="0" eaLnBrk="1" latinLnBrk="0" hangingPunct="1">
                        <a:defRPr sz="1800" kern="1200">
                          <a:solidFill>
                            <a:schemeClr val="dk1"/>
                          </a:solidFill>
                          <a:latin typeface="Trebuchet MS" panose="020B0603020202020204"/>
                        </a:defRPr>
                      </a:lvl8pPr>
                      <a:lvl9pPr marL="3657600" algn="l" defTabSz="914400" rtl="0" eaLnBrk="1" latinLnBrk="0" hangingPunct="1">
                        <a:defRPr sz="1800" kern="1200">
                          <a:solidFill>
                            <a:schemeClr val="dk1"/>
                          </a:solidFill>
                          <a:latin typeface="Trebuchet MS" panose="020B0603020202020204"/>
                        </a:defRPr>
                      </a:lvl9pPr>
                    </a:lstStyle>
                    <a:p>
                      <a:pPr algn="ctr" rtl="1" fontAlgn="ctr"/>
                      <a:r>
                        <a:rPr lang="fa-IR" sz="1400" b="1" i="0" u="none" strike="noStrike" dirty="0">
                          <a:solidFill>
                            <a:srgbClr val="000000"/>
                          </a:solidFill>
                          <a:effectLst/>
                          <a:latin typeface="B Nazanin" panose="00000400000000000000" pitchFamily="2" charset="-78"/>
                          <a:cs typeface="B Titr" panose="00000700000000000000" pitchFamily="2" charset="-78"/>
                        </a:rPr>
                        <a:t>تعداد زنان</a:t>
                      </a:r>
                      <a:r>
                        <a:rPr lang="fa-IR" sz="1400" b="1" i="0" u="none" strike="noStrike" baseline="0" dirty="0">
                          <a:solidFill>
                            <a:srgbClr val="000000"/>
                          </a:solidFill>
                          <a:effectLst/>
                          <a:latin typeface="B Nazanin" panose="00000400000000000000" pitchFamily="2" charset="-78"/>
                          <a:cs typeface="B Titr" panose="00000700000000000000" pitchFamily="2" charset="-78"/>
                        </a:rPr>
                        <a:t> زایمان کرده</a:t>
                      </a:r>
                      <a:r>
                        <a:rPr lang="fa-IR" sz="1400" b="1" i="0" u="none" strike="noStrike" dirty="0">
                          <a:solidFill>
                            <a:srgbClr val="000000"/>
                          </a:solidFill>
                          <a:effectLst/>
                          <a:latin typeface="B Nazanin" panose="00000400000000000000" pitchFamily="2" charset="-78"/>
                          <a:cs typeface="B Titr" panose="00000700000000000000" pitchFamily="2" charset="-78"/>
                        </a:rPr>
                        <a:t> که مراقبت پیش از بارداری دریافت کرده اند</a:t>
                      </a:r>
                    </a:p>
                  </a:txBody>
                  <a:tcPr marL="9525" marR="9525" marT="9525" marB="0" anchor="ctr"/>
                </a:tc>
                <a:tc>
                  <a:txBody>
                    <a:bodyPr/>
                    <a:lstStyle>
                      <a:lvl1pPr marL="0" algn="l" defTabSz="914400" rtl="0" eaLnBrk="1" latinLnBrk="0" hangingPunct="1">
                        <a:defRPr sz="1800" kern="1200">
                          <a:solidFill>
                            <a:schemeClr val="dk1"/>
                          </a:solidFill>
                          <a:latin typeface="Trebuchet MS" panose="020B0603020202020204"/>
                        </a:defRPr>
                      </a:lvl1pPr>
                      <a:lvl2pPr marL="457200" algn="l" defTabSz="914400" rtl="0" eaLnBrk="1" latinLnBrk="0" hangingPunct="1">
                        <a:defRPr sz="1800" kern="1200">
                          <a:solidFill>
                            <a:schemeClr val="dk1"/>
                          </a:solidFill>
                          <a:latin typeface="Trebuchet MS" panose="020B0603020202020204"/>
                        </a:defRPr>
                      </a:lvl2pPr>
                      <a:lvl3pPr marL="914400" algn="l" defTabSz="914400" rtl="0" eaLnBrk="1" latinLnBrk="0" hangingPunct="1">
                        <a:defRPr sz="1800" kern="1200">
                          <a:solidFill>
                            <a:schemeClr val="dk1"/>
                          </a:solidFill>
                          <a:latin typeface="Trebuchet MS" panose="020B0603020202020204"/>
                        </a:defRPr>
                      </a:lvl3pPr>
                      <a:lvl4pPr marL="1371600" algn="l" defTabSz="914400" rtl="0" eaLnBrk="1" latinLnBrk="0" hangingPunct="1">
                        <a:defRPr sz="1800" kern="1200">
                          <a:solidFill>
                            <a:schemeClr val="dk1"/>
                          </a:solidFill>
                          <a:latin typeface="Trebuchet MS" panose="020B0603020202020204"/>
                        </a:defRPr>
                      </a:lvl4pPr>
                      <a:lvl5pPr marL="1828800" algn="l" defTabSz="914400" rtl="0" eaLnBrk="1" latinLnBrk="0" hangingPunct="1">
                        <a:defRPr sz="1800" kern="1200">
                          <a:solidFill>
                            <a:schemeClr val="dk1"/>
                          </a:solidFill>
                          <a:latin typeface="Trebuchet MS" panose="020B0603020202020204"/>
                        </a:defRPr>
                      </a:lvl5pPr>
                      <a:lvl6pPr marL="2286000" algn="l" defTabSz="914400" rtl="0" eaLnBrk="1" latinLnBrk="0" hangingPunct="1">
                        <a:defRPr sz="1800" kern="1200">
                          <a:solidFill>
                            <a:schemeClr val="dk1"/>
                          </a:solidFill>
                          <a:latin typeface="Trebuchet MS" panose="020B0603020202020204"/>
                        </a:defRPr>
                      </a:lvl6pPr>
                      <a:lvl7pPr marL="2743200" algn="l" defTabSz="914400" rtl="0" eaLnBrk="1" latinLnBrk="0" hangingPunct="1">
                        <a:defRPr sz="1800" kern="1200">
                          <a:solidFill>
                            <a:schemeClr val="dk1"/>
                          </a:solidFill>
                          <a:latin typeface="Trebuchet MS" panose="020B0603020202020204"/>
                        </a:defRPr>
                      </a:lvl7pPr>
                      <a:lvl8pPr marL="3200400" algn="l" defTabSz="914400" rtl="0" eaLnBrk="1" latinLnBrk="0" hangingPunct="1">
                        <a:defRPr sz="1800" kern="1200">
                          <a:solidFill>
                            <a:schemeClr val="dk1"/>
                          </a:solidFill>
                          <a:latin typeface="Trebuchet MS" panose="020B0603020202020204"/>
                        </a:defRPr>
                      </a:lvl8pPr>
                      <a:lvl9pPr marL="3657600" algn="l" defTabSz="914400" rtl="0" eaLnBrk="1" latinLnBrk="0" hangingPunct="1">
                        <a:defRPr sz="1800" kern="1200">
                          <a:solidFill>
                            <a:schemeClr val="dk1"/>
                          </a:solidFill>
                          <a:latin typeface="Trebuchet MS" panose="020B0603020202020204"/>
                        </a:defRPr>
                      </a:lvl9pPr>
                    </a:lstStyle>
                    <a:p>
                      <a:pPr marL="0" marR="0" lvl="0" indent="0" algn="ctr" defTabSz="914400" rtl="1" eaLnBrk="1" fontAlgn="ctr" latinLnBrk="0" hangingPunct="1">
                        <a:lnSpc>
                          <a:spcPct val="100000"/>
                        </a:lnSpc>
                        <a:spcBef>
                          <a:spcPts val="0"/>
                        </a:spcBef>
                        <a:spcAft>
                          <a:spcPts val="0"/>
                        </a:spcAft>
                        <a:buClrTx/>
                        <a:buSzTx/>
                        <a:buFontTx/>
                        <a:buNone/>
                        <a:tabLst/>
                        <a:defRPr/>
                      </a:pPr>
                      <a:r>
                        <a:rPr kumimoji="0" lang="fa-IR" sz="1400" b="1" i="0" u="none" strike="noStrike" kern="1200" cap="none" spc="0" normalizeH="0" baseline="0" noProof="0">
                          <a:ln>
                            <a:noFill/>
                          </a:ln>
                          <a:solidFill>
                            <a:srgbClr val="000000"/>
                          </a:solidFill>
                          <a:effectLst/>
                          <a:uLnTx/>
                          <a:uFillTx/>
                          <a:latin typeface="B Nazanin" panose="00000400000000000000" pitchFamily="2" charset="-78"/>
                          <a:ea typeface="+mn-ea"/>
                          <a:cs typeface="B Titr" panose="00000700000000000000" pitchFamily="2" charset="-78"/>
                        </a:rPr>
                        <a:t>تعداد زایمان برحسب نوع زایمان (طبیعی+ سزارین)</a:t>
                      </a:r>
                      <a:endParaRPr kumimoji="0" lang="fa-IR" sz="1400" b="1" i="0" u="none" strike="noStrike" kern="1200" cap="none" spc="0" normalizeH="0" baseline="0" noProof="0" dirty="0">
                        <a:ln>
                          <a:noFill/>
                        </a:ln>
                        <a:solidFill>
                          <a:srgbClr val="000000"/>
                        </a:solidFill>
                        <a:effectLst/>
                        <a:uLnTx/>
                        <a:uFillTx/>
                        <a:latin typeface="B Nazanin" panose="00000400000000000000" pitchFamily="2" charset="-78"/>
                        <a:ea typeface="+mn-ea"/>
                        <a:cs typeface="B Titr" panose="00000700000000000000" pitchFamily="2" charset="-78"/>
                      </a:endParaRPr>
                    </a:p>
                  </a:txBody>
                  <a:tcPr marL="9525" marR="9525" marT="9525" marB="0" anchor="ctr"/>
                </a:tc>
                <a:extLst>
                  <a:ext uri="{0D108BD9-81ED-4DB2-BD59-A6C34878D82A}">
                    <a16:rowId xmlns:a16="http://schemas.microsoft.com/office/drawing/2014/main" val="10001"/>
                  </a:ext>
                </a:extLst>
              </a:tr>
              <a:tr h="919525">
                <a:tc>
                  <a:txBody>
                    <a:bodyPr/>
                    <a:lstStyle>
                      <a:lvl1pPr marL="0" algn="l" defTabSz="914400" rtl="0" eaLnBrk="1" latinLnBrk="0" hangingPunct="1">
                        <a:defRPr sz="1800" kern="1200">
                          <a:solidFill>
                            <a:schemeClr val="dk1"/>
                          </a:solidFill>
                          <a:latin typeface="Trebuchet MS" panose="020B0603020202020204"/>
                        </a:defRPr>
                      </a:lvl1pPr>
                      <a:lvl2pPr marL="457200" algn="l" defTabSz="914400" rtl="0" eaLnBrk="1" latinLnBrk="0" hangingPunct="1">
                        <a:defRPr sz="1800" kern="1200">
                          <a:solidFill>
                            <a:schemeClr val="dk1"/>
                          </a:solidFill>
                          <a:latin typeface="Trebuchet MS" panose="020B0603020202020204"/>
                        </a:defRPr>
                      </a:lvl2pPr>
                      <a:lvl3pPr marL="914400" algn="l" defTabSz="914400" rtl="0" eaLnBrk="1" latinLnBrk="0" hangingPunct="1">
                        <a:defRPr sz="1800" kern="1200">
                          <a:solidFill>
                            <a:schemeClr val="dk1"/>
                          </a:solidFill>
                          <a:latin typeface="Trebuchet MS" panose="020B0603020202020204"/>
                        </a:defRPr>
                      </a:lvl3pPr>
                      <a:lvl4pPr marL="1371600" algn="l" defTabSz="914400" rtl="0" eaLnBrk="1" latinLnBrk="0" hangingPunct="1">
                        <a:defRPr sz="1800" kern="1200">
                          <a:solidFill>
                            <a:schemeClr val="dk1"/>
                          </a:solidFill>
                          <a:latin typeface="Trebuchet MS" panose="020B0603020202020204"/>
                        </a:defRPr>
                      </a:lvl4pPr>
                      <a:lvl5pPr marL="1828800" algn="l" defTabSz="914400" rtl="0" eaLnBrk="1" latinLnBrk="0" hangingPunct="1">
                        <a:defRPr sz="1800" kern="1200">
                          <a:solidFill>
                            <a:schemeClr val="dk1"/>
                          </a:solidFill>
                          <a:latin typeface="Trebuchet MS" panose="020B0603020202020204"/>
                        </a:defRPr>
                      </a:lvl5pPr>
                      <a:lvl6pPr marL="2286000" algn="l" defTabSz="914400" rtl="0" eaLnBrk="1" latinLnBrk="0" hangingPunct="1">
                        <a:defRPr sz="1800" kern="1200">
                          <a:solidFill>
                            <a:schemeClr val="dk1"/>
                          </a:solidFill>
                          <a:latin typeface="Trebuchet MS" panose="020B0603020202020204"/>
                        </a:defRPr>
                      </a:lvl6pPr>
                      <a:lvl7pPr marL="2743200" algn="l" defTabSz="914400" rtl="0" eaLnBrk="1" latinLnBrk="0" hangingPunct="1">
                        <a:defRPr sz="1800" kern="1200">
                          <a:solidFill>
                            <a:schemeClr val="dk1"/>
                          </a:solidFill>
                          <a:latin typeface="Trebuchet MS" panose="020B0603020202020204"/>
                        </a:defRPr>
                      </a:lvl7pPr>
                      <a:lvl8pPr marL="3200400" algn="l" defTabSz="914400" rtl="0" eaLnBrk="1" latinLnBrk="0" hangingPunct="1">
                        <a:defRPr sz="1800" kern="1200">
                          <a:solidFill>
                            <a:schemeClr val="dk1"/>
                          </a:solidFill>
                          <a:latin typeface="Trebuchet MS" panose="020B0603020202020204"/>
                        </a:defRPr>
                      </a:lvl8pPr>
                      <a:lvl9pPr marL="3657600" algn="l" defTabSz="914400" rtl="0" eaLnBrk="1" latinLnBrk="0" hangingPunct="1">
                        <a:defRPr sz="1800" kern="1200">
                          <a:solidFill>
                            <a:schemeClr val="dk1"/>
                          </a:solidFill>
                          <a:latin typeface="Trebuchet MS" panose="020B0603020202020204"/>
                        </a:defRPr>
                      </a:lvl9pPr>
                    </a:lstStyle>
                    <a:p>
                      <a:pPr algn="ctr" rtl="1" fontAlgn="ctr"/>
                      <a:r>
                        <a:rPr lang="fa-IR" sz="1400" b="1" i="0" u="none" strike="noStrike" kern="1200" dirty="0">
                          <a:solidFill>
                            <a:srgbClr val="000000"/>
                          </a:solidFill>
                          <a:effectLst/>
                          <a:latin typeface="B Nazanin" panose="00000400000000000000" pitchFamily="2" charset="-78"/>
                          <a:ea typeface="+mn-ea"/>
                          <a:cs typeface="B Titr" panose="00000700000000000000" pitchFamily="2" charset="-78"/>
                        </a:rPr>
                        <a:t>درصد حداقل </a:t>
                      </a:r>
                      <a:r>
                        <a:rPr lang="fa-IR" sz="1400" b="1" i="0" u="none" strike="noStrike" kern="1200" dirty="0" smtClean="0">
                          <a:solidFill>
                            <a:srgbClr val="000000"/>
                          </a:solidFill>
                          <a:effectLst/>
                          <a:latin typeface="B Nazanin" panose="00000400000000000000" pitchFamily="2" charset="-78"/>
                          <a:ea typeface="+mn-ea"/>
                          <a:cs typeface="B Titr" panose="00000700000000000000" pitchFamily="2" charset="-78"/>
                        </a:rPr>
                        <a:t>یک بار </a:t>
                      </a:r>
                      <a:r>
                        <a:rPr lang="fa-IR" sz="1400" b="1" i="0" u="none" strike="noStrike" kern="1200" dirty="0">
                          <a:solidFill>
                            <a:srgbClr val="000000"/>
                          </a:solidFill>
                          <a:effectLst/>
                          <a:latin typeface="B Nazanin" panose="00000400000000000000" pitchFamily="2" charset="-78"/>
                          <a:ea typeface="+mn-ea"/>
                          <a:cs typeface="B Titr" panose="00000700000000000000" pitchFamily="2" charset="-78"/>
                        </a:rPr>
                        <a:t>مراقبت </a:t>
                      </a:r>
                      <a:r>
                        <a:rPr lang="fa-IR" sz="1400" b="1" i="0" u="none" strike="noStrike" kern="1200" dirty="0" smtClean="0">
                          <a:solidFill>
                            <a:srgbClr val="000000"/>
                          </a:solidFill>
                          <a:effectLst/>
                          <a:latin typeface="B Nazanin" panose="00000400000000000000" pitchFamily="2" charset="-78"/>
                          <a:ea typeface="+mn-ea"/>
                          <a:cs typeface="B Titr" panose="00000700000000000000" pitchFamily="2" charset="-78"/>
                        </a:rPr>
                        <a:t>بارداری</a:t>
                      </a:r>
                      <a:endParaRPr lang="fa-IR" sz="1400" b="1" i="0" u="none" strike="noStrike" kern="1200" dirty="0">
                        <a:solidFill>
                          <a:srgbClr val="000000"/>
                        </a:solidFill>
                        <a:effectLst/>
                        <a:latin typeface="B Nazanin" panose="00000400000000000000" pitchFamily="2" charset="-78"/>
                        <a:ea typeface="+mn-ea"/>
                        <a:cs typeface="B Titr" panose="00000700000000000000" pitchFamily="2" charset="-78"/>
                      </a:endParaRPr>
                    </a:p>
                  </a:txBody>
                  <a:tcPr marL="9525" marR="9525" marT="9525" marB="0" anchor="ctr"/>
                </a:tc>
                <a:tc>
                  <a:txBody>
                    <a:bodyPr/>
                    <a:lstStyle>
                      <a:lvl1pPr marL="0" algn="l" defTabSz="914400" rtl="0" eaLnBrk="1" latinLnBrk="0" hangingPunct="1">
                        <a:defRPr sz="1800" kern="1200">
                          <a:solidFill>
                            <a:schemeClr val="dk1"/>
                          </a:solidFill>
                          <a:latin typeface="Trebuchet MS" panose="020B0603020202020204"/>
                        </a:defRPr>
                      </a:lvl1pPr>
                      <a:lvl2pPr marL="457200" algn="l" defTabSz="914400" rtl="0" eaLnBrk="1" latinLnBrk="0" hangingPunct="1">
                        <a:defRPr sz="1800" kern="1200">
                          <a:solidFill>
                            <a:schemeClr val="dk1"/>
                          </a:solidFill>
                          <a:latin typeface="Trebuchet MS" panose="020B0603020202020204"/>
                        </a:defRPr>
                      </a:lvl2pPr>
                      <a:lvl3pPr marL="914400" algn="l" defTabSz="914400" rtl="0" eaLnBrk="1" latinLnBrk="0" hangingPunct="1">
                        <a:defRPr sz="1800" kern="1200">
                          <a:solidFill>
                            <a:schemeClr val="dk1"/>
                          </a:solidFill>
                          <a:latin typeface="Trebuchet MS" panose="020B0603020202020204"/>
                        </a:defRPr>
                      </a:lvl3pPr>
                      <a:lvl4pPr marL="1371600" algn="l" defTabSz="914400" rtl="0" eaLnBrk="1" latinLnBrk="0" hangingPunct="1">
                        <a:defRPr sz="1800" kern="1200">
                          <a:solidFill>
                            <a:schemeClr val="dk1"/>
                          </a:solidFill>
                          <a:latin typeface="Trebuchet MS" panose="020B0603020202020204"/>
                        </a:defRPr>
                      </a:lvl4pPr>
                      <a:lvl5pPr marL="1828800" algn="l" defTabSz="914400" rtl="0" eaLnBrk="1" latinLnBrk="0" hangingPunct="1">
                        <a:defRPr sz="1800" kern="1200">
                          <a:solidFill>
                            <a:schemeClr val="dk1"/>
                          </a:solidFill>
                          <a:latin typeface="Trebuchet MS" panose="020B0603020202020204"/>
                        </a:defRPr>
                      </a:lvl5pPr>
                      <a:lvl6pPr marL="2286000" algn="l" defTabSz="914400" rtl="0" eaLnBrk="1" latinLnBrk="0" hangingPunct="1">
                        <a:defRPr sz="1800" kern="1200">
                          <a:solidFill>
                            <a:schemeClr val="dk1"/>
                          </a:solidFill>
                          <a:latin typeface="Trebuchet MS" panose="020B0603020202020204"/>
                        </a:defRPr>
                      </a:lvl6pPr>
                      <a:lvl7pPr marL="2743200" algn="l" defTabSz="914400" rtl="0" eaLnBrk="1" latinLnBrk="0" hangingPunct="1">
                        <a:defRPr sz="1800" kern="1200">
                          <a:solidFill>
                            <a:schemeClr val="dk1"/>
                          </a:solidFill>
                          <a:latin typeface="Trebuchet MS" panose="020B0603020202020204"/>
                        </a:defRPr>
                      </a:lvl7pPr>
                      <a:lvl8pPr marL="3200400" algn="l" defTabSz="914400" rtl="0" eaLnBrk="1" latinLnBrk="0" hangingPunct="1">
                        <a:defRPr sz="1800" kern="1200">
                          <a:solidFill>
                            <a:schemeClr val="dk1"/>
                          </a:solidFill>
                          <a:latin typeface="Trebuchet MS" panose="020B0603020202020204"/>
                        </a:defRPr>
                      </a:lvl8pPr>
                      <a:lvl9pPr marL="3657600" algn="l" defTabSz="914400" rtl="0" eaLnBrk="1" latinLnBrk="0" hangingPunct="1">
                        <a:defRPr sz="1800" kern="1200">
                          <a:solidFill>
                            <a:schemeClr val="dk1"/>
                          </a:solidFill>
                          <a:latin typeface="Trebuchet MS" panose="020B0603020202020204"/>
                        </a:defRPr>
                      </a:lvl9pPr>
                    </a:lstStyle>
                    <a:p>
                      <a:pPr algn="ctr" rtl="1" fontAlgn="ctr"/>
                      <a:r>
                        <a:rPr lang="fa-IR" sz="1400" b="1" i="0" u="none" strike="noStrike" kern="1200" dirty="0">
                          <a:solidFill>
                            <a:srgbClr val="000000"/>
                          </a:solidFill>
                          <a:effectLst/>
                          <a:latin typeface="B Nazanin" panose="00000400000000000000" pitchFamily="2" charset="-78"/>
                          <a:ea typeface="+mn-ea"/>
                          <a:cs typeface="B Titr" panose="00000700000000000000" pitchFamily="2" charset="-78"/>
                        </a:rPr>
                        <a:t>تعداد زنان زایمان کرده که در دوره بارداری حداقل یکبار مراقبت شده اند (دریافت کنندگان شرح حال اولیه بارداری غیرپزشک)</a:t>
                      </a:r>
                    </a:p>
                  </a:txBody>
                  <a:tcPr marL="9525" marR="9525" marT="9525" marB="0" anchor="ctr"/>
                </a:tc>
                <a:tc>
                  <a:txBody>
                    <a:bodyPr/>
                    <a:lstStyle>
                      <a:lvl1pPr marL="0" algn="l" defTabSz="914400" rtl="0" eaLnBrk="1" latinLnBrk="0" hangingPunct="1">
                        <a:defRPr sz="1800" kern="1200">
                          <a:solidFill>
                            <a:schemeClr val="dk1"/>
                          </a:solidFill>
                          <a:latin typeface="Trebuchet MS" panose="020B0603020202020204"/>
                        </a:defRPr>
                      </a:lvl1pPr>
                      <a:lvl2pPr marL="457200" algn="l" defTabSz="914400" rtl="0" eaLnBrk="1" latinLnBrk="0" hangingPunct="1">
                        <a:defRPr sz="1800" kern="1200">
                          <a:solidFill>
                            <a:schemeClr val="dk1"/>
                          </a:solidFill>
                          <a:latin typeface="Trebuchet MS" panose="020B0603020202020204"/>
                        </a:defRPr>
                      </a:lvl2pPr>
                      <a:lvl3pPr marL="914400" algn="l" defTabSz="914400" rtl="0" eaLnBrk="1" latinLnBrk="0" hangingPunct="1">
                        <a:defRPr sz="1800" kern="1200">
                          <a:solidFill>
                            <a:schemeClr val="dk1"/>
                          </a:solidFill>
                          <a:latin typeface="Trebuchet MS" panose="020B0603020202020204"/>
                        </a:defRPr>
                      </a:lvl3pPr>
                      <a:lvl4pPr marL="1371600" algn="l" defTabSz="914400" rtl="0" eaLnBrk="1" latinLnBrk="0" hangingPunct="1">
                        <a:defRPr sz="1800" kern="1200">
                          <a:solidFill>
                            <a:schemeClr val="dk1"/>
                          </a:solidFill>
                          <a:latin typeface="Trebuchet MS" panose="020B0603020202020204"/>
                        </a:defRPr>
                      </a:lvl4pPr>
                      <a:lvl5pPr marL="1828800" algn="l" defTabSz="914400" rtl="0" eaLnBrk="1" latinLnBrk="0" hangingPunct="1">
                        <a:defRPr sz="1800" kern="1200">
                          <a:solidFill>
                            <a:schemeClr val="dk1"/>
                          </a:solidFill>
                          <a:latin typeface="Trebuchet MS" panose="020B0603020202020204"/>
                        </a:defRPr>
                      </a:lvl5pPr>
                      <a:lvl6pPr marL="2286000" algn="l" defTabSz="914400" rtl="0" eaLnBrk="1" latinLnBrk="0" hangingPunct="1">
                        <a:defRPr sz="1800" kern="1200">
                          <a:solidFill>
                            <a:schemeClr val="dk1"/>
                          </a:solidFill>
                          <a:latin typeface="Trebuchet MS" panose="020B0603020202020204"/>
                        </a:defRPr>
                      </a:lvl6pPr>
                      <a:lvl7pPr marL="2743200" algn="l" defTabSz="914400" rtl="0" eaLnBrk="1" latinLnBrk="0" hangingPunct="1">
                        <a:defRPr sz="1800" kern="1200">
                          <a:solidFill>
                            <a:schemeClr val="dk1"/>
                          </a:solidFill>
                          <a:latin typeface="Trebuchet MS" panose="020B0603020202020204"/>
                        </a:defRPr>
                      </a:lvl7pPr>
                      <a:lvl8pPr marL="3200400" algn="l" defTabSz="914400" rtl="0" eaLnBrk="1" latinLnBrk="0" hangingPunct="1">
                        <a:defRPr sz="1800" kern="1200">
                          <a:solidFill>
                            <a:schemeClr val="dk1"/>
                          </a:solidFill>
                          <a:latin typeface="Trebuchet MS" panose="020B0603020202020204"/>
                        </a:defRPr>
                      </a:lvl8pPr>
                      <a:lvl9pPr marL="3657600" algn="l" defTabSz="914400" rtl="0" eaLnBrk="1" latinLnBrk="0" hangingPunct="1">
                        <a:defRPr sz="1800" kern="1200">
                          <a:solidFill>
                            <a:schemeClr val="dk1"/>
                          </a:solidFill>
                          <a:latin typeface="Trebuchet MS" panose="020B0603020202020204"/>
                        </a:defRPr>
                      </a:lvl9pPr>
                    </a:lstStyle>
                    <a:p>
                      <a:pPr marL="0" marR="0" lvl="0" indent="0" algn="ctr" defTabSz="914400" rtl="1" eaLnBrk="1" fontAlgn="ctr" latinLnBrk="0" hangingPunct="1">
                        <a:lnSpc>
                          <a:spcPct val="100000"/>
                        </a:lnSpc>
                        <a:spcBef>
                          <a:spcPts val="0"/>
                        </a:spcBef>
                        <a:spcAft>
                          <a:spcPts val="0"/>
                        </a:spcAft>
                        <a:buClrTx/>
                        <a:buSzTx/>
                        <a:buFontTx/>
                        <a:buNone/>
                        <a:tabLst/>
                        <a:defRPr/>
                      </a:pPr>
                      <a:r>
                        <a:rPr kumimoji="0" lang="fa-IR" sz="1400" b="1" i="0" u="none" strike="noStrike" kern="1200" cap="none" spc="0" normalizeH="0" baseline="0" noProof="0" dirty="0">
                          <a:ln>
                            <a:noFill/>
                          </a:ln>
                          <a:solidFill>
                            <a:srgbClr val="000000"/>
                          </a:solidFill>
                          <a:effectLst/>
                          <a:uLnTx/>
                          <a:uFillTx/>
                          <a:latin typeface="B Nazanin" panose="00000400000000000000" pitchFamily="2" charset="-78"/>
                          <a:ea typeface="+mn-ea"/>
                          <a:cs typeface="B Titr" panose="00000700000000000000" pitchFamily="2" charset="-78"/>
                        </a:rPr>
                        <a:t>تعداد زایمان برحسب نوع زایمان (طبیعی+ سزارین)</a:t>
                      </a:r>
                    </a:p>
                  </a:txBody>
                  <a:tcPr marL="9525" marR="9525" marT="9525" marB="0" anchor="ctr"/>
                </a:tc>
                <a:extLst>
                  <a:ext uri="{0D108BD9-81ED-4DB2-BD59-A6C34878D82A}">
                    <a16:rowId xmlns:a16="http://schemas.microsoft.com/office/drawing/2014/main" val="10002"/>
                  </a:ext>
                </a:extLst>
              </a:tr>
              <a:tr h="919525">
                <a:tc>
                  <a:txBody>
                    <a:bodyPr/>
                    <a:lstStyle>
                      <a:lvl1pPr marL="0" algn="l" defTabSz="914400" rtl="0" eaLnBrk="1" latinLnBrk="0" hangingPunct="1">
                        <a:defRPr sz="1800" kern="1200">
                          <a:solidFill>
                            <a:schemeClr val="dk1"/>
                          </a:solidFill>
                          <a:latin typeface="Trebuchet MS" panose="020B0603020202020204"/>
                        </a:defRPr>
                      </a:lvl1pPr>
                      <a:lvl2pPr marL="457200" algn="l" defTabSz="914400" rtl="0" eaLnBrk="1" latinLnBrk="0" hangingPunct="1">
                        <a:defRPr sz="1800" kern="1200">
                          <a:solidFill>
                            <a:schemeClr val="dk1"/>
                          </a:solidFill>
                          <a:latin typeface="Trebuchet MS" panose="020B0603020202020204"/>
                        </a:defRPr>
                      </a:lvl2pPr>
                      <a:lvl3pPr marL="914400" algn="l" defTabSz="914400" rtl="0" eaLnBrk="1" latinLnBrk="0" hangingPunct="1">
                        <a:defRPr sz="1800" kern="1200">
                          <a:solidFill>
                            <a:schemeClr val="dk1"/>
                          </a:solidFill>
                          <a:latin typeface="Trebuchet MS" panose="020B0603020202020204"/>
                        </a:defRPr>
                      </a:lvl3pPr>
                      <a:lvl4pPr marL="1371600" algn="l" defTabSz="914400" rtl="0" eaLnBrk="1" latinLnBrk="0" hangingPunct="1">
                        <a:defRPr sz="1800" kern="1200">
                          <a:solidFill>
                            <a:schemeClr val="dk1"/>
                          </a:solidFill>
                          <a:latin typeface="Trebuchet MS" panose="020B0603020202020204"/>
                        </a:defRPr>
                      </a:lvl4pPr>
                      <a:lvl5pPr marL="1828800" algn="l" defTabSz="914400" rtl="0" eaLnBrk="1" latinLnBrk="0" hangingPunct="1">
                        <a:defRPr sz="1800" kern="1200">
                          <a:solidFill>
                            <a:schemeClr val="dk1"/>
                          </a:solidFill>
                          <a:latin typeface="Trebuchet MS" panose="020B0603020202020204"/>
                        </a:defRPr>
                      </a:lvl5pPr>
                      <a:lvl6pPr marL="2286000" algn="l" defTabSz="914400" rtl="0" eaLnBrk="1" latinLnBrk="0" hangingPunct="1">
                        <a:defRPr sz="1800" kern="1200">
                          <a:solidFill>
                            <a:schemeClr val="dk1"/>
                          </a:solidFill>
                          <a:latin typeface="Trebuchet MS" panose="020B0603020202020204"/>
                        </a:defRPr>
                      </a:lvl6pPr>
                      <a:lvl7pPr marL="2743200" algn="l" defTabSz="914400" rtl="0" eaLnBrk="1" latinLnBrk="0" hangingPunct="1">
                        <a:defRPr sz="1800" kern="1200">
                          <a:solidFill>
                            <a:schemeClr val="dk1"/>
                          </a:solidFill>
                          <a:latin typeface="Trebuchet MS" panose="020B0603020202020204"/>
                        </a:defRPr>
                      </a:lvl7pPr>
                      <a:lvl8pPr marL="3200400" algn="l" defTabSz="914400" rtl="0" eaLnBrk="1" latinLnBrk="0" hangingPunct="1">
                        <a:defRPr sz="1800" kern="1200">
                          <a:solidFill>
                            <a:schemeClr val="dk1"/>
                          </a:solidFill>
                          <a:latin typeface="Trebuchet MS" panose="020B0603020202020204"/>
                        </a:defRPr>
                      </a:lvl8pPr>
                      <a:lvl9pPr marL="3657600" algn="l" defTabSz="914400" rtl="0" eaLnBrk="1" latinLnBrk="0" hangingPunct="1">
                        <a:defRPr sz="1800" kern="1200">
                          <a:solidFill>
                            <a:schemeClr val="dk1"/>
                          </a:solidFill>
                          <a:latin typeface="Trebuchet MS" panose="020B0603020202020204"/>
                        </a:defRPr>
                      </a:lvl9pPr>
                    </a:lstStyle>
                    <a:p>
                      <a:pPr algn="ctr" rtl="1" fontAlgn="ctr"/>
                      <a:r>
                        <a:rPr lang="fa-IR" sz="1400" b="1" i="0" u="none" strike="noStrike" kern="1200" dirty="0" smtClean="0">
                          <a:solidFill>
                            <a:srgbClr val="000000"/>
                          </a:solidFill>
                          <a:effectLst/>
                          <a:latin typeface="B Nazanin" panose="00000400000000000000" pitchFamily="2" charset="-78"/>
                          <a:ea typeface="+mn-ea"/>
                          <a:cs typeface="B Titr" panose="00000700000000000000" pitchFamily="2" charset="-78"/>
                        </a:rPr>
                        <a:t>درصد </a:t>
                      </a:r>
                      <a:r>
                        <a:rPr lang="fa-IR" sz="1400" b="1" i="0" u="none" strike="noStrike" kern="1200" dirty="0">
                          <a:solidFill>
                            <a:srgbClr val="000000"/>
                          </a:solidFill>
                          <a:effectLst/>
                          <a:latin typeface="B Nazanin" panose="00000400000000000000" pitchFamily="2" charset="-78"/>
                          <a:ea typeface="+mn-ea"/>
                          <a:cs typeface="B Titr" panose="00000700000000000000" pitchFamily="2" charset="-78"/>
                        </a:rPr>
                        <a:t>مراقبت به </a:t>
                      </a:r>
                      <a:r>
                        <a:rPr lang="fa-IR" sz="1400" b="1" i="0" u="none" strike="noStrike" kern="1200" dirty="0" smtClean="0">
                          <a:solidFill>
                            <a:srgbClr val="000000"/>
                          </a:solidFill>
                          <a:effectLst/>
                          <a:latin typeface="B Nazanin" panose="00000400000000000000" pitchFamily="2" charset="-78"/>
                          <a:ea typeface="+mn-ea"/>
                          <a:cs typeface="B Titr" panose="00000700000000000000" pitchFamily="2" charset="-78"/>
                        </a:rPr>
                        <a:t>موقع بارداری</a:t>
                      </a:r>
                      <a:endParaRPr lang="fa-IR" sz="1400" b="1" i="0" u="none" strike="noStrike" kern="1200" dirty="0">
                        <a:solidFill>
                          <a:srgbClr val="000000"/>
                        </a:solidFill>
                        <a:effectLst/>
                        <a:latin typeface="B Nazanin" panose="00000400000000000000" pitchFamily="2" charset="-78"/>
                        <a:ea typeface="+mn-ea"/>
                        <a:cs typeface="B Titr" panose="00000700000000000000" pitchFamily="2" charset="-78"/>
                      </a:endParaRPr>
                    </a:p>
                  </a:txBody>
                  <a:tcPr marL="9525" marR="9525" marT="9525" marB="0" anchor="ctr"/>
                </a:tc>
                <a:tc>
                  <a:txBody>
                    <a:bodyPr/>
                    <a:lstStyle>
                      <a:lvl1pPr marL="0" algn="l" defTabSz="914400" rtl="0" eaLnBrk="1" latinLnBrk="0" hangingPunct="1">
                        <a:defRPr sz="1800" kern="1200">
                          <a:solidFill>
                            <a:schemeClr val="dk1"/>
                          </a:solidFill>
                          <a:latin typeface="Trebuchet MS" panose="020B0603020202020204"/>
                        </a:defRPr>
                      </a:lvl1pPr>
                      <a:lvl2pPr marL="457200" algn="l" defTabSz="914400" rtl="0" eaLnBrk="1" latinLnBrk="0" hangingPunct="1">
                        <a:defRPr sz="1800" kern="1200">
                          <a:solidFill>
                            <a:schemeClr val="dk1"/>
                          </a:solidFill>
                          <a:latin typeface="Trebuchet MS" panose="020B0603020202020204"/>
                        </a:defRPr>
                      </a:lvl2pPr>
                      <a:lvl3pPr marL="914400" algn="l" defTabSz="914400" rtl="0" eaLnBrk="1" latinLnBrk="0" hangingPunct="1">
                        <a:defRPr sz="1800" kern="1200">
                          <a:solidFill>
                            <a:schemeClr val="dk1"/>
                          </a:solidFill>
                          <a:latin typeface="Trebuchet MS" panose="020B0603020202020204"/>
                        </a:defRPr>
                      </a:lvl3pPr>
                      <a:lvl4pPr marL="1371600" algn="l" defTabSz="914400" rtl="0" eaLnBrk="1" latinLnBrk="0" hangingPunct="1">
                        <a:defRPr sz="1800" kern="1200">
                          <a:solidFill>
                            <a:schemeClr val="dk1"/>
                          </a:solidFill>
                          <a:latin typeface="Trebuchet MS" panose="020B0603020202020204"/>
                        </a:defRPr>
                      </a:lvl4pPr>
                      <a:lvl5pPr marL="1828800" algn="l" defTabSz="914400" rtl="0" eaLnBrk="1" latinLnBrk="0" hangingPunct="1">
                        <a:defRPr sz="1800" kern="1200">
                          <a:solidFill>
                            <a:schemeClr val="dk1"/>
                          </a:solidFill>
                          <a:latin typeface="Trebuchet MS" panose="020B0603020202020204"/>
                        </a:defRPr>
                      </a:lvl5pPr>
                      <a:lvl6pPr marL="2286000" algn="l" defTabSz="914400" rtl="0" eaLnBrk="1" latinLnBrk="0" hangingPunct="1">
                        <a:defRPr sz="1800" kern="1200">
                          <a:solidFill>
                            <a:schemeClr val="dk1"/>
                          </a:solidFill>
                          <a:latin typeface="Trebuchet MS" panose="020B0603020202020204"/>
                        </a:defRPr>
                      </a:lvl6pPr>
                      <a:lvl7pPr marL="2743200" algn="l" defTabSz="914400" rtl="0" eaLnBrk="1" latinLnBrk="0" hangingPunct="1">
                        <a:defRPr sz="1800" kern="1200">
                          <a:solidFill>
                            <a:schemeClr val="dk1"/>
                          </a:solidFill>
                          <a:latin typeface="Trebuchet MS" panose="020B0603020202020204"/>
                        </a:defRPr>
                      </a:lvl7pPr>
                      <a:lvl8pPr marL="3200400" algn="l" defTabSz="914400" rtl="0" eaLnBrk="1" latinLnBrk="0" hangingPunct="1">
                        <a:defRPr sz="1800" kern="1200">
                          <a:solidFill>
                            <a:schemeClr val="dk1"/>
                          </a:solidFill>
                          <a:latin typeface="Trebuchet MS" panose="020B0603020202020204"/>
                        </a:defRPr>
                      </a:lvl8pPr>
                      <a:lvl9pPr marL="3657600" algn="l" defTabSz="914400" rtl="0" eaLnBrk="1" latinLnBrk="0" hangingPunct="1">
                        <a:defRPr sz="1800" kern="1200">
                          <a:solidFill>
                            <a:schemeClr val="dk1"/>
                          </a:solidFill>
                          <a:latin typeface="Trebuchet MS" panose="020B0603020202020204"/>
                        </a:defRPr>
                      </a:lvl9pPr>
                    </a:lstStyle>
                    <a:p>
                      <a:pPr algn="ctr" rtl="1" fontAlgn="ctr"/>
                      <a:r>
                        <a:rPr lang="fa-IR" sz="1400" b="1" i="0" u="none" strike="noStrike" kern="1200" dirty="0">
                          <a:solidFill>
                            <a:srgbClr val="000000"/>
                          </a:solidFill>
                          <a:effectLst/>
                          <a:latin typeface="B Nazanin" panose="00000400000000000000" pitchFamily="2" charset="-78"/>
                          <a:ea typeface="+mn-ea"/>
                          <a:cs typeface="B Titr" panose="00000700000000000000" pitchFamily="2" charset="-78"/>
                        </a:rPr>
                        <a:t>تعداد مادران بارداری که اولین خدمت بارداری را دریافت کرده اند (دریافت کنندگان مراقبت بار اول بارداری)</a:t>
                      </a:r>
                    </a:p>
                  </a:txBody>
                  <a:tcPr marL="9525" marR="9525" marT="9525" marB="0" anchor="ctr"/>
                </a:tc>
                <a:tc>
                  <a:txBody>
                    <a:bodyPr/>
                    <a:lstStyle>
                      <a:lvl1pPr marL="0" algn="l" defTabSz="914400" rtl="0" eaLnBrk="1" latinLnBrk="0" hangingPunct="1">
                        <a:defRPr sz="1800" kern="1200">
                          <a:solidFill>
                            <a:schemeClr val="dk1"/>
                          </a:solidFill>
                          <a:latin typeface="Trebuchet MS" panose="020B0603020202020204"/>
                        </a:defRPr>
                      </a:lvl1pPr>
                      <a:lvl2pPr marL="457200" algn="l" defTabSz="914400" rtl="0" eaLnBrk="1" latinLnBrk="0" hangingPunct="1">
                        <a:defRPr sz="1800" kern="1200">
                          <a:solidFill>
                            <a:schemeClr val="dk1"/>
                          </a:solidFill>
                          <a:latin typeface="Trebuchet MS" panose="020B0603020202020204"/>
                        </a:defRPr>
                      </a:lvl2pPr>
                      <a:lvl3pPr marL="914400" algn="l" defTabSz="914400" rtl="0" eaLnBrk="1" latinLnBrk="0" hangingPunct="1">
                        <a:defRPr sz="1800" kern="1200">
                          <a:solidFill>
                            <a:schemeClr val="dk1"/>
                          </a:solidFill>
                          <a:latin typeface="Trebuchet MS" panose="020B0603020202020204"/>
                        </a:defRPr>
                      </a:lvl3pPr>
                      <a:lvl4pPr marL="1371600" algn="l" defTabSz="914400" rtl="0" eaLnBrk="1" latinLnBrk="0" hangingPunct="1">
                        <a:defRPr sz="1800" kern="1200">
                          <a:solidFill>
                            <a:schemeClr val="dk1"/>
                          </a:solidFill>
                          <a:latin typeface="Trebuchet MS" panose="020B0603020202020204"/>
                        </a:defRPr>
                      </a:lvl4pPr>
                      <a:lvl5pPr marL="1828800" algn="l" defTabSz="914400" rtl="0" eaLnBrk="1" latinLnBrk="0" hangingPunct="1">
                        <a:defRPr sz="1800" kern="1200">
                          <a:solidFill>
                            <a:schemeClr val="dk1"/>
                          </a:solidFill>
                          <a:latin typeface="Trebuchet MS" panose="020B0603020202020204"/>
                        </a:defRPr>
                      </a:lvl5pPr>
                      <a:lvl6pPr marL="2286000" algn="l" defTabSz="914400" rtl="0" eaLnBrk="1" latinLnBrk="0" hangingPunct="1">
                        <a:defRPr sz="1800" kern="1200">
                          <a:solidFill>
                            <a:schemeClr val="dk1"/>
                          </a:solidFill>
                          <a:latin typeface="Trebuchet MS" panose="020B0603020202020204"/>
                        </a:defRPr>
                      </a:lvl6pPr>
                      <a:lvl7pPr marL="2743200" algn="l" defTabSz="914400" rtl="0" eaLnBrk="1" latinLnBrk="0" hangingPunct="1">
                        <a:defRPr sz="1800" kern="1200">
                          <a:solidFill>
                            <a:schemeClr val="dk1"/>
                          </a:solidFill>
                          <a:latin typeface="Trebuchet MS" panose="020B0603020202020204"/>
                        </a:defRPr>
                      </a:lvl7pPr>
                      <a:lvl8pPr marL="3200400" algn="l" defTabSz="914400" rtl="0" eaLnBrk="1" latinLnBrk="0" hangingPunct="1">
                        <a:defRPr sz="1800" kern="1200">
                          <a:solidFill>
                            <a:schemeClr val="dk1"/>
                          </a:solidFill>
                          <a:latin typeface="Trebuchet MS" panose="020B0603020202020204"/>
                        </a:defRPr>
                      </a:lvl8pPr>
                      <a:lvl9pPr marL="3657600" algn="l" defTabSz="914400" rtl="0" eaLnBrk="1" latinLnBrk="0" hangingPunct="1">
                        <a:defRPr sz="1800" kern="1200">
                          <a:solidFill>
                            <a:schemeClr val="dk1"/>
                          </a:solidFill>
                          <a:latin typeface="Trebuchet MS" panose="020B0603020202020204"/>
                        </a:defRPr>
                      </a:lvl9pPr>
                    </a:lstStyle>
                    <a:p>
                      <a:pPr algn="ctr" rtl="1" fontAlgn="ctr"/>
                      <a:r>
                        <a:rPr lang="fa-IR" sz="1400" b="1" i="0" u="none" strike="noStrike" kern="1200" dirty="0">
                          <a:solidFill>
                            <a:srgbClr val="000000"/>
                          </a:solidFill>
                          <a:effectLst/>
                          <a:latin typeface="B Nazanin" panose="00000400000000000000" pitchFamily="2" charset="-78"/>
                          <a:ea typeface="+mn-ea"/>
                          <a:cs typeface="B Titr" panose="00000700000000000000" pitchFamily="2" charset="-78"/>
                        </a:rPr>
                        <a:t>تعداد زنان زایمان کرده که در بارداری حداقل یک بار مراقبت شده اند</a:t>
                      </a:r>
                    </a:p>
                  </a:txBody>
                  <a:tcPr marL="9525" marR="9525" marT="9525" marB="0" anchor="ctr"/>
                </a:tc>
                <a:extLst>
                  <a:ext uri="{0D108BD9-81ED-4DB2-BD59-A6C34878D82A}">
                    <a16:rowId xmlns:a16="http://schemas.microsoft.com/office/drawing/2014/main" val="10003"/>
                  </a:ext>
                </a:extLst>
              </a:tr>
              <a:tr h="919525">
                <a:tc>
                  <a:txBody>
                    <a:bodyPr/>
                    <a:lstStyle>
                      <a:lvl1pPr marL="0" algn="l" defTabSz="914400" rtl="0" eaLnBrk="1" latinLnBrk="0" hangingPunct="1">
                        <a:defRPr sz="1800" kern="1200">
                          <a:solidFill>
                            <a:schemeClr val="dk1"/>
                          </a:solidFill>
                          <a:latin typeface="Trebuchet MS" panose="020B0603020202020204"/>
                        </a:defRPr>
                      </a:lvl1pPr>
                      <a:lvl2pPr marL="457200" algn="l" defTabSz="914400" rtl="0" eaLnBrk="1" latinLnBrk="0" hangingPunct="1">
                        <a:defRPr sz="1800" kern="1200">
                          <a:solidFill>
                            <a:schemeClr val="dk1"/>
                          </a:solidFill>
                          <a:latin typeface="Trebuchet MS" panose="020B0603020202020204"/>
                        </a:defRPr>
                      </a:lvl2pPr>
                      <a:lvl3pPr marL="914400" algn="l" defTabSz="914400" rtl="0" eaLnBrk="1" latinLnBrk="0" hangingPunct="1">
                        <a:defRPr sz="1800" kern="1200">
                          <a:solidFill>
                            <a:schemeClr val="dk1"/>
                          </a:solidFill>
                          <a:latin typeface="Trebuchet MS" panose="020B0603020202020204"/>
                        </a:defRPr>
                      </a:lvl3pPr>
                      <a:lvl4pPr marL="1371600" algn="l" defTabSz="914400" rtl="0" eaLnBrk="1" latinLnBrk="0" hangingPunct="1">
                        <a:defRPr sz="1800" kern="1200">
                          <a:solidFill>
                            <a:schemeClr val="dk1"/>
                          </a:solidFill>
                          <a:latin typeface="Trebuchet MS" panose="020B0603020202020204"/>
                        </a:defRPr>
                      </a:lvl4pPr>
                      <a:lvl5pPr marL="1828800" algn="l" defTabSz="914400" rtl="0" eaLnBrk="1" latinLnBrk="0" hangingPunct="1">
                        <a:defRPr sz="1800" kern="1200">
                          <a:solidFill>
                            <a:schemeClr val="dk1"/>
                          </a:solidFill>
                          <a:latin typeface="Trebuchet MS" panose="020B0603020202020204"/>
                        </a:defRPr>
                      </a:lvl5pPr>
                      <a:lvl6pPr marL="2286000" algn="l" defTabSz="914400" rtl="0" eaLnBrk="1" latinLnBrk="0" hangingPunct="1">
                        <a:defRPr sz="1800" kern="1200">
                          <a:solidFill>
                            <a:schemeClr val="dk1"/>
                          </a:solidFill>
                          <a:latin typeface="Trebuchet MS" panose="020B0603020202020204"/>
                        </a:defRPr>
                      </a:lvl6pPr>
                      <a:lvl7pPr marL="2743200" algn="l" defTabSz="914400" rtl="0" eaLnBrk="1" latinLnBrk="0" hangingPunct="1">
                        <a:defRPr sz="1800" kern="1200">
                          <a:solidFill>
                            <a:schemeClr val="dk1"/>
                          </a:solidFill>
                          <a:latin typeface="Trebuchet MS" panose="020B0603020202020204"/>
                        </a:defRPr>
                      </a:lvl7pPr>
                      <a:lvl8pPr marL="3200400" algn="l" defTabSz="914400" rtl="0" eaLnBrk="1" latinLnBrk="0" hangingPunct="1">
                        <a:defRPr sz="1800" kern="1200">
                          <a:solidFill>
                            <a:schemeClr val="dk1"/>
                          </a:solidFill>
                          <a:latin typeface="Trebuchet MS" panose="020B0603020202020204"/>
                        </a:defRPr>
                      </a:lvl8pPr>
                      <a:lvl9pPr marL="3657600" algn="l" defTabSz="914400" rtl="0" eaLnBrk="1" latinLnBrk="0" hangingPunct="1">
                        <a:defRPr sz="1800" kern="1200">
                          <a:solidFill>
                            <a:schemeClr val="dk1"/>
                          </a:solidFill>
                          <a:latin typeface="Trebuchet MS" panose="020B0603020202020204"/>
                        </a:defRPr>
                      </a:lvl9pPr>
                    </a:lstStyle>
                    <a:p>
                      <a:pPr algn="ctr" rtl="1" fontAlgn="ctr"/>
                      <a:r>
                        <a:rPr lang="fa-IR" sz="1400" b="1" i="0" u="none" strike="noStrike" kern="1200" dirty="0">
                          <a:solidFill>
                            <a:srgbClr val="000000"/>
                          </a:solidFill>
                          <a:effectLst/>
                          <a:latin typeface="B Nazanin" panose="00000400000000000000" pitchFamily="2" charset="-78"/>
                          <a:ea typeface="+mn-ea"/>
                          <a:cs typeface="B Titr" panose="00000700000000000000" pitchFamily="2" charset="-78"/>
                        </a:rPr>
                        <a:t>درصد </a:t>
                      </a:r>
                      <a:r>
                        <a:rPr lang="fa-IR" sz="1400" b="1" i="0" u="none" strike="noStrike" kern="1200" dirty="0" smtClean="0">
                          <a:solidFill>
                            <a:srgbClr val="000000"/>
                          </a:solidFill>
                          <a:effectLst/>
                          <a:latin typeface="B Nazanin" panose="00000400000000000000" pitchFamily="2" charset="-78"/>
                          <a:ea typeface="+mn-ea"/>
                          <a:cs typeface="B Titr" panose="00000700000000000000" pitchFamily="2" charset="-78"/>
                        </a:rPr>
                        <a:t>مراقبت متناسب با سن بارداری</a:t>
                      </a:r>
                      <a:endParaRPr lang="fa-IR" sz="1400" b="1" i="0" u="none" strike="noStrike" kern="1200" dirty="0">
                        <a:solidFill>
                          <a:srgbClr val="000000"/>
                        </a:solidFill>
                        <a:effectLst/>
                        <a:latin typeface="B Nazanin" panose="00000400000000000000" pitchFamily="2" charset="-78"/>
                        <a:ea typeface="+mn-ea"/>
                        <a:cs typeface="B Titr" panose="00000700000000000000" pitchFamily="2" charset="-78"/>
                      </a:endParaRPr>
                    </a:p>
                  </a:txBody>
                  <a:tcPr marL="9525" marR="9525" marT="9525" marB="0" anchor="ctr"/>
                </a:tc>
                <a:tc>
                  <a:txBody>
                    <a:bodyPr/>
                    <a:lstStyle>
                      <a:lvl1pPr marL="0" algn="l" defTabSz="914400" rtl="0" eaLnBrk="1" latinLnBrk="0" hangingPunct="1">
                        <a:defRPr sz="1800" kern="1200">
                          <a:solidFill>
                            <a:schemeClr val="dk1"/>
                          </a:solidFill>
                          <a:latin typeface="Trebuchet MS" panose="020B0603020202020204"/>
                        </a:defRPr>
                      </a:lvl1pPr>
                      <a:lvl2pPr marL="457200" algn="l" defTabSz="914400" rtl="0" eaLnBrk="1" latinLnBrk="0" hangingPunct="1">
                        <a:defRPr sz="1800" kern="1200">
                          <a:solidFill>
                            <a:schemeClr val="dk1"/>
                          </a:solidFill>
                          <a:latin typeface="Trebuchet MS" panose="020B0603020202020204"/>
                        </a:defRPr>
                      </a:lvl2pPr>
                      <a:lvl3pPr marL="914400" algn="l" defTabSz="914400" rtl="0" eaLnBrk="1" latinLnBrk="0" hangingPunct="1">
                        <a:defRPr sz="1800" kern="1200">
                          <a:solidFill>
                            <a:schemeClr val="dk1"/>
                          </a:solidFill>
                          <a:latin typeface="Trebuchet MS" panose="020B0603020202020204"/>
                        </a:defRPr>
                      </a:lvl3pPr>
                      <a:lvl4pPr marL="1371600" algn="l" defTabSz="914400" rtl="0" eaLnBrk="1" latinLnBrk="0" hangingPunct="1">
                        <a:defRPr sz="1800" kern="1200">
                          <a:solidFill>
                            <a:schemeClr val="dk1"/>
                          </a:solidFill>
                          <a:latin typeface="Trebuchet MS" panose="020B0603020202020204"/>
                        </a:defRPr>
                      </a:lvl4pPr>
                      <a:lvl5pPr marL="1828800" algn="l" defTabSz="914400" rtl="0" eaLnBrk="1" latinLnBrk="0" hangingPunct="1">
                        <a:defRPr sz="1800" kern="1200">
                          <a:solidFill>
                            <a:schemeClr val="dk1"/>
                          </a:solidFill>
                          <a:latin typeface="Trebuchet MS" panose="020B0603020202020204"/>
                        </a:defRPr>
                      </a:lvl5pPr>
                      <a:lvl6pPr marL="2286000" algn="l" defTabSz="914400" rtl="0" eaLnBrk="1" latinLnBrk="0" hangingPunct="1">
                        <a:defRPr sz="1800" kern="1200">
                          <a:solidFill>
                            <a:schemeClr val="dk1"/>
                          </a:solidFill>
                          <a:latin typeface="Trebuchet MS" panose="020B0603020202020204"/>
                        </a:defRPr>
                      </a:lvl6pPr>
                      <a:lvl7pPr marL="2743200" algn="l" defTabSz="914400" rtl="0" eaLnBrk="1" latinLnBrk="0" hangingPunct="1">
                        <a:defRPr sz="1800" kern="1200">
                          <a:solidFill>
                            <a:schemeClr val="dk1"/>
                          </a:solidFill>
                          <a:latin typeface="Trebuchet MS" panose="020B0603020202020204"/>
                        </a:defRPr>
                      </a:lvl7pPr>
                      <a:lvl8pPr marL="3200400" algn="l" defTabSz="914400" rtl="0" eaLnBrk="1" latinLnBrk="0" hangingPunct="1">
                        <a:defRPr sz="1800" kern="1200">
                          <a:solidFill>
                            <a:schemeClr val="dk1"/>
                          </a:solidFill>
                          <a:latin typeface="Trebuchet MS" panose="020B0603020202020204"/>
                        </a:defRPr>
                      </a:lvl8pPr>
                      <a:lvl9pPr marL="3657600" algn="l" defTabSz="914400" rtl="0" eaLnBrk="1" latinLnBrk="0" hangingPunct="1">
                        <a:defRPr sz="1800" kern="1200">
                          <a:solidFill>
                            <a:schemeClr val="dk1"/>
                          </a:solidFill>
                          <a:latin typeface="Trebuchet MS" panose="020B0603020202020204"/>
                        </a:defRPr>
                      </a:lvl9pPr>
                    </a:lstStyle>
                    <a:p>
                      <a:pPr algn="ctr" rtl="1" fontAlgn="ctr"/>
                      <a:r>
                        <a:rPr lang="fa-IR" sz="1400" b="1" i="0" u="none" strike="noStrike" kern="1200" dirty="0">
                          <a:solidFill>
                            <a:srgbClr val="000000"/>
                          </a:solidFill>
                          <a:effectLst/>
                          <a:latin typeface="B Nazanin" panose="00000400000000000000" pitchFamily="2" charset="-78"/>
                          <a:ea typeface="+mn-ea"/>
                          <a:cs typeface="B Titr" panose="00000700000000000000" pitchFamily="2" charset="-78"/>
                        </a:rPr>
                        <a:t>تعداد مادرانی که متناسب با سن بارداری حداقل مراقبت را دریافت کرده اند (غیر پزشک + پزشک)  </a:t>
                      </a:r>
                    </a:p>
                  </a:txBody>
                  <a:tcPr marL="9525" marR="9525" marT="9525" marB="0" anchor="ctr"/>
                </a:tc>
                <a:tc>
                  <a:txBody>
                    <a:bodyPr/>
                    <a:lstStyle>
                      <a:lvl1pPr marL="0" algn="l" defTabSz="914400" rtl="0" eaLnBrk="1" latinLnBrk="0" hangingPunct="1">
                        <a:defRPr sz="1800" kern="1200">
                          <a:solidFill>
                            <a:schemeClr val="dk1"/>
                          </a:solidFill>
                          <a:latin typeface="Trebuchet MS" panose="020B0603020202020204"/>
                        </a:defRPr>
                      </a:lvl1pPr>
                      <a:lvl2pPr marL="457200" algn="l" defTabSz="914400" rtl="0" eaLnBrk="1" latinLnBrk="0" hangingPunct="1">
                        <a:defRPr sz="1800" kern="1200">
                          <a:solidFill>
                            <a:schemeClr val="dk1"/>
                          </a:solidFill>
                          <a:latin typeface="Trebuchet MS" panose="020B0603020202020204"/>
                        </a:defRPr>
                      </a:lvl2pPr>
                      <a:lvl3pPr marL="914400" algn="l" defTabSz="914400" rtl="0" eaLnBrk="1" latinLnBrk="0" hangingPunct="1">
                        <a:defRPr sz="1800" kern="1200">
                          <a:solidFill>
                            <a:schemeClr val="dk1"/>
                          </a:solidFill>
                          <a:latin typeface="Trebuchet MS" panose="020B0603020202020204"/>
                        </a:defRPr>
                      </a:lvl3pPr>
                      <a:lvl4pPr marL="1371600" algn="l" defTabSz="914400" rtl="0" eaLnBrk="1" latinLnBrk="0" hangingPunct="1">
                        <a:defRPr sz="1800" kern="1200">
                          <a:solidFill>
                            <a:schemeClr val="dk1"/>
                          </a:solidFill>
                          <a:latin typeface="Trebuchet MS" panose="020B0603020202020204"/>
                        </a:defRPr>
                      </a:lvl4pPr>
                      <a:lvl5pPr marL="1828800" algn="l" defTabSz="914400" rtl="0" eaLnBrk="1" latinLnBrk="0" hangingPunct="1">
                        <a:defRPr sz="1800" kern="1200">
                          <a:solidFill>
                            <a:schemeClr val="dk1"/>
                          </a:solidFill>
                          <a:latin typeface="Trebuchet MS" panose="020B0603020202020204"/>
                        </a:defRPr>
                      </a:lvl5pPr>
                      <a:lvl6pPr marL="2286000" algn="l" defTabSz="914400" rtl="0" eaLnBrk="1" latinLnBrk="0" hangingPunct="1">
                        <a:defRPr sz="1800" kern="1200">
                          <a:solidFill>
                            <a:schemeClr val="dk1"/>
                          </a:solidFill>
                          <a:latin typeface="Trebuchet MS" panose="020B0603020202020204"/>
                        </a:defRPr>
                      </a:lvl6pPr>
                      <a:lvl7pPr marL="2743200" algn="l" defTabSz="914400" rtl="0" eaLnBrk="1" latinLnBrk="0" hangingPunct="1">
                        <a:defRPr sz="1800" kern="1200">
                          <a:solidFill>
                            <a:schemeClr val="dk1"/>
                          </a:solidFill>
                          <a:latin typeface="Trebuchet MS" panose="020B0603020202020204"/>
                        </a:defRPr>
                      </a:lvl7pPr>
                      <a:lvl8pPr marL="3200400" algn="l" defTabSz="914400" rtl="0" eaLnBrk="1" latinLnBrk="0" hangingPunct="1">
                        <a:defRPr sz="1800" kern="1200">
                          <a:solidFill>
                            <a:schemeClr val="dk1"/>
                          </a:solidFill>
                          <a:latin typeface="Trebuchet MS" panose="020B0603020202020204"/>
                        </a:defRPr>
                      </a:lvl8pPr>
                      <a:lvl9pPr marL="3657600" algn="l" defTabSz="914400" rtl="0" eaLnBrk="1" latinLnBrk="0" hangingPunct="1">
                        <a:defRPr sz="1800" kern="1200">
                          <a:solidFill>
                            <a:schemeClr val="dk1"/>
                          </a:solidFill>
                          <a:latin typeface="Trebuchet MS" panose="020B0603020202020204"/>
                        </a:defRPr>
                      </a:lvl9pPr>
                    </a:lstStyle>
                    <a:p>
                      <a:pPr algn="ctr" rtl="1" fontAlgn="ctr"/>
                      <a:r>
                        <a:rPr lang="fa-IR" sz="1400" b="1" i="0" u="none" strike="noStrike" kern="1200" dirty="0">
                          <a:solidFill>
                            <a:srgbClr val="000000"/>
                          </a:solidFill>
                          <a:effectLst/>
                          <a:latin typeface="B Nazanin" panose="00000400000000000000" pitchFamily="2" charset="-78"/>
                          <a:ea typeface="+mn-ea"/>
                          <a:cs typeface="B Titr" panose="00000700000000000000" pitchFamily="2" charset="-78"/>
                        </a:rPr>
                        <a:t>تعداد زنان زایمان کرده که در بارداری حداقل یک بار مراقبت شده اند</a:t>
                      </a:r>
                    </a:p>
                  </a:txBody>
                  <a:tcPr marL="9525" marR="9525" marT="9525" marB="0" anchor="ctr"/>
                </a:tc>
                <a:extLst>
                  <a:ext uri="{0D108BD9-81ED-4DB2-BD59-A6C34878D82A}">
                    <a16:rowId xmlns:a16="http://schemas.microsoft.com/office/drawing/2014/main" val="10004"/>
                  </a:ext>
                </a:extLst>
              </a:tr>
              <a:tr h="617511">
                <a:tc>
                  <a:txBody>
                    <a:bodyPr/>
                    <a:lstStyle>
                      <a:lvl1pPr marL="0" algn="l" defTabSz="914400" rtl="0" eaLnBrk="1" latinLnBrk="0" hangingPunct="1">
                        <a:defRPr sz="1800" kern="1200">
                          <a:solidFill>
                            <a:schemeClr val="dk1"/>
                          </a:solidFill>
                          <a:latin typeface="Trebuchet MS" panose="020B0603020202020204"/>
                        </a:defRPr>
                      </a:lvl1pPr>
                      <a:lvl2pPr marL="457200" algn="l" defTabSz="914400" rtl="0" eaLnBrk="1" latinLnBrk="0" hangingPunct="1">
                        <a:defRPr sz="1800" kern="1200">
                          <a:solidFill>
                            <a:schemeClr val="dk1"/>
                          </a:solidFill>
                          <a:latin typeface="Trebuchet MS" panose="020B0603020202020204"/>
                        </a:defRPr>
                      </a:lvl2pPr>
                      <a:lvl3pPr marL="914400" algn="l" defTabSz="914400" rtl="0" eaLnBrk="1" latinLnBrk="0" hangingPunct="1">
                        <a:defRPr sz="1800" kern="1200">
                          <a:solidFill>
                            <a:schemeClr val="dk1"/>
                          </a:solidFill>
                          <a:latin typeface="Trebuchet MS" panose="020B0603020202020204"/>
                        </a:defRPr>
                      </a:lvl3pPr>
                      <a:lvl4pPr marL="1371600" algn="l" defTabSz="914400" rtl="0" eaLnBrk="1" latinLnBrk="0" hangingPunct="1">
                        <a:defRPr sz="1800" kern="1200">
                          <a:solidFill>
                            <a:schemeClr val="dk1"/>
                          </a:solidFill>
                          <a:latin typeface="Trebuchet MS" panose="020B0603020202020204"/>
                        </a:defRPr>
                      </a:lvl4pPr>
                      <a:lvl5pPr marL="1828800" algn="l" defTabSz="914400" rtl="0" eaLnBrk="1" latinLnBrk="0" hangingPunct="1">
                        <a:defRPr sz="1800" kern="1200">
                          <a:solidFill>
                            <a:schemeClr val="dk1"/>
                          </a:solidFill>
                          <a:latin typeface="Trebuchet MS" panose="020B0603020202020204"/>
                        </a:defRPr>
                      </a:lvl5pPr>
                      <a:lvl6pPr marL="2286000" algn="l" defTabSz="914400" rtl="0" eaLnBrk="1" latinLnBrk="0" hangingPunct="1">
                        <a:defRPr sz="1800" kern="1200">
                          <a:solidFill>
                            <a:schemeClr val="dk1"/>
                          </a:solidFill>
                          <a:latin typeface="Trebuchet MS" panose="020B0603020202020204"/>
                        </a:defRPr>
                      </a:lvl6pPr>
                      <a:lvl7pPr marL="2743200" algn="l" defTabSz="914400" rtl="0" eaLnBrk="1" latinLnBrk="0" hangingPunct="1">
                        <a:defRPr sz="1800" kern="1200">
                          <a:solidFill>
                            <a:schemeClr val="dk1"/>
                          </a:solidFill>
                          <a:latin typeface="Trebuchet MS" panose="020B0603020202020204"/>
                        </a:defRPr>
                      </a:lvl7pPr>
                      <a:lvl8pPr marL="3200400" algn="l" defTabSz="914400" rtl="0" eaLnBrk="1" latinLnBrk="0" hangingPunct="1">
                        <a:defRPr sz="1800" kern="1200">
                          <a:solidFill>
                            <a:schemeClr val="dk1"/>
                          </a:solidFill>
                          <a:latin typeface="Trebuchet MS" panose="020B0603020202020204"/>
                        </a:defRPr>
                      </a:lvl8pPr>
                      <a:lvl9pPr marL="3657600" algn="l" defTabSz="914400" rtl="0" eaLnBrk="1" latinLnBrk="0" hangingPunct="1">
                        <a:defRPr sz="1800" kern="1200">
                          <a:solidFill>
                            <a:schemeClr val="dk1"/>
                          </a:solidFill>
                          <a:latin typeface="Trebuchet MS" panose="020B0603020202020204"/>
                        </a:defRPr>
                      </a:lvl9pPr>
                    </a:lstStyle>
                    <a:p>
                      <a:pPr algn="ctr" rtl="1" fontAlgn="ctr"/>
                      <a:r>
                        <a:rPr lang="fa-IR" sz="1400" b="1" i="0" u="none" strike="noStrike" kern="1200" dirty="0">
                          <a:solidFill>
                            <a:srgbClr val="000000"/>
                          </a:solidFill>
                          <a:effectLst/>
                          <a:latin typeface="B Nazanin" panose="00000400000000000000" pitchFamily="2" charset="-78"/>
                          <a:ea typeface="+mn-ea"/>
                          <a:cs typeface="B Titr" panose="00000700000000000000" pitchFamily="2" charset="-78"/>
                        </a:rPr>
                        <a:t>درصد مراقبت پس از زایمان </a:t>
                      </a:r>
                    </a:p>
                  </a:txBody>
                  <a:tcPr marL="9525" marR="9525" marT="9525" marB="0" anchor="ctr"/>
                </a:tc>
                <a:tc>
                  <a:txBody>
                    <a:bodyPr/>
                    <a:lstStyle>
                      <a:lvl1pPr marL="0" algn="l" defTabSz="914400" rtl="0" eaLnBrk="1" latinLnBrk="0" hangingPunct="1">
                        <a:defRPr sz="1800" kern="1200">
                          <a:solidFill>
                            <a:schemeClr val="dk1"/>
                          </a:solidFill>
                          <a:latin typeface="Trebuchet MS" panose="020B0603020202020204"/>
                        </a:defRPr>
                      </a:lvl1pPr>
                      <a:lvl2pPr marL="457200" algn="l" defTabSz="914400" rtl="0" eaLnBrk="1" latinLnBrk="0" hangingPunct="1">
                        <a:defRPr sz="1800" kern="1200">
                          <a:solidFill>
                            <a:schemeClr val="dk1"/>
                          </a:solidFill>
                          <a:latin typeface="Trebuchet MS" panose="020B0603020202020204"/>
                        </a:defRPr>
                      </a:lvl2pPr>
                      <a:lvl3pPr marL="914400" algn="l" defTabSz="914400" rtl="0" eaLnBrk="1" latinLnBrk="0" hangingPunct="1">
                        <a:defRPr sz="1800" kern="1200">
                          <a:solidFill>
                            <a:schemeClr val="dk1"/>
                          </a:solidFill>
                          <a:latin typeface="Trebuchet MS" panose="020B0603020202020204"/>
                        </a:defRPr>
                      </a:lvl3pPr>
                      <a:lvl4pPr marL="1371600" algn="l" defTabSz="914400" rtl="0" eaLnBrk="1" latinLnBrk="0" hangingPunct="1">
                        <a:defRPr sz="1800" kern="1200">
                          <a:solidFill>
                            <a:schemeClr val="dk1"/>
                          </a:solidFill>
                          <a:latin typeface="Trebuchet MS" panose="020B0603020202020204"/>
                        </a:defRPr>
                      </a:lvl4pPr>
                      <a:lvl5pPr marL="1828800" algn="l" defTabSz="914400" rtl="0" eaLnBrk="1" latinLnBrk="0" hangingPunct="1">
                        <a:defRPr sz="1800" kern="1200">
                          <a:solidFill>
                            <a:schemeClr val="dk1"/>
                          </a:solidFill>
                          <a:latin typeface="Trebuchet MS" panose="020B0603020202020204"/>
                        </a:defRPr>
                      </a:lvl5pPr>
                      <a:lvl6pPr marL="2286000" algn="l" defTabSz="914400" rtl="0" eaLnBrk="1" latinLnBrk="0" hangingPunct="1">
                        <a:defRPr sz="1800" kern="1200">
                          <a:solidFill>
                            <a:schemeClr val="dk1"/>
                          </a:solidFill>
                          <a:latin typeface="Trebuchet MS" panose="020B0603020202020204"/>
                        </a:defRPr>
                      </a:lvl6pPr>
                      <a:lvl7pPr marL="2743200" algn="l" defTabSz="914400" rtl="0" eaLnBrk="1" latinLnBrk="0" hangingPunct="1">
                        <a:defRPr sz="1800" kern="1200">
                          <a:solidFill>
                            <a:schemeClr val="dk1"/>
                          </a:solidFill>
                          <a:latin typeface="Trebuchet MS" panose="020B0603020202020204"/>
                        </a:defRPr>
                      </a:lvl7pPr>
                      <a:lvl8pPr marL="3200400" algn="l" defTabSz="914400" rtl="0" eaLnBrk="1" latinLnBrk="0" hangingPunct="1">
                        <a:defRPr sz="1800" kern="1200">
                          <a:solidFill>
                            <a:schemeClr val="dk1"/>
                          </a:solidFill>
                          <a:latin typeface="Trebuchet MS" panose="020B0603020202020204"/>
                        </a:defRPr>
                      </a:lvl8pPr>
                      <a:lvl9pPr marL="3657600" algn="l" defTabSz="914400" rtl="0" eaLnBrk="1" latinLnBrk="0" hangingPunct="1">
                        <a:defRPr sz="1800" kern="1200">
                          <a:solidFill>
                            <a:schemeClr val="dk1"/>
                          </a:solidFill>
                          <a:latin typeface="Trebuchet MS" panose="020B0603020202020204"/>
                        </a:defRPr>
                      </a:lvl9pPr>
                    </a:lstStyle>
                    <a:p>
                      <a:pPr algn="ctr" rtl="1" fontAlgn="ctr"/>
                      <a:r>
                        <a:rPr lang="fa-IR" sz="1400" b="1" i="0" u="none" strike="noStrike" kern="1200" dirty="0">
                          <a:solidFill>
                            <a:srgbClr val="000000"/>
                          </a:solidFill>
                          <a:effectLst/>
                          <a:latin typeface="B Nazanin" panose="00000400000000000000" pitchFamily="2" charset="-78"/>
                          <a:ea typeface="+mn-ea"/>
                          <a:cs typeface="B Titr" panose="00000700000000000000" pitchFamily="2" charset="-78"/>
                        </a:rPr>
                        <a:t>تعداد مادرانی که حداقل دو بار پس از زایمان مراقبت شده اند</a:t>
                      </a:r>
                    </a:p>
                  </a:txBody>
                  <a:tcPr marL="9525" marR="9525" marT="9525" marB="0" anchor="ctr"/>
                </a:tc>
                <a:tc>
                  <a:txBody>
                    <a:bodyPr/>
                    <a:lstStyle>
                      <a:lvl1pPr marL="0" algn="l" defTabSz="914400" rtl="0" eaLnBrk="1" latinLnBrk="0" hangingPunct="1">
                        <a:defRPr sz="1800" kern="1200">
                          <a:solidFill>
                            <a:schemeClr val="dk1"/>
                          </a:solidFill>
                          <a:latin typeface="Trebuchet MS" panose="020B0603020202020204"/>
                        </a:defRPr>
                      </a:lvl1pPr>
                      <a:lvl2pPr marL="457200" algn="l" defTabSz="914400" rtl="0" eaLnBrk="1" latinLnBrk="0" hangingPunct="1">
                        <a:defRPr sz="1800" kern="1200">
                          <a:solidFill>
                            <a:schemeClr val="dk1"/>
                          </a:solidFill>
                          <a:latin typeface="Trebuchet MS" panose="020B0603020202020204"/>
                        </a:defRPr>
                      </a:lvl2pPr>
                      <a:lvl3pPr marL="914400" algn="l" defTabSz="914400" rtl="0" eaLnBrk="1" latinLnBrk="0" hangingPunct="1">
                        <a:defRPr sz="1800" kern="1200">
                          <a:solidFill>
                            <a:schemeClr val="dk1"/>
                          </a:solidFill>
                          <a:latin typeface="Trebuchet MS" panose="020B0603020202020204"/>
                        </a:defRPr>
                      </a:lvl3pPr>
                      <a:lvl4pPr marL="1371600" algn="l" defTabSz="914400" rtl="0" eaLnBrk="1" latinLnBrk="0" hangingPunct="1">
                        <a:defRPr sz="1800" kern="1200">
                          <a:solidFill>
                            <a:schemeClr val="dk1"/>
                          </a:solidFill>
                          <a:latin typeface="Trebuchet MS" panose="020B0603020202020204"/>
                        </a:defRPr>
                      </a:lvl4pPr>
                      <a:lvl5pPr marL="1828800" algn="l" defTabSz="914400" rtl="0" eaLnBrk="1" latinLnBrk="0" hangingPunct="1">
                        <a:defRPr sz="1800" kern="1200">
                          <a:solidFill>
                            <a:schemeClr val="dk1"/>
                          </a:solidFill>
                          <a:latin typeface="Trebuchet MS" panose="020B0603020202020204"/>
                        </a:defRPr>
                      </a:lvl5pPr>
                      <a:lvl6pPr marL="2286000" algn="l" defTabSz="914400" rtl="0" eaLnBrk="1" latinLnBrk="0" hangingPunct="1">
                        <a:defRPr sz="1800" kern="1200">
                          <a:solidFill>
                            <a:schemeClr val="dk1"/>
                          </a:solidFill>
                          <a:latin typeface="Trebuchet MS" panose="020B0603020202020204"/>
                        </a:defRPr>
                      </a:lvl6pPr>
                      <a:lvl7pPr marL="2743200" algn="l" defTabSz="914400" rtl="0" eaLnBrk="1" latinLnBrk="0" hangingPunct="1">
                        <a:defRPr sz="1800" kern="1200">
                          <a:solidFill>
                            <a:schemeClr val="dk1"/>
                          </a:solidFill>
                          <a:latin typeface="Trebuchet MS" panose="020B0603020202020204"/>
                        </a:defRPr>
                      </a:lvl7pPr>
                      <a:lvl8pPr marL="3200400" algn="l" defTabSz="914400" rtl="0" eaLnBrk="1" latinLnBrk="0" hangingPunct="1">
                        <a:defRPr sz="1800" kern="1200">
                          <a:solidFill>
                            <a:schemeClr val="dk1"/>
                          </a:solidFill>
                          <a:latin typeface="Trebuchet MS" panose="020B0603020202020204"/>
                        </a:defRPr>
                      </a:lvl8pPr>
                      <a:lvl9pPr marL="3657600" algn="l" defTabSz="914400" rtl="0" eaLnBrk="1" latinLnBrk="0" hangingPunct="1">
                        <a:defRPr sz="1800" kern="1200">
                          <a:solidFill>
                            <a:schemeClr val="dk1"/>
                          </a:solidFill>
                          <a:latin typeface="Trebuchet MS" panose="020B0603020202020204"/>
                        </a:defRPr>
                      </a:lvl9pPr>
                    </a:lstStyle>
                    <a:p>
                      <a:pPr algn="ctr" rtl="1" fontAlgn="ctr"/>
                      <a:r>
                        <a:rPr lang="fa-IR" sz="1400" b="1" i="0" u="none" strike="noStrike" kern="1200" dirty="0">
                          <a:solidFill>
                            <a:srgbClr val="000000"/>
                          </a:solidFill>
                          <a:effectLst/>
                          <a:latin typeface="B Nazanin" panose="00000400000000000000" pitchFamily="2" charset="-78"/>
                          <a:ea typeface="+mn-ea"/>
                          <a:cs typeface="B Titr" panose="00000700000000000000" pitchFamily="2" charset="-78"/>
                        </a:rPr>
                        <a:t>تعداد زایمان برحسب نوع زایمان (طبیعی+ سزارین)</a:t>
                      </a:r>
                    </a:p>
                  </a:txBody>
                  <a:tcPr marL="9525" marR="9525" marT="9525" marB="0" anchor="ctr"/>
                </a:tc>
                <a:extLst>
                  <a:ext uri="{0D108BD9-81ED-4DB2-BD59-A6C34878D82A}">
                    <a16:rowId xmlns:a16="http://schemas.microsoft.com/office/drawing/2014/main" val="10005"/>
                  </a:ext>
                </a:extLst>
              </a:tr>
              <a:tr h="659757">
                <a:tc>
                  <a:txBody>
                    <a:bodyPr/>
                    <a:lstStyle>
                      <a:lvl1pPr marL="0" algn="l" defTabSz="914400" rtl="0" eaLnBrk="1" latinLnBrk="0" hangingPunct="1">
                        <a:defRPr sz="1800" kern="1200">
                          <a:solidFill>
                            <a:schemeClr val="dk1"/>
                          </a:solidFill>
                          <a:latin typeface="Trebuchet MS" panose="020B0603020202020204"/>
                        </a:defRPr>
                      </a:lvl1pPr>
                      <a:lvl2pPr marL="457200" algn="l" defTabSz="914400" rtl="0" eaLnBrk="1" latinLnBrk="0" hangingPunct="1">
                        <a:defRPr sz="1800" kern="1200">
                          <a:solidFill>
                            <a:schemeClr val="dk1"/>
                          </a:solidFill>
                          <a:latin typeface="Trebuchet MS" panose="020B0603020202020204"/>
                        </a:defRPr>
                      </a:lvl2pPr>
                      <a:lvl3pPr marL="914400" algn="l" defTabSz="914400" rtl="0" eaLnBrk="1" latinLnBrk="0" hangingPunct="1">
                        <a:defRPr sz="1800" kern="1200">
                          <a:solidFill>
                            <a:schemeClr val="dk1"/>
                          </a:solidFill>
                          <a:latin typeface="Trebuchet MS" panose="020B0603020202020204"/>
                        </a:defRPr>
                      </a:lvl3pPr>
                      <a:lvl4pPr marL="1371600" algn="l" defTabSz="914400" rtl="0" eaLnBrk="1" latinLnBrk="0" hangingPunct="1">
                        <a:defRPr sz="1800" kern="1200">
                          <a:solidFill>
                            <a:schemeClr val="dk1"/>
                          </a:solidFill>
                          <a:latin typeface="Trebuchet MS" panose="020B0603020202020204"/>
                        </a:defRPr>
                      </a:lvl4pPr>
                      <a:lvl5pPr marL="1828800" algn="l" defTabSz="914400" rtl="0" eaLnBrk="1" latinLnBrk="0" hangingPunct="1">
                        <a:defRPr sz="1800" kern="1200">
                          <a:solidFill>
                            <a:schemeClr val="dk1"/>
                          </a:solidFill>
                          <a:latin typeface="Trebuchet MS" panose="020B0603020202020204"/>
                        </a:defRPr>
                      </a:lvl5pPr>
                      <a:lvl6pPr marL="2286000" algn="l" defTabSz="914400" rtl="0" eaLnBrk="1" latinLnBrk="0" hangingPunct="1">
                        <a:defRPr sz="1800" kern="1200">
                          <a:solidFill>
                            <a:schemeClr val="dk1"/>
                          </a:solidFill>
                          <a:latin typeface="Trebuchet MS" panose="020B0603020202020204"/>
                        </a:defRPr>
                      </a:lvl6pPr>
                      <a:lvl7pPr marL="2743200" algn="l" defTabSz="914400" rtl="0" eaLnBrk="1" latinLnBrk="0" hangingPunct="1">
                        <a:defRPr sz="1800" kern="1200">
                          <a:solidFill>
                            <a:schemeClr val="dk1"/>
                          </a:solidFill>
                          <a:latin typeface="Trebuchet MS" panose="020B0603020202020204"/>
                        </a:defRPr>
                      </a:lvl7pPr>
                      <a:lvl8pPr marL="3200400" algn="l" defTabSz="914400" rtl="0" eaLnBrk="1" latinLnBrk="0" hangingPunct="1">
                        <a:defRPr sz="1800" kern="1200">
                          <a:solidFill>
                            <a:schemeClr val="dk1"/>
                          </a:solidFill>
                          <a:latin typeface="Trebuchet MS" panose="020B0603020202020204"/>
                        </a:defRPr>
                      </a:lvl8pPr>
                      <a:lvl9pPr marL="3657600" algn="l" defTabSz="914400" rtl="0" eaLnBrk="1" latinLnBrk="0" hangingPunct="1">
                        <a:defRPr sz="1800" kern="1200">
                          <a:solidFill>
                            <a:schemeClr val="dk1"/>
                          </a:solidFill>
                          <a:latin typeface="Trebuchet MS" panose="020B0603020202020204"/>
                        </a:defRPr>
                      </a:lvl9pPr>
                    </a:lstStyle>
                    <a:p>
                      <a:pPr algn="ctr" rtl="1" fontAlgn="ctr"/>
                      <a:r>
                        <a:rPr lang="fa-IR" sz="1400" b="1" i="0" u="none" strike="noStrike" kern="1200" dirty="0" smtClean="0">
                          <a:solidFill>
                            <a:srgbClr val="000000"/>
                          </a:solidFill>
                          <a:effectLst/>
                          <a:latin typeface="B Nazanin" panose="00000400000000000000" pitchFamily="2" charset="-78"/>
                          <a:ea typeface="+mn-ea"/>
                          <a:cs typeface="B Titr" panose="00000700000000000000" pitchFamily="2" charset="-78"/>
                        </a:rPr>
                        <a:t>درصد مراقبت کلی بارداری</a:t>
                      </a:r>
                      <a:endParaRPr lang="fa-IR" sz="1400" b="1" i="0" u="none" strike="noStrike" kern="1200" dirty="0">
                        <a:solidFill>
                          <a:srgbClr val="000000"/>
                        </a:solidFill>
                        <a:effectLst/>
                        <a:latin typeface="B Nazanin" panose="00000400000000000000" pitchFamily="2" charset="-78"/>
                        <a:ea typeface="+mn-ea"/>
                        <a:cs typeface="B Titr" panose="00000700000000000000" pitchFamily="2" charset="-78"/>
                      </a:endParaRPr>
                    </a:p>
                  </a:txBody>
                  <a:tcPr marL="9525" marR="9525" marT="9525" marB="0" anchor="ctr"/>
                </a:tc>
                <a:tc gridSpan="2">
                  <a:txBody>
                    <a:bodyPr/>
                    <a:lstStyle>
                      <a:lvl1pPr marL="0" algn="l" defTabSz="914400" rtl="0" eaLnBrk="1" latinLnBrk="0" hangingPunct="1">
                        <a:defRPr sz="1800" kern="1200">
                          <a:solidFill>
                            <a:schemeClr val="dk1"/>
                          </a:solidFill>
                          <a:latin typeface="Trebuchet MS" panose="020B0603020202020204"/>
                        </a:defRPr>
                      </a:lvl1pPr>
                      <a:lvl2pPr marL="457200" algn="l" defTabSz="914400" rtl="0" eaLnBrk="1" latinLnBrk="0" hangingPunct="1">
                        <a:defRPr sz="1800" kern="1200">
                          <a:solidFill>
                            <a:schemeClr val="dk1"/>
                          </a:solidFill>
                          <a:latin typeface="Trebuchet MS" panose="020B0603020202020204"/>
                        </a:defRPr>
                      </a:lvl2pPr>
                      <a:lvl3pPr marL="914400" algn="l" defTabSz="914400" rtl="0" eaLnBrk="1" latinLnBrk="0" hangingPunct="1">
                        <a:defRPr sz="1800" kern="1200">
                          <a:solidFill>
                            <a:schemeClr val="dk1"/>
                          </a:solidFill>
                          <a:latin typeface="Trebuchet MS" panose="020B0603020202020204"/>
                        </a:defRPr>
                      </a:lvl3pPr>
                      <a:lvl4pPr marL="1371600" algn="l" defTabSz="914400" rtl="0" eaLnBrk="1" latinLnBrk="0" hangingPunct="1">
                        <a:defRPr sz="1800" kern="1200">
                          <a:solidFill>
                            <a:schemeClr val="dk1"/>
                          </a:solidFill>
                          <a:latin typeface="Trebuchet MS" panose="020B0603020202020204"/>
                        </a:defRPr>
                      </a:lvl4pPr>
                      <a:lvl5pPr marL="1828800" algn="l" defTabSz="914400" rtl="0" eaLnBrk="1" latinLnBrk="0" hangingPunct="1">
                        <a:defRPr sz="1800" kern="1200">
                          <a:solidFill>
                            <a:schemeClr val="dk1"/>
                          </a:solidFill>
                          <a:latin typeface="Trebuchet MS" panose="020B0603020202020204"/>
                        </a:defRPr>
                      </a:lvl5pPr>
                      <a:lvl6pPr marL="2286000" algn="l" defTabSz="914400" rtl="0" eaLnBrk="1" latinLnBrk="0" hangingPunct="1">
                        <a:defRPr sz="1800" kern="1200">
                          <a:solidFill>
                            <a:schemeClr val="dk1"/>
                          </a:solidFill>
                          <a:latin typeface="Trebuchet MS" panose="020B0603020202020204"/>
                        </a:defRPr>
                      </a:lvl6pPr>
                      <a:lvl7pPr marL="2743200" algn="l" defTabSz="914400" rtl="0" eaLnBrk="1" latinLnBrk="0" hangingPunct="1">
                        <a:defRPr sz="1800" kern="1200">
                          <a:solidFill>
                            <a:schemeClr val="dk1"/>
                          </a:solidFill>
                          <a:latin typeface="Trebuchet MS" panose="020B0603020202020204"/>
                        </a:defRPr>
                      </a:lvl7pPr>
                      <a:lvl8pPr marL="3200400" algn="l" defTabSz="914400" rtl="0" eaLnBrk="1" latinLnBrk="0" hangingPunct="1">
                        <a:defRPr sz="1800" kern="1200">
                          <a:solidFill>
                            <a:schemeClr val="dk1"/>
                          </a:solidFill>
                          <a:latin typeface="Trebuchet MS" panose="020B0603020202020204"/>
                        </a:defRPr>
                      </a:lvl8pPr>
                      <a:lvl9pPr marL="3657600" algn="l" defTabSz="914400" rtl="0" eaLnBrk="1" latinLnBrk="0" hangingPunct="1">
                        <a:defRPr sz="1800" kern="1200">
                          <a:solidFill>
                            <a:schemeClr val="dk1"/>
                          </a:solidFill>
                          <a:latin typeface="Trebuchet MS" panose="020B0603020202020204"/>
                        </a:defRPr>
                      </a:lvl9pPr>
                    </a:lstStyle>
                    <a:p>
                      <a:pPr marL="0" marR="0" lvl="0" indent="0" algn="justLow" defTabSz="914400" rtl="1" eaLnBrk="1" fontAlgn="base" latinLnBrk="0" hangingPunct="1">
                        <a:lnSpc>
                          <a:spcPct val="107000"/>
                        </a:lnSpc>
                        <a:spcBef>
                          <a:spcPct val="0"/>
                        </a:spcBef>
                        <a:spcAft>
                          <a:spcPts val="0"/>
                        </a:spcAft>
                        <a:buClrTx/>
                        <a:buSzTx/>
                        <a:buFontTx/>
                        <a:buNone/>
                        <a:tabLst/>
                        <a:defRPr/>
                      </a:pPr>
                      <a:r>
                        <a:rPr lang="en-US" sz="1400" b="1" i="0" u="none" strike="noStrike" kern="1200" noProof="0" dirty="0">
                          <a:solidFill>
                            <a:srgbClr val="000000"/>
                          </a:solidFill>
                          <a:effectLst/>
                          <a:latin typeface="Calibri" pitchFamily="34" charset="0"/>
                          <a:ea typeface="+mn-ea"/>
                          <a:cs typeface="B Titr" panose="00000700000000000000" pitchFamily="2" charset="-78"/>
                        </a:rPr>
                        <a:t>]</a:t>
                      </a:r>
                      <a:r>
                        <a:rPr lang="ar-SA" sz="1400" b="1" i="0" u="none" strike="noStrike" kern="1200" noProof="0" dirty="0">
                          <a:solidFill>
                            <a:srgbClr val="000000"/>
                          </a:solidFill>
                          <a:effectLst/>
                          <a:latin typeface="Calibri" pitchFamily="34" charset="0"/>
                          <a:ea typeface="+mn-ea"/>
                          <a:cs typeface="B Titr" panose="00000700000000000000" pitchFamily="2" charset="-78"/>
                        </a:rPr>
                        <a:t>درصد حداقل یک بار مراقبت (ضریب1) +) درصد مراقبت به موقع بارداری (ضریب 2) + درصد مراقبت متناسب با سن بارداری(ضریب3)</a:t>
                      </a:r>
                      <a:r>
                        <a:rPr lang="en-US" sz="1400" b="1" i="0" u="none" strike="noStrike" kern="1200" noProof="0" dirty="0">
                          <a:solidFill>
                            <a:srgbClr val="000000"/>
                          </a:solidFill>
                          <a:effectLst/>
                          <a:latin typeface="Calibri" pitchFamily="34" charset="0"/>
                          <a:ea typeface="+mn-ea"/>
                          <a:cs typeface="B Titr" panose="00000700000000000000" pitchFamily="2" charset="-78"/>
                        </a:rPr>
                        <a:t>[</a:t>
                      </a:r>
                      <a:r>
                        <a:rPr lang="ar-SA" sz="1400" b="1" i="0" u="none" strike="noStrike" kern="1200" noProof="0" dirty="0">
                          <a:solidFill>
                            <a:srgbClr val="000000"/>
                          </a:solidFill>
                          <a:effectLst/>
                          <a:latin typeface="Calibri" pitchFamily="34" charset="0"/>
                          <a:ea typeface="+mn-ea"/>
                          <a:cs typeface="B Titr" panose="00000700000000000000" pitchFamily="2" charset="-78"/>
                        </a:rPr>
                        <a:t> تقسیم بر 6</a:t>
                      </a:r>
                      <a:endParaRPr lang="en-US" sz="1400" b="1" i="0" u="none" strike="noStrike" kern="1200" noProof="0" dirty="0">
                        <a:solidFill>
                          <a:srgbClr val="000000"/>
                        </a:solidFill>
                        <a:effectLst/>
                        <a:latin typeface="Calibri" pitchFamily="34" charset="0"/>
                        <a:ea typeface="+mn-ea"/>
                        <a:cs typeface="B Titr" panose="00000700000000000000" pitchFamily="2" charset="-78"/>
                      </a:endParaRPr>
                    </a:p>
                  </a:txBody>
                  <a:tcPr marL="9525" marR="9525" marT="9525" marB="0" anchor="ctr"/>
                </a:tc>
                <a:tc hMerge="1">
                  <a:txBody>
                    <a:bodyPr/>
                    <a:lstStyle/>
                    <a:p>
                      <a:pPr algn="ctr" rtl="1" fontAlgn="ctr"/>
                      <a:endParaRPr lang="fa-IR" sz="1800" b="1" i="0" u="none" strike="noStrike" kern="1200" dirty="0">
                        <a:solidFill>
                          <a:srgbClr val="000000"/>
                        </a:solidFill>
                        <a:effectLst/>
                        <a:latin typeface="B Nazanin" panose="00000400000000000000" pitchFamily="2" charset="-78"/>
                        <a:ea typeface="+mn-ea"/>
                        <a:cs typeface="B Nazanin" panose="00000400000000000000" pitchFamily="2" charset="-78"/>
                      </a:endParaRPr>
                    </a:p>
                  </a:txBody>
                  <a:tcPr marL="9525" marR="9525" marT="9525" marB="0" anchor="ctr"/>
                </a:tc>
                <a:extLst>
                  <a:ext uri="{0D108BD9-81ED-4DB2-BD59-A6C34878D82A}">
                    <a16:rowId xmlns:a16="http://schemas.microsoft.com/office/drawing/2014/main" val="1128584544"/>
                  </a:ext>
                </a:extLst>
              </a:tr>
            </a:tbl>
          </a:graphicData>
        </a:graphic>
      </p:graphicFrame>
    </p:spTree>
    <p:extLst>
      <p:ext uri="{BB962C8B-B14F-4D97-AF65-F5344CB8AC3E}">
        <p14:creationId xmlns:p14="http://schemas.microsoft.com/office/powerpoint/2010/main" val="2023620263"/>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999964121"/>
              </p:ext>
            </p:extLst>
          </p:nvPr>
        </p:nvGraphicFramePr>
        <p:xfrm>
          <a:off x="250824" y="1600200"/>
          <a:ext cx="8497639" cy="452596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8813482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a:xfrm>
            <a:off x="611560" y="2924945"/>
            <a:ext cx="8229600" cy="1800200"/>
          </a:xfrm>
        </p:spPr>
        <p:txBody>
          <a:bodyPr/>
          <a:lstStyle/>
          <a:p>
            <a:pPr marL="0" lvl="0" indent="0" algn="ctr">
              <a:buNone/>
            </a:pPr>
            <a:r>
              <a:rPr lang="fa-IR" sz="6000" dirty="0" smtClean="0">
                <a:cs typeface="B Titr" panose="00000700000000000000" pitchFamily="2" charset="-78"/>
              </a:rPr>
              <a:t>مراقبت دوران بارداری</a:t>
            </a:r>
            <a:endParaRPr lang="fa-IR" sz="6000" dirty="0">
              <a:cs typeface="B Titr" panose="00000700000000000000" pitchFamily="2" charset="-78"/>
            </a:endParaRPr>
          </a:p>
          <a:p>
            <a:endParaRPr lang="fa-IR" dirty="0"/>
          </a:p>
        </p:txBody>
      </p:sp>
    </p:spTree>
    <p:extLst>
      <p:ext uri="{BB962C8B-B14F-4D97-AF65-F5344CB8AC3E}">
        <p14:creationId xmlns:p14="http://schemas.microsoft.com/office/powerpoint/2010/main" val="129884394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dirty="0"/>
          </a:p>
        </p:txBody>
      </p:sp>
      <p:pic>
        <p:nvPicPr>
          <p:cNvPr id="4" name="Content Placeholder 3"/>
          <p:cNvPicPr>
            <a:picLocks noChangeAspect="1"/>
          </p:cNvPicPr>
          <p:nvPr/>
        </p:nvPicPr>
        <p:blipFill rotWithShape="1">
          <a:blip r:embed="rId2"/>
          <a:srcRect l="7938" t="7562" r="7696" b="4073"/>
          <a:stretch/>
        </p:blipFill>
        <p:spPr>
          <a:xfrm>
            <a:off x="539552" y="1484784"/>
            <a:ext cx="8216062" cy="4427720"/>
          </a:xfrm>
          <a:prstGeom prst="rect">
            <a:avLst/>
          </a:prstGeom>
        </p:spPr>
      </p:pic>
    </p:spTree>
    <p:extLst>
      <p:ext uri="{BB962C8B-B14F-4D97-AF65-F5344CB8AC3E}">
        <p14:creationId xmlns:p14="http://schemas.microsoft.com/office/powerpoint/2010/main" val="181202388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202342736"/>
              </p:ext>
            </p:extLst>
          </p:nvPr>
        </p:nvGraphicFramePr>
        <p:xfrm>
          <a:off x="250824" y="1600200"/>
          <a:ext cx="8641655" cy="456510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9525817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958884740"/>
              </p:ext>
            </p:extLst>
          </p:nvPr>
        </p:nvGraphicFramePr>
        <p:xfrm>
          <a:off x="179512" y="1600200"/>
          <a:ext cx="8712968" cy="463711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66477966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260648"/>
            <a:ext cx="6842125" cy="922337"/>
          </a:xfrm>
        </p:spPr>
        <p:txBody>
          <a:bodyPr/>
          <a:lstStyle/>
          <a:p>
            <a:endParaRPr lang="fa-IR"/>
          </a:p>
        </p:txBody>
      </p:sp>
      <p:sp>
        <p:nvSpPr>
          <p:cNvPr id="3" name="Content Placeholder 2"/>
          <p:cNvSpPr>
            <a:spLocks noGrp="1"/>
          </p:cNvSpPr>
          <p:nvPr>
            <p:ph idx="1"/>
          </p:nvPr>
        </p:nvSpPr>
        <p:spPr>
          <a:xfrm>
            <a:off x="611560" y="3140968"/>
            <a:ext cx="8229600" cy="2016224"/>
          </a:xfrm>
        </p:spPr>
        <p:txBody>
          <a:bodyPr/>
          <a:lstStyle/>
          <a:p>
            <a:pPr marL="0" indent="0" algn="ctr">
              <a:buNone/>
            </a:pPr>
            <a:r>
              <a:rPr lang="fa-IR" sz="6000" dirty="0" smtClean="0">
                <a:solidFill>
                  <a:srgbClr val="C00000"/>
                </a:solidFill>
                <a:cs typeface="B Titr" panose="00000700000000000000" pitchFamily="2" charset="-78"/>
              </a:rPr>
              <a:t> </a:t>
            </a:r>
            <a:r>
              <a:rPr lang="fa-IR" sz="6000" dirty="0" smtClean="0">
                <a:cs typeface="B Titr" panose="00000700000000000000" pitchFamily="2" charset="-78"/>
              </a:rPr>
              <a:t>پس از زایمان</a:t>
            </a:r>
            <a:endParaRPr lang="fa-IR" sz="6000" dirty="0">
              <a:cs typeface="B Titr" panose="00000700000000000000" pitchFamily="2" charset="-78"/>
            </a:endParaRPr>
          </a:p>
        </p:txBody>
      </p:sp>
    </p:spTree>
    <p:extLst>
      <p:ext uri="{BB962C8B-B14F-4D97-AF65-F5344CB8AC3E}">
        <p14:creationId xmlns:p14="http://schemas.microsoft.com/office/powerpoint/2010/main" val="369144698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pPr marL="0" indent="0">
              <a:buNone/>
            </a:pPr>
            <a:endParaRPr lang="fa-IR" dirty="0"/>
          </a:p>
        </p:txBody>
      </p:sp>
      <p:pic>
        <p:nvPicPr>
          <p:cNvPr id="4" name="Content Placeholder 3"/>
          <p:cNvPicPr>
            <a:picLocks noChangeAspect="1"/>
          </p:cNvPicPr>
          <p:nvPr/>
        </p:nvPicPr>
        <p:blipFill rotWithShape="1">
          <a:blip r:embed="rId2"/>
          <a:srcRect l="9005" t="31423" r="8510" b="41502"/>
          <a:stretch/>
        </p:blipFill>
        <p:spPr>
          <a:xfrm>
            <a:off x="35169" y="2564904"/>
            <a:ext cx="8564314" cy="1772038"/>
          </a:xfrm>
          <a:prstGeom prst="rect">
            <a:avLst/>
          </a:prstGeom>
        </p:spPr>
      </p:pic>
    </p:spTree>
    <p:extLst>
      <p:ext uri="{BB962C8B-B14F-4D97-AF65-F5344CB8AC3E}">
        <p14:creationId xmlns:p14="http://schemas.microsoft.com/office/powerpoint/2010/main" val="86763030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729526571"/>
              </p:ext>
            </p:extLst>
          </p:nvPr>
        </p:nvGraphicFramePr>
        <p:xfrm>
          <a:off x="250824" y="1600200"/>
          <a:ext cx="8641655" cy="456510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7952980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583615227"/>
              </p:ext>
            </p:extLst>
          </p:nvPr>
        </p:nvGraphicFramePr>
        <p:xfrm>
          <a:off x="547009" y="1122434"/>
          <a:ext cx="7757703" cy="4624239"/>
        </p:xfrm>
        <a:graphic>
          <a:graphicData uri="http://schemas.openxmlformats.org/drawingml/2006/table">
            <a:tbl>
              <a:tblPr rtl="1" firstRow="1" firstCol="1" bandRow="1"/>
              <a:tblGrid>
                <a:gridCol w="3281825">
                  <a:extLst>
                    <a:ext uri="{9D8B030D-6E8A-4147-A177-3AD203B41FA5}">
                      <a16:colId xmlns:a16="http://schemas.microsoft.com/office/drawing/2014/main" val="2446859663"/>
                    </a:ext>
                  </a:extLst>
                </a:gridCol>
                <a:gridCol w="2180867">
                  <a:extLst>
                    <a:ext uri="{9D8B030D-6E8A-4147-A177-3AD203B41FA5}">
                      <a16:colId xmlns:a16="http://schemas.microsoft.com/office/drawing/2014/main" val="2354573881"/>
                    </a:ext>
                  </a:extLst>
                </a:gridCol>
                <a:gridCol w="2295011">
                  <a:extLst>
                    <a:ext uri="{9D8B030D-6E8A-4147-A177-3AD203B41FA5}">
                      <a16:colId xmlns:a16="http://schemas.microsoft.com/office/drawing/2014/main" val="3579759551"/>
                    </a:ext>
                  </a:extLst>
                </a:gridCol>
              </a:tblGrid>
              <a:tr h="0">
                <a:tc gridSpan="3">
                  <a:txBody>
                    <a:bodyPr/>
                    <a:lstStyle/>
                    <a:p>
                      <a:pPr marL="0" marR="0" algn="ctr" defTabSz="914400" rtl="1" eaLnBrk="1" latinLnBrk="0" hangingPunct="1">
                        <a:lnSpc>
                          <a:spcPct val="107000"/>
                        </a:lnSpc>
                        <a:spcBef>
                          <a:spcPts val="0"/>
                        </a:spcBef>
                        <a:spcAft>
                          <a:spcPts val="0"/>
                        </a:spcAft>
                      </a:pPr>
                      <a:r>
                        <a:rPr lang="fa-IR" sz="900" b="1" kern="1200" dirty="0">
                          <a:solidFill>
                            <a:srgbClr val="250B6F"/>
                          </a:solidFill>
                          <a:effectLst/>
                          <a:latin typeface="Calibri" panose="020F0502020204030204" pitchFamily="34" charset="0"/>
                          <a:ea typeface="Calibri" panose="020F0502020204030204" pitchFamily="34" charset="0"/>
                          <a:cs typeface="B Nazanin" panose="00000400000000000000" pitchFamily="2" charset="-78"/>
                        </a:rPr>
                        <a:t>بیماری های مزمن فعلی</a:t>
                      </a:r>
                      <a:endParaRPr lang="en-US" sz="900" b="1" kern="1200" dirty="0">
                        <a:solidFill>
                          <a:srgbClr val="250B6F"/>
                        </a:solidFill>
                        <a:effectLst/>
                        <a:latin typeface="Calibri" panose="020F0502020204030204" pitchFamily="34" charset="0"/>
                        <a:ea typeface="Calibri" panose="020F0502020204030204" pitchFamily="34" charset="0"/>
                        <a:cs typeface="B Nazanin" panose="00000400000000000000" pitchFamily="2" charset="-78"/>
                      </a:endParaRPr>
                    </a:p>
                  </a:txBody>
                  <a:tcPr marL="32375" marR="323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DBDB"/>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281177585"/>
                  </a:ext>
                </a:extLst>
              </a:tr>
              <a:tr h="139131">
                <a:tc>
                  <a:txBody>
                    <a:bodyPr/>
                    <a:lstStyle/>
                    <a:p>
                      <a:pPr marL="0" marR="0" algn="ctr" defTabSz="914400" rtl="1" eaLnBrk="1" latinLnBrk="0" hangingPunct="1">
                        <a:lnSpc>
                          <a:spcPct val="107000"/>
                        </a:lnSpc>
                        <a:spcBef>
                          <a:spcPts val="0"/>
                        </a:spcBef>
                        <a:spcAft>
                          <a:spcPts val="0"/>
                        </a:spcAft>
                      </a:pPr>
                      <a:r>
                        <a:rPr lang="fa-IR" sz="800" b="1" kern="1200" dirty="0">
                          <a:solidFill>
                            <a:srgbClr val="250B6F"/>
                          </a:solidFill>
                          <a:effectLst/>
                          <a:latin typeface="Calibri" panose="020F0502020204030204" pitchFamily="34" charset="0"/>
                          <a:ea typeface="Calibri" panose="020F0502020204030204" pitchFamily="34" charset="0"/>
                          <a:cs typeface="B Mitra" panose="00000400000000000000" pitchFamily="2" charset="-78"/>
                        </a:rPr>
                        <a:t>آنمی فقر آهن</a:t>
                      </a:r>
                      <a:endParaRPr lang="en-US" sz="800" b="1" kern="1200" dirty="0">
                        <a:solidFill>
                          <a:srgbClr val="250B6F"/>
                        </a:solidFill>
                        <a:effectLst/>
                        <a:latin typeface="Calibri" panose="020F0502020204030204" pitchFamily="34" charset="0"/>
                        <a:ea typeface="Calibri" panose="020F0502020204030204" pitchFamily="34" charset="0"/>
                        <a:cs typeface="B Mitra" panose="00000400000000000000" pitchFamily="2" charset="-78"/>
                      </a:endParaRPr>
                    </a:p>
                  </a:txBody>
                  <a:tcPr marL="32375" marR="323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1" eaLnBrk="1" latinLnBrk="0" hangingPunct="1">
                        <a:lnSpc>
                          <a:spcPct val="107000"/>
                        </a:lnSpc>
                        <a:spcBef>
                          <a:spcPts val="0"/>
                        </a:spcBef>
                        <a:spcAft>
                          <a:spcPts val="0"/>
                        </a:spcAft>
                      </a:pPr>
                      <a:r>
                        <a:rPr lang="en-US"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D50</a:t>
                      </a:r>
                    </a:p>
                  </a:txBody>
                  <a:tcPr marL="32375" marR="323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1" eaLnBrk="1" latinLnBrk="0" hangingPunct="1">
                        <a:lnSpc>
                          <a:spcPct val="107000"/>
                        </a:lnSpc>
                        <a:spcBef>
                          <a:spcPts val="0"/>
                        </a:spcBef>
                        <a:spcAft>
                          <a:spcPts val="0"/>
                        </a:spcAft>
                      </a:pPr>
                      <a:r>
                        <a:rPr lang="en-US"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1333300</a:t>
                      </a:r>
                    </a:p>
                  </a:txBody>
                  <a:tcPr marL="32375" marR="323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60383527"/>
                  </a:ext>
                </a:extLst>
              </a:tr>
              <a:tr h="139131">
                <a:tc>
                  <a:txBody>
                    <a:bodyPr/>
                    <a:lstStyle/>
                    <a:p>
                      <a:pPr marL="0" marR="0" algn="ctr" defTabSz="914400" rtl="1" eaLnBrk="1" latinLnBrk="0" hangingPunct="1">
                        <a:lnSpc>
                          <a:spcPct val="107000"/>
                        </a:lnSpc>
                        <a:spcBef>
                          <a:spcPts val="0"/>
                        </a:spcBef>
                        <a:spcAft>
                          <a:spcPts val="0"/>
                        </a:spcAft>
                      </a:pPr>
                      <a:r>
                        <a:rPr lang="fa-IR" sz="800" b="1" kern="1200" dirty="0">
                          <a:solidFill>
                            <a:srgbClr val="250B6F"/>
                          </a:solidFill>
                          <a:effectLst/>
                          <a:latin typeface="Calibri" panose="020F0502020204030204" pitchFamily="34" charset="0"/>
                          <a:ea typeface="Calibri" panose="020F0502020204030204" pitchFamily="34" charset="0"/>
                          <a:cs typeface="B Mitra" panose="00000400000000000000" pitchFamily="2" charset="-78"/>
                        </a:rPr>
                        <a:t>آنمی داسی شکل</a:t>
                      </a:r>
                      <a:endParaRPr lang="en-US" sz="800" b="1" kern="1200" dirty="0">
                        <a:solidFill>
                          <a:srgbClr val="250B6F"/>
                        </a:solidFill>
                        <a:effectLst/>
                        <a:latin typeface="Calibri" panose="020F0502020204030204" pitchFamily="34" charset="0"/>
                        <a:ea typeface="Calibri" panose="020F0502020204030204" pitchFamily="34" charset="0"/>
                        <a:cs typeface="B Mitra" panose="00000400000000000000" pitchFamily="2" charset="-78"/>
                      </a:endParaRPr>
                    </a:p>
                  </a:txBody>
                  <a:tcPr marL="32375" marR="323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1" eaLnBrk="1" latinLnBrk="0" hangingPunct="1">
                        <a:lnSpc>
                          <a:spcPct val="107000"/>
                        </a:lnSpc>
                        <a:spcBef>
                          <a:spcPts val="0"/>
                        </a:spcBef>
                        <a:spcAft>
                          <a:spcPts val="0"/>
                        </a:spcAft>
                      </a:pPr>
                      <a:r>
                        <a:rPr lang="en-US"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D57</a:t>
                      </a:r>
                    </a:p>
                  </a:txBody>
                  <a:tcPr marL="32375" marR="323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1" eaLnBrk="1" latinLnBrk="0" hangingPunct="1">
                        <a:lnSpc>
                          <a:spcPct val="107000"/>
                        </a:lnSpc>
                        <a:spcBef>
                          <a:spcPts val="0"/>
                        </a:spcBef>
                        <a:spcAft>
                          <a:spcPts val="0"/>
                        </a:spcAft>
                      </a:pPr>
                      <a:r>
                        <a:rPr lang="en-US"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1337200</a:t>
                      </a:r>
                    </a:p>
                  </a:txBody>
                  <a:tcPr marL="32375" marR="323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7688659"/>
                  </a:ext>
                </a:extLst>
              </a:tr>
              <a:tr h="339690">
                <a:tc>
                  <a:txBody>
                    <a:bodyPr/>
                    <a:lstStyle/>
                    <a:p>
                      <a:pPr marL="0" marR="0" algn="ctr" defTabSz="914400" rtl="1" eaLnBrk="1" latinLnBrk="0" hangingPunct="1">
                        <a:lnSpc>
                          <a:spcPct val="107000"/>
                        </a:lnSpc>
                        <a:spcBef>
                          <a:spcPts val="0"/>
                        </a:spcBef>
                        <a:spcAft>
                          <a:spcPts val="0"/>
                        </a:spcAft>
                      </a:pPr>
                      <a:r>
                        <a:rPr lang="fa-IR" sz="800" b="1" kern="1200" dirty="0">
                          <a:solidFill>
                            <a:srgbClr val="250B6F"/>
                          </a:solidFill>
                          <a:effectLst/>
                          <a:latin typeface="Calibri" panose="020F0502020204030204" pitchFamily="34" charset="0"/>
                          <a:ea typeface="Calibri" panose="020F0502020204030204" pitchFamily="34" charset="0"/>
                          <a:cs typeface="B Mitra" panose="00000400000000000000" pitchFamily="2" charset="-78"/>
                        </a:rPr>
                        <a:t>بیماری قلبی</a:t>
                      </a:r>
                      <a:endParaRPr lang="en-US" sz="800" b="1" kern="1200" dirty="0">
                        <a:solidFill>
                          <a:srgbClr val="250B6F"/>
                        </a:solidFill>
                        <a:effectLst/>
                        <a:latin typeface="Calibri" panose="020F0502020204030204" pitchFamily="34" charset="0"/>
                        <a:ea typeface="Calibri" panose="020F0502020204030204" pitchFamily="34" charset="0"/>
                        <a:cs typeface="B Mitra" panose="00000400000000000000" pitchFamily="2" charset="-78"/>
                      </a:endParaRPr>
                    </a:p>
                  </a:txBody>
                  <a:tcPr marL="32375" marR="323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1" eaLnBrk="1" latinLnBrk="0" hangingPunct="1">
                        <a:lnSpc>
                          <a:spcPct val="107000"/>
                        </a:lnSpc>
                        <a:spcBef>
                          <a:spcPts val="0"/>
                        </a:spcBef>
                        <a:spcAft>
                          <a:spcPts val="0"/>
                        </a:spcAft>
                      </a:pPr>
                      <a:r>
                        <a:rPr lang="en-US"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I05-I25-I27-I31-I34-Q24-O903</a:t>
                      </a:r>
                    </a:p>
                  </a:txBody>
                  <a:tcPr marL="32375" marR="323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1" eaLnBrk="1" latinLnBrk="0" hangingPunct="1">
                        <a:lnSpc>
                          <a:spcPct val="107000"/>
                        </a:lnSpc>
                        <a:spcBef>
                          <a:spcPts val="0"/>
                        </a:spcBef>
                        <a:spcAft>
                          <a:spcPts val="0"/>
                        </a:spcAft>
                      </a:pPr>
                      <a:r>
                        <a:rPr lang="en-US"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2019000-2028500-2035500-2037400-2038600-3434000-3336900</a:t>
                      </a:r>
                    </a:p>
                  </a:txBody>
                  <a:tcPr marL="32375" marR="323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32002571"/>
                  </a:ext>
                </a:extLst>
              </a:tr>
              <a:tr h="139131">
                <a:tc>
                  <a:txBody>
                    <a:bodyPr/>
                    <a:lstStyle/>
                    <a:p>
                      <a:pPr marL="0" marR="0" algn="ctr" defTabSz="914400" rtl="1" eaLnBrk="1" latinLnBrk="0" hangingPunct="1">
                        <a:lnSpc>
                          <a:spcPct val="107000"/>
                        </a:lnSpc>
                        <a:spcBef>
                          <a:spcPts val="0"/>
                        </a:spcBef>
                        <a:spcAft>
                          <a:spcPts val="0"/>
                        </a:spcAft>
                      </a:pPr>
                      <a:r>
                        <a:rPr lang="fa-IR" sz="800" b="1" kern="1200" dirty="0">
                          <a:solidFill>
                            <a:srgbClr val="250B6F"/>
                          </a:solidFill>
                          <a:effectLst/>
                          <a:latin typeface="Calibri" panose="020F0502020204030204" pitchFamily="34" charset="0"/>
                          <a:ea typeface="Calibri" panose="020F0502020204030204" pitchFamily="34" charset="0"/>
                          <a:cs typeface="B Mitra" panose="00000400000000000000" pitchFamily="2" charset="-78"/>
                        </a:rPr>
                        <a:t>پرکاری تیروئید</a:t>
                      </a:r>
                      <a:endParaRPr lang="en-US" sz="800" b="1" kern="1200" dirty="0">
                        <a:solidFill>
                          <a:srgbClr val="250B6F"/>
                        </a:solidFill>
                        <a:effectLst/>
                        <a:latin typeface="Calibri" panose="020F0502020204030204" pitchFamily="34" charset="0"/>
                        <a:ea typeface="Calibri" panose="020F0502020204030204" pitchFamily="34" charset="0"/>
                        <a:cs typeface="B Mitra" panose="00000400000000000000" pitchFamily="2" charset="-78"/>
                      </a:endParaRPr>
                    </a:p>
                  </a:txBody>
                  <a:tcPr marL="32375" marR="323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1" eaLnBrk="1" latinLnBrk="0" hangingPunct="1">
                        <a:lnSpc>
                          <a:spcPct val="107000"/>
                        </a:lnSpc>
                        <a:spcBef>
                          <a:spcPts val="0"/>
                        </a:spcBef>
                        <a:spcAft>
                          <a:spcPts val="0"/>
                        </a:spcAft>
                      </a:pPr>
                      <a:r>
                        <a:rPr lang="en-US"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E05</a:t>
                      </a:r>
                    </a:p>
                  </a:txBody>
                  <a:tcPr marL="32375" marR="323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1" eaLnBrk="1" latinLnBrk="0" hangingPunct="1">
                        <a:lnSpc>
                          <a:spcPct val="107000"/>
                        </a:lnSpc>
                        <a:spcBef>
                          <a:spcPts val="0"/>
                        </a:spcBef>
                        <a:spcAft>
                          <a:spcPts val="0"/>
                        </a:spcAft>
                      </a:pPr>
                      <a:r>
                        <a:rPr lang="en-US" sz="800" b="1" kern="1200" dirty="0">
                          <a:solidFill>
                            <a:srgbClr val="250B6F"/>
                          </a:solidFill>
                          <a:effectLst/>
                          <a:latin typeface="Calibri" panose="020F0502020204030204" pitchFamily="34" charset="0"/>
                          <a:ea typeface="Calibri" panose="020F0502020204030204" pitchFamily="34" charset="0"/>
                          <a:cs typeface="B Mitra" panose="00000400000000000000" pitchFamily="2" charset="-78"/>
                        </a:rPr>
                        <a:t>1366800</a:t>
                      </a:r>
                    </a:p>
                  </a:txBody>
                  <a:tcPr marL="32375" marR="323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61206061"/>
                  </a:ext>
                </a:extLst>
              </a:tr>
              <a:tr h="139131">
                <a:tc>
                  <a:txBody>
                    <a:bodyPr/>
                    <a:lstStyle/>
                    <a:p>
                      <a:pPr marL="0" marR="0" algn="ctr" defTabSz="914400" rtl="1" eaLnBrk="1" latinLnBrk="0" hangingPunct="1">
                        <a:lnSpc>
                          <a:spcPct val="107000"/>
                        </a:lnSpc>
                        <a:spcBef>
                          <a:spcPts val="0"/>
                        </a:spcBef>
                        <a:spcAft>
                          <a:spcPts val="0"/>
                        </a:spcAft>
                      </a:pPr>
                      <a:r>
                        <a:rPr lang="fa-IR" sz="800" b="1" kern="1200" dirty="0">
                          <a:solidFill>
                            <a:srgbClr val="250B6F"/>
                          </a:solidFill>
                          <a:effectLst/>
                          <a:latin typeface="Calibri" panose="020F0502020204030204" pitchFamily="34" charset="0"/>
                          <a:ea typeface="Calibri" panose="020F0502020204030204" pitchFamily="34" charset="0"/>
                          <a:cs typeface="B Mitra" panose="00000400000000000000" pitchFamily="2" charset="-78"/>
                        </a:rPr>
                        <a:t>فشارخون اولیه</a:t>
                      </a:r>
                      <a:endParaRPr lang="en-US" sz="800" b="1" kern="1200" dirty="0">
                        <a:solidFill>
                          <a:srgbClr val="250B6F"/>
                        </a:solidFill>
                        <a:effectLst/>
                        <a:latin typeface="Calibri" panose="020F0502020204030204" pitchFamily="34" charset="0"/>
                        <a:ea typeface="Calibri" panose="020F0502020204030204" pitchFamily="34" charset="0"/>
                        <a:cs typeface="B Mitra" panose="00000400000000000000" pitchFamily="2" charset="-78"/>
                      </a:endParaRPr>
                    </a:p>
                  </a:txBody>
                  <a:tcPr marL="32375" marR="323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1" eaLnBrk="1" latinLnBrk="0" hangingPunct="1">
                        <a:lnSpc>
                          <a:spcPct val="107000"/>
                        </a:lnSpc>
                        <a:spcBef>
                          <a:spcPts val="0"/>
                        </a:spcBef>
                        <a:spcAft>
                          <a:spcPts val="0"/>
                        </a:spcAft>
                      </a:pPr>
                      <a:r>
                        <a:rPr lang="en-US"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I10</a:t>
                      </a:r>
                    </a:p>
                  </a:txBody>
                  <a:tcPr marL="32375" marR="323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1" eaLnBrk="1" latinLnBrk="0" hangingPunct="1">
                        <a:lnSpc>
                          <a:spcPct val="107000"/>
                        </a:lnSpc>
                        <a:spcBef>
                          <a:spcPts val="0"/>
                        </a:spcBef>
                        <a:spcAft>
                          <a:spcPts val="0"/>
                        </a:spcAft>
                      </a:pPr>
                      <a:r>
                        <a:rPr lang="en-US"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2022300</a:t>
                      </a:r>
                    </a:p>
                  </a:txBody>
                  <a:tcPr marL="32375" marR="323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90490012"/>
                  </a:ext>
                </a:extLst>
              </a:tr>
              <a:tr h="139131">
                <a:tc>
                  <a:txBody>
                    <a:bodyPr/>
                    <a:lstStyle/>
                    <a:p>
                      <a:pPr marL="0" marR="0" algn="ctr" defTabSz="914400" rtl="1" eaLnBrk="1" latinLnBrk="0" hangingPunct="1">
                        <a:lnSpc>
                          <a:spcPct val="107000"/>
                        </a:lnSpc>
                        <a:spcBef>
                          <a:spcPts val="0"/>
                        </a:spcBef>
                        <a:spcAft>
                          <a:spcPts val="0"/>
                        </a:spcAft>
                      </a:pPr>
                      <a:r>
                        <a:rPr lang="fa-IR" sz="800" b="1" kern="1200" dirty="0">
                          <a:solidFill>
                            <a:srgbClr val="250B6F"/>
                          </a:solidFill>
                          <a:effectLst/>
                          <a:latin typeface="Calibri" panose="020F0502020204030204" pitchFamily="34" charset="0"/>
                          <a:ea typeface="Calibri" panose="020F0502020204030204" pitchFamily="34" charset="0"/>
                          <a:cs typeface="B Mitra" panose="00000400000000000000" pitchFamily="2" charset="-78"/>
                        </a:rPr>
                        <a:t>آسم</a:t>
                      </a:r>
                      <a:endParaRPr lang="en-US" sz="800" b="1" kern="1200" dirty="0">
                        <a:solidFill>
                          <a:srgbClr val="250B6F"/>
                        </a:solidFill>
                        <a:effectLst/>
                        <a:latin typeface="Calibri" panose="020F0502020204030204" pitchFamily="34" charset="0"/>
                        <a:ea typeface="Calibri" panose="020F0502020204030204" pitchFamily="34" charset="0"/>
                        <a:cs typeface="B Mitra" panose="00000400000000000000" pitchFamily="2" charset="-78"/>
                      </a:endParaRPr>
                    </a:p>
                  </a:txBody>
                  <a:tcPr marL="32375" marR="323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1" eaLnBrk="1" latinLnBrk="0" hangingPunct="1">
                        <a:lnSpc>
                          <a:spcPct val="107000"/>
                        </a:lnSpc>
                        <a:spcBef>
                          <a:spcPts val="0"/>
                        </a:spcBef>
                        <a:spcAft>
                          <a:spcPts val="0"/>
                        </a:spcAft>
                      </a:pPr>
                      <a:r>
                        <a:rPr lang="en-US"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J45</a:t>
                      </a:r>
                    </a:p>
                  </a:txBody>
                  <a:tcPr marL="32375" marR="323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1" eaLnBrk="1" latinLnBrk="0" hangingPunct="1">
                        <a:lnSpc>
                          <a:spcPct val="107000"/>
                        </a:lnSpc>
                        <a:spcBef>
                          <a:spcPts val="0"/>
                        </a:spcBef>
                        <a:spcAft>
                          <a:spcPts val="0"/>
                        </a:spcAft>
                      </a:pPr>
                      <a:r>
                        <a:rPr lang="en-US"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2207200</a:t>
                      </a:r>
                    </a:p>
                  </a:txBody>
                  <a:tcPr marL="32375" marR="323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63979847"/>
                  </a:ext>
                </a:extLst>
              </a:tr>
              <a:tr h="139131">
                <a:tc>
                  <a:txBody>
                    <a:bodyPr/>
                    <a:lstStyle/>
                    <a:p>
                      <a:pPr marL="0" marR="0" algn="ctr" defTabSz="914400" rtl="1" eaLnBrk="1" latinLnBrk="0" hangingPunct="1">
                        <a:lnSpc>
                          <a:spcPct val="107000"/>
                        </a:lnSpc>
                        <a:spcBef>
                          <a:spcPts val="0"/>
                        </a:spcBef>
                        <a:spcAft>
                          <a:spcPts val="0"/>
                        </a:spcAft>
                      </a:pPr>
                      <a:r>
                        <a:rPr lang="fa-IR" sz="800" b="1" kern="1200" dirty="0">
                          <a:solidFill>
                            <a:srgbClr val="250B6F"/>
                          </a:solidFill>
                          <a:effectLst/>
                          <a:latin typeface="Calibri" panose="020F0502020204030204" pitchFamily="34" charset="0"/>
                          <a:ea typeface="Calibri" panose="020F0502020204030204" pitchFamily="34" charset="0"/>
                          <a:cs typeface="B Mitra" panose="00000400000000000000" pitchFamily="2" charset="-78"/>
                        </a:rPr>
                        <a:t>بیماری کلیوی</a:t>
                      </a:r>
                      <a:endParaRPr lang="en-US" sz="800" b="1" kern="1200" dirty="0">
                        <a:solidFill>
                          <a:srgbClr val="250B6F"/>
                        </a:solidFill>
                        <a:effectLst/>
                        <a:latin typeface="Calibri" panose="020F0502020204030204" pitchFamily="34" charset="0"/>
                        <a:ea typeface="Calibri" panose="020F0502020204030204" pitchFamily="34" charset="0"/>
                        <a:cs typeface="B Mitra" panose="00000400000000000000" pitchFamily="2" charset="-78"/>
                      </a:endParaRPr>
                    </a:p>
                  </a:txBody>
                  <a:tcPr marL="32375" marR="323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1" eaLnBrk="1" latinLnBrk="0" hangingPunct="1">
                        <a:lnSpc>
                          <a:spcPct val="107000"/>
                        </a:lnSpc>
                        <a:spcBef>
                          <a:spcPts val="0"/>
                        </a:spcBef>
                        <a:spcAft>
                          <a:spcPts val="0"/>
                        </a:spcAft>
                      </a:pPr>
                      <a:r>
                        <a:rPr lang="en-US"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Z940-N16-Q63</a:t>
                      </a:r>
                    </a:p>
                  </a:txBody>
                  <a:tcPr marL="32375" marR="323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1" eaLnBrk="1" latinLnBrk="0" hangingPunct="1">
                        <a:lnSpc>
                          <a:spcPct val="107000"/>
                        </a:lnSpc>
                        <a:spcBef>
                          <a:spcPts val="0"/>
                        </a:spcBef>
                        <a:spcAft>
                          <a:spcPts val="0"/>
                        </a:spcAft>
                      </a:pPr>
                      <a:r>
                        <a:rPr lang="en-US"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3467800-3130200-5377200</a:t>
                      </a:r>
                    </a:p>
                  </a:txBody>
                  <a:tcPr marL="32375" marR="323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35289567"/>
                  </a:ext>
                </a:extLst>
              </a:tr>
              <a:tr h="139131">
                <a:tc>
                  <a:txBody>
                    <a:bodyPr/>
                    <a:lstStyle/>
                    <a:p>
                      <a:pPr marL="0" marR="0" algn="ctr" defTabSz="914400" rtl="1" eaLnBrk="1" latinLnBrk="0" hangingPunct="1">
                        <a:lnSpc>
                          <a:spcPct val="107000"/>
                        </a:lnSpc>
                        <a:spcBef>
                          <a:spcPts val="0"/>
                        </a:spcBef>
                        <a:spcAft>
                          <a:spcPts val="0"/>
                        </a:spcAft>
                      </a:pPr>
                      <a:r>
                        <a:rPr lang="fa-IR" sz="800" b="1" kern="1200" dirty="0">
                          <a:solidFill>
                            <a:srgbClr val="250B6F"/>
                          </a:solidFill>
                          <a:effectLst/>
                          <a:latin typeface="Calibri" panose="020F0502020204030204" pitchFamily="34" charset="0"/>
                          <a:ea typeface="Calibri" panose="020F0502020204030204" pitchFamily="34" charset="0"/>
                          <a:cs typeface="B Mitra" panose="00000400000000000000" pitchFamily="2" charset="-78"/>
                        </a:rPr>
                        <a:t>اختلال انعقادی(ترومبوفیلی)</a:t>
                      </a:r>
                      <a:endParaRPr lang="en-US" sz="800" b="1" kern="1200" dirty="0">
                        <a:solidFill>
                          <a:srgbClr val="250B6F"/>
                        </a:solidFill>
                        <a:effectLst/>
                        <a:latin typeface="Calibri" panose="020F0502020204030204" pitchFamily="34" charset="0"/>
                        <a:ea typeface="Calibri" panose="020F0502020204030204" pitchFamily="34" charset="0"/>
                        <a:cs typeface="B Mitra" panose="00000400000000000000" pitchFamily="2" charset="-78"/>
                      </a:endParaRPr>
                    </a:p>
                  </a:txBody>
                  <a:tcPr marL="32375" marR="323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1" eaLnBrk="1" latinLnBrk="0" hangingPunct="1">
                        <a:lnSpc>
                          <a:spcPct val="107000"/>
                        </a:lnSpc>
                        <a:spcBef>
                          <a:spcPts val="0"/>
                        </a:spcBef>
                        <a:spcAft>
                          <a:spcPts val="0"/>
                        </a:spcAft>
                      </a:pPr>
                      <a:r>
                        <a:rPr lang="en-US"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I80</a:t>
                      </a:r>
                    </a:p>
                  </a:txBody>
                  <a:tcPr marL="32375" marR="323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1" eaLnBrk="1" latinLnBrk="0" hangingPunct="1">
                        <a:lnSpc>
                          <a:spcPct val="107000"/>
                        </a:lnSpc>
                        <a:spcBef>
                          <a:spcPts val="0"/>
                        </a:spcBef>
                        <a:spcAft>
                          <a:spcPts val="0"/>
                        </a:spcAft>
                      </a:pPr>
                      <a:r>
                        <a:rPr lang="en-US"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2141300</a:t>
                      </a:r>
                    </a:p>
                  </a:txBody>
                  <a:tcPr marL="32375" marR="323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88557879"/>
                  </a:ext>
                </a:extLst>
              </a:tr>
              <a:tr h="139131">
                <a:tc>
                  <a:txBody>
                    <a:bodyPr/>
                    <a:lstStyle/>
                    <a:p>
                      <a:pPr marL="0" marR="0" algn="ctr" defTabSz="914400" rtl="1" eaLnBrk="1" latinLnBrk="0" hangingPunct="1">
                        <a:lnSpc>
                          <a:spcPct val="107000"/>
                        </a:lnSpc>
                        <a:spcBef>
                          <a:spcPts val="0"/>
                        </a:spcBef>
                        <a:spcAft>
                          <a:spcPts val="0"/>
                        </a:spcAft>
                      </a:pPr>
                      <a:r>
                        <a:rPr lang="fa-IR"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اختلال سیستم گردش خون(ترومبوآمبولی)</a:t>
                      </a:r>
                      <a:endParaRPr lang="en-US"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endParaRPr>
                    </a:p>
                  </a:txBody>
                  <a:tcPr marL="32375" marR="323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1" eaLnBrk="1" latinLnBrk="0" hangingPunct="1">
                        <a:lnSpc>
                          <a:spcPct val="107000"/>
                        </a:lnSpc>
                        <a:spcBef>
                          <a:spcPts val="0"/>
                        </a:spcBef>
                        <a:spcAft>
                          <a:spcPts val="0"/>
                        </a:spcAft>
                      </a:pPr>
                      <a:r>
                        <a:rPr lang="en-US"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O882</a:t>
                      </a:r>
                    </a:p>
                  </a:txBody>
                  <a:tcPr marL="32375" marR="323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1" eaLnBrk="1" latinLnBrk="0" hangingPunct="1">
                        <a:lnSpc>
                          <a:spcPct val="107000"/>
                        </a:lnSpc>
                        <a:spcBef>
                          <a:spcPts val="0"/>
                        </a:spcBef>
                        <a:spcAft>
                          <a:spcPts val="0"/>
                        </a:spcAft>
                      </a:pPr>
                      <a:r>
                        <a:rPr lang="en-US"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3332900</a:t>
                      </a:r>
                    </a:p>
                  </a:txBody>
                  <a:tcPr marL="32375" marR="323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2178649"/>
                  </a:ext>
                </a:extLst>
              </a:tr>
              <a:tr h="139131">
                <a:tc>
                  <a:txBody>
                    <a:bodyPr/>
                    <a:lstStyle/>
                    <a:p>
                      <a:pPr marL="0" marR="0" algn="ctr" defTabSz="914400" rtl="1" eaLnBrk="1" latinLnBrk="0" hangingPunct="1">
                        <a:lnSpc>
                          <a:spcPct val="107000"/>
                        </a:lnSpc>
                        <a:spcBef>
                          <a:spcPts val="0"/>
                        </a:spcBef>
                        <a:spcAft>
                          <a:spcPts val="0"/>
                        </a:spcAft>
                      </a:pPr>
                      <a:r>
                        <a:rPr lang="fa-IR"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ایدز و </a:t>
                      </a:r>
                      <a:r>
                        <a:rPr lang="en-US"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HIV</a:t>
                      </a:r>
                      <a:r>
                        <a:rPr lang="fa-IR"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 مثبت</a:t>
                      </a:r>
                      <a:endParaRPr lang="en-US"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endParaRPr>
                    </a:p>
                  </a:txBody>
                  <a:tcPr marL="32375" marR="323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1" eaLnBrk="1" latinLnBrk="0" hangingPunct="1">
                        <a:lnSpc>
                          <a:spcPct val="107000"/>
                        </a:lnSpc>
                        <a:spcBef>
                          <a:spcPts val="0"/>
                        </a:spcBef>
                        <a:spcAft>
                          <a:spcPts val="0"/>
                        </a:spcAft>
                      </a:pPr>
                      <a:r>
                        <a:rPr lang="en-US"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B20</a:t>
                      </a:r>
                    </a:p>
                  </a:txBody>
                  <a:tcPr marL="32375" marR="323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1" eaLnBrk="1" latinLnBrk="0" hangingPunct="1">
                        <a:lnSpc>
                          <a:spcPct val="107000"/>
                        </a:lnSpc>
                        <a:spcBef>
                          <a:spcPts val="0"/>
                        </a:spcBef>
                        <a:spcAft>
                          <a:spcPts val="0"/>
                        </a:spcAft>
                      </a:pPr>
                      <a:r>
                        <a:rPr lang="en-US"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1083200</a:t>
                      </a:r>
                    </a:p>
                  </a:txBody>
                  <a:tcPr marL="32375" marR="323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98540654"/>
                  </a:ext>
                </a:extLst>
              </a:tr>
              <a:tr h="139131">
                <a:tc>
                  <a:txBody>
                    <a:bodyPr/>
                    <a:lstStyle/>
                    <a:p>
                      <a:pPr marL="0" marR="0" algn="ctr" defTabSz="914400" rtl="1" eaLnBrk="1" latinLnBrk="0" hangingPunct="1">
                        <a:lnSpc>
                          <a:spcPct val="107000"/>
                        </a:lnSpc>
                        <a:spcBef>
                          <a:spcPts val="0"/>
                        </a:spcBef>
                        <a:spcAft>
                          <a:spcPts val="0"/>
                        </a:spcAft>
                      </a:pPr>
                      <a:r>
                        <a:rPr lang="fa-IR" sz="800" b="1" kern="1200" dirty="0">
                          <a:solidFill>
                            <a:srgbClr val="250B6F"/>
                          </a:solidFill>
                          <a:effectLst/>
                          <a:latin typeface="Calibri" panose="020F0502020204030204" pitchFamily="34" charset="0"/>
                          <a:ea typeface="Calibri" panose="020F0502020204030204" pitchFamily="34" charset="0"/>
                          <a:cs typeface="B Mitra" panose="00000400000000000000" pitchFamily="2" charset="-78"/>
                        </a:rPr>
                        <a:t>دیابت</a:t>
                      </a:r>
                      <a:endParaRPr lang="en-US" sz="800" b="1" kern="1200" dirty="0">
                        <a:solidFill>
                          <a:srgbClr val="250B6F"/>
                        </a:solidFill>
                        <a:effectLst/>
                        <a:latin typeface="Calibri" panose="020F0502020204030204" pitchFamily="34" charset="0"/>
                        <a:ea typeface="Calibri" panose="020F0502020204030204" pitchFamily="34" charset="0"/>
                        <a:cs typeface="B Mitra" panose="00000400000000000000" pitchFamily="2" charset="-78"/>
                      </a:endParaRPr>
                    </a:p>
                  </a:txBody>
                  <a:tcPr marL="32375" marR="323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1" eaLnBrk="1" latinLnBrk="0" hangingPunct="1">
                        <a:lnSpc>
                          <a:spcPct val="107000"/>
                        </a:lnSpc>
                        <a:spcBef>
                          <a:spcPts val="0"/>
                        </a:spcBef>
                        <a:spcAft>
                          <a:spcPts val="0"/>
                        </a:spcAft>
                      </a:pPr>
                      <a:r>
                        <a:rPr lang="en-US"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E10-E11-O244</a:t>
                      </a:r>
                    </a:p>
                  </a:txBody>
                  <a:tcPr marL="32375" marR="323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1" eaLnBrk="1" latinLnBrk="0" hangingPunct="1">
                        <a:lnSpc>
                          <a:spcPct val="107000"/>
                        </a:lnSpc>
                        <a:spcBef>
                          <a:spcPts val="0"/>
                        </a:spcBef>
                        <a:spcAft>
                          <a:spcPts val="0"/>
                        </a:spcAft>
                      </a:pPr>
                      <a:r>
                        <a:rPr lang="en-US"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1383300-1389400-3239500</a:t>
                      </a:r>
                    </a:p>
                  </a:txBody>
                  <a:tcPr marL="32375" marR="323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52011893"/>
                  </a:ext>
                </a:extLst>
              </a:tr>
              <a:tr h="139131">
                <a:tc>
                  <a:txBody>
                    <a:bodyPr/>
                    <a:lstStyle/>
                    <a:p>
                      <a:pPr marL="0" marR="0" algn="ctr" defTabSz="914400" rtl="1" eaLnBrk="1" latinLnBrk="0" hangingPunct="1">
                        <a:lnSpc>
                          <a:spcPct val="107000"/>
                        </a:lnSpc>
                        <a:spcBef>
                          <a:spcPts val="0"/>
                        </a:spcBef>
                        <a:spcAft>
                          <a:spcPts val="0"/>
                        </a:spcAft>
                      </a:pPr>
                      <a:r>
                        <a:rPr lang="fa-IR" sz="800" b="1" kern="1200" dirty="0">
                          <a:solidFill>
                            <a:srgbClr val="250B6F"/>
                          </a:solidFill>
                          <a:effectLst/>
                          <a:latin typeface="Calibri" panose="020F0502020204030204" pitchFamily="34" charset="0"/>
                          <a:ea typeface="Calibri" panose="020F0502020204030204" pitchFamily="34" charset="0"/>
                          <a:cs typeface="B Mitra" panose="00000400000000000000" pitchFamily="2" charset="-78"/>
                        </a:rPr>
                        <a:t>سل</a:t>
                      </a:r>
                      <a:endParaRPr lang="en-US" sz="800" b="1" kern="1200" dirty="0">
                        <a:solidFill>
                          <a:srgbClr val="250B6F"/>
                        </a:solidFill>
                        <a:effectLst/>
                        <a:latin typeface="Calibri" panose="020F0502020204030204" pitchFamily="34" charset="0"/>
                        <a:ea typeface="Calibri" panose="020F0502020204030204" pitchFamily="34" charset="0"/>
                        <a:cs typeface="B Mitra" panose="00000400000000000000" pitchFamily="2" charset="-78"/>
                      </a:endParaRPr>
                    </a:p>
                  </a:txBody>
                  <a:tcPr marL="32375" marR="323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1" eaLnBrk="1" latinLnBrk="0" hangingPunct="1">
                        <a:lnSpc>
                          <a:spcPct val="107000"/>
                        </a:lnSpc>
                        <a:spcBef>
                          <a:spcPts val="0"/>
                        </a:spcBef>
                        <a:spcAft>
                          <a:spcPts val="0"/>
                        </a:spcAft>
                      </a:pPr>
                      <a:r>
                        <a:rPr lang="en-US"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A15</a:t>
                      </a:r>
                    </a:p>
                  </a:txBody>
                  <a:tcPr marL="32375" marR="323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1" eaLnBrk="1" latinLnBrk="0" hangingPunct="1">
                        <a:lnSpc>
                          <a:spcPct val="107000"/>
                        </a:lnSpc>
                        <a:spcBef>
                          <a:spcPts val="0"/>
                        </a:spcBef>
                        <a:spcAft>
                          <a:spcPts val="0"/>
                        </a:spcAft>
                      </a:pPr>
                      <a:r>
                        <a:rPr lang="en-US"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1009300</a:t>
                      </a:r>
                    </a:p>
                  </a:txBody>
                  <a:tcPr marL="32375" marR="323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82822650"/>
                  </a:ext>
                </a:extLst>
              </a:tr>
              <a:tr h="278262">
                <a:tc>
                  <a:txBody>
                    <a:bodyPr/>
                    <a:lstStyle/>
                    <a:p>
                      <a:pPr marL="0" marR="0" algn="ctr" defTabSz="914400" rtl="1" eaLnBrk="1" latinLnBrk="0" hangingPunct="1">
                        <a:lnSpc>
                          <a:spcPct val="107000"/>
                        </a:lnSpc>
                        <a:spcBef>
                          <a:spcPts val="0"/>
                        </a:spcBef>
                        <a:spcAft>
                          <a:spcPts val="0"/>
                        </a:spcAft>
                      </a:pPr>
                      <a:r>
                        <a:rPr lang="fa-IR" sz="800" b="1" kern="1200" dirty="0">
                          <a:solidFill>
                            <a:srgbClr val="250B6F"/>
                          </a:solidFill>
                          <a:effectLst/>
                          <a:latin typeface="Calibri" panose="020F0502020204030204" pitchFamily="34" charset="0"/>
                          <a:ea typeface="Calibri" panose="020F0502020204030204" pitchFamily="34" charset="0"/>
                          <a:cs typeface="B Mitra" panose="00000400000000000000" pitchFamily="2" charset="-78"/>
                        </a:rPr>
                        <a:t>بیماری های بدخیم نظیر لوسمی و سرطان ها</a:t>
                      </a:r>
                      <a:endParaRPr lang="en-US" sz="800" b="1" kern="1200" dirty="0">
                        <a:solidFill>
                          <a:srgbClr val="250B6F"/>
                        </a:solidFill>
                        <a:effectLst/>
                        <a:latin typeface="Calibri" panose="020F0502020204030204" pitchFamily="34" charset="0"/>
                        <a:ea typeface="Calibri" panose="020F0502020204030204" pitchFamily="34" charset="0"/>
                        <a:cs typeface="B Mitra" panose="00000400000000000000" pitchFamily="2" charset="-78"/>
                      </a:endParaRPr>
                    </a:p>
                  </a:txBody>
                  <a:tcPr marL="32375" marR="323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1" eaLnBrk="1" latinLnBrk="0" hangingPunct="1">
                        <a:lnSpc>
                          <a:spcPct val="107000"/>
                        </a:lnSpc>
                        <a:spcBef>
                          <a:spcPts val="0"/>
                        </a:spcBef>
                        <a:spcAft>
                          <a:spcPts val="0"/>
                        </a:spcAft>
                      </a:pPr>
                      <a:r>
                        <a:rPr lang="en-US"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C53-C50-C18-C16-C94-C43</a:t>
                      </a:r>
                    </a:p>
                  </a:txBody>
                  <a:tcPr marL="32375" marR="323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1" eaLnBrk="1" latinLnBrk="0" hangingPunct="1">
                        <a:lnSpc>
                          <a:spcPct val="107000"/>
                        </a:lnSpc>
                        <a:spcBef>
                          <a:spcPts val="0"/>
                        </a:spcBef>
                        <a:spcAft>
                          <a:spcPts val="0"/>
                        </a:spcAft>
                      </a:pPr>
                      <a:r>
                        <a:rPr lang="en-US"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1176800</a:t>
                      </a:r>
                      <a:r>
                        <a:rPr lang="fa-IR"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a:t>
                      </a:r>
                      <a:r>
                        <a:rPr lang="en-US"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1185700</a:t>
                      </a:r>
                      <a:r>
                        <a:rPr lang="fa-IR"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a:t>
                      </a:r>
                      <a:r>
                        <a:rPr lang="en-US"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1139500</a:t>
                      </a:r>
                      <a:r>
                        <a:rPr lang="fa-IR"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a:t>
                      </a:r>
                      <a:r>
                        <a:rPr lang="en-US"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1137800</a:t>
                      </a:r>
                      <a:r>
                        <a:rPr lang="fa-IR"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a:t>
                      </a:r>
                      <a:r>
                        <a:rPr lang="en-US"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1268300</a:t>
                      </a:r>
                      <a:r>
                        <a:rPr lang="fa-IR"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a:t>
                      </a:r>
                      <a:r>
                        <a:rPr lang="en-US"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1152400</a:t>
                      </a:r>
                    </a:p>
                  </a:txBody>
                  <a:tcPr marL="32375" marR="323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42884643"/>
                  </a:ext>
                </a:extLst>
              </a:tr>
              <a:tr h="139131">
                <a:tc>
                  <a:txBody>
                    <a:bodyPr/>
                    <a:lstStyle/>
                    <a:p>
                      <a:pPr marL="0" marR="0" algn="ctr" defTabSz="914400" rtl="1" eaLnBrk="1" latinLnBrk="0" hangingPunct="1">
                        <a:lnSpc>
                          <a:spcPct val="107000"/>
                        </a:lnSpc>
                        <a:spcBef>
                          <a:spcPts val="0"/>
                        </a:spcBef>
                        <a:spcAft>
                          <a:spcPts val="0"/>
                        </a:spcAft>
                      </a:pPr>
                      <a:r>
                        <a:rPr lang="fa-IR" sz="800" b="1" kern="1200" dirty="0">
                          <a:solidFill>
                            <a:srgbClr val="250B6F"/>
                          </a:solidFill>
                          <a:effectLst/>
                          <a:latin typeface="Calibri" panose="020F0502020204030204" pitchFamily="34" charset="0"/>
                          <a:ea typeface="Calibri" panose="020F0502020204030204" pitchFamily="34" charset="0"/>
                          <a:cs typeface="B Mitra" panose="00000400000000000000" pitchFamily="2" charset="-78"/>
                        </a:rPr>
                        <a:t>صرع و مصرف داروهای ضد تشنج</a:t>
                      </a:r>
                      <a:endParaRPr lang="en-US" sz="800" b="1" kern="1200" dirty="0">
                        <a:solidFill>
                          <a:srgbClr val="250B6F"/>
                        </a:solidFill>
                        <a:effectLst/>
                        <a:latin typeface="Calibri" panose="020F0502020204030204" pitchFamily="34" charset="0"/>
                        <a:ea typeface="Calibri" panose="020F0502020204030204" pitchFamily="34" charset="0"/>
                        <a:cs typeface="B Mitra" panose="00000400000000000000" pitchFamily="2" charset="-78"/>
                      </a:endParaRPr>
                    </a:p>
                  </a:txBody>
                  <a:tcPr marL="32375" marR="323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1" eaLnBrk="1" latinLnBrk="0" hangingPunct="1">
                        <a:lnSpc>
                          <a:spcPct val="107000"/>
                        </a:lnSpc>
                        <a:spcBef>
                          <a:spcPts val="0"/>
                        </a:spcBef>
                        <a:spcAft>
                          <a:spcPts val="0"/>
                        </a:spcAft>
                      </a:pPr>
                      <a:r>
                        <a:rPr lang="en-US"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G40</a:t>
                      </a:r>
                    </a:p>
                  </a:txBody>
                  <a:tcPr marL="32375" marR="323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1" eaLnBrk="1" latinLnBrk="0" hangingPunct="1">
                        <a:lnSpc>
                          <a:spcPct val="107000"/>
                        </a:lnSpc>
                        <a:spcBef>
                          <a:spcPts val="0"/>
                        </a:spcBef>
                        <a:spcAft>
                          <a:spcPts val="0"/>
                        </a:spcAft>
                      </a:pPr>
                      <a:r>
                        <a:rPr lang="en-US"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1565000</a:t>
                      </a:r>
                    </a:p>
                  </a:txBody>
                  <a:tcPr marL="32375" marR="323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34885060"/>
                  </a:ext>
                </a:extLst>
              </a:tr>
              <a:tr h="258704">
                <a:tc>
                  <a:txBody>
                    <a:bodyPr/>
                    <a:lstStyle/>
                    <a:p>
                      <a:pPr marL="0" marR="0" algn="ctr" defTabSz="914400" rtl="1" eaLnBrk="1" latinLnBrk="0" hangingPunct="1">
                        <a:lnSpc>
                          <a:spcPct val="107000"/>
                        </a:lnSpc>
                        <a:spcBef>
                          <a:spcPts val="0"/>
                        </a:spcBef>
                        <a:spcAft>
                          <a:spcPts val="0"/>
                        </a:spcAft>
                      </a:pPr>
                      <a:r>
                        <a:rPr lang="fa-IR" sz="800" b="1" kern="1200" dirty="0">
                          <a:solidFill>
                            <a:srgbClr val="250B6F"/>
                          </a:solidFill>
                          <a:effectLst/>
                          <a:latin typeface="Calibri" panose="020F0502020204030204" pitchFamily="34" charset="0"/>
                          <a:ea typeface="Calibri" panose="020F0502020204030204" pitchFamily="34" charset="0"/>
                          <a:cs typeface="B Mitra" panose="00000400000000000000" pitchFamily="2" charset="-78"/>
                        </a:rPr>
                        <a:t>بیماری های بافت همبند(لوپوس، ارتریت روماتویید، مالتیپل اسکلروزیس و...)</a:t>
                      </a:r>
                      <a:endParaRPr lang="en-US" sz="800" b="1" kern="1200" dirty="0">
                        <a:solidFill>
                          <a:srgbClr val="250B6F"/>
                        </a:solidFill>
                        <a:effectLst/>
                        <a:latin typeface="Calibri" panose="020F0502020204030204" pitchFamily="34" charset="0"/>
                        <a:ea typeface="Calibri" panose="020F0502020204030204" pitchFamily="34" charset="0"/>
                        <a:cs typeface="B Mitra" panose="00000400000000000000" pitchFamily="2" charset="-78"/>
                      </a:endParaRPr>
                    </a:p>
                  </a:txBody>
                  <a:tcPr marL="32375" marR="323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1" eaLnBrk="1" latinLnBrk="0" hangingPunct="1">
                        <a:lnSpc>
                          <a:spcPct val="107000"/>
                        </a:lnSpc>
                        <a:spcBef>
                          <a:spcPts val="0"/>
                        </a:spcBef>
                        <a:spcAft>
                          <a:spcPts val="0"/>
                        </a:spcAft>
                      </a:pPr>
                      <a:r>
                        <a:rPr lang="en-US"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M32-G35-M05</a:t>
                      </a:r>
                    </a:p>
                  </a:txBody>
                  <a:tcPr marL="32375" marR="323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1" eaLnBrk="1" latinLnBrk="0" hangingPunct="1">
                        <a:lnSpc>
                          <a:spcPct val="107000"/>
                        </a:lnSpc>
                        <a:spcBef>
                          <a:spcPts val="0"/>
                        </a:spcBef>
                        <a:spcAft>
                          <a:spcPts val="0"/>
                        </a:spcAft>
                      </a:pPr>
                      <a:r>
                        <a:rPr lang="en-US"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2719200</a:t>
                      </a:r>
                      <a:r>
                        <a:rPr lang="fa-IR"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a:t>
                      </a:r>
                      <a:r>
                        <a:rPr lang="en-US"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1563500</a:t>
                      </a:r>
                      <a:r>
                        <a:rPr lang="fa-IR"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a:t>
                      </a:r>
                      <a:r>
                        <a:rPr lang="en-US"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2457100</a:t>
                      </a:r>
                    </a:p>
                  </a:txBody>
                  <a:tcPr marL="32375" marR="323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99321157"/>
                  </a:ext>
                </a:extLst>
              </a:tr>
              <a:tr h="278262">
                <a:tc>
                  <a:txBody>
                    <a:bodyPr/>
                    <a:lstStyle/>
                    <a:p>
                      <a:pPr marL="0" marR="0" algn="ctr" defTabSz="914400" rtl="1" eaLnBrk="1" latinLnBrk="0" hangingPunct="1">
                        <a:lnSpc>
                          <a:spcPct val="107000"/>
                        </a:lnSpc>
                        <a:spcBef>
                          <a:spcPts val="0"/>
                        </a:spcBef>
                        <a:spcAft>
                          <a:spcPts val="0"/>
                        </a:spcAft>
                      </a:pPr>
                      <a:r>
                        <a:rPr lang="fa-IR" sz="800" b="1" kern="1200" dirty="0">
                          <a:solidFill>
                            <a:srgbClr val="250B6F"/>
                          </a:solidFill>
                          <a:effectLst/>
                          <a:latin typeface="Calibri" panose="020F0502020204030204" pitchFamily="34" charset="0"/>
                          <a:ea typeface="Calibri" panose="020F0502020204030204" pitchFamily="34" charset="0"/>
                          <a:cs typeface="B Mitra" panose="00000400000000000000" pitchFamily="2" charset="-78"/>
                        </a:rPr>
                        <a:t>اختلالات روانپزشکی</a:t>
                      </a:r>
                      <a:endParaRPr lang="en-US" sz="800" b="1" kern="1200" dirty="0">
                        <a:solidFill>
                          <a:srgbClr val="250B6F"/>
                        </a:solidFill>
                        <a:effectLst/>
                        <a:latin typeface="Calibri" panose="020F0502020204030204" pitchFamily="34" charset="0"/>
                        <a:ea typeface="Calibri" panose="020F0502020204030204" pitchFamily="34" charset="0"/>
                        <a:cs typeface="B Mitra" panose="00000400000000000000" pitchFamily="2" charset="-78"/>
                      </a:endParaRPr>
                    </a:p>
                  </a:txBody>
                  <a:tcPr marL="32375" marR="323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1" eaLnBrk="1" latinLnBrk="0" hangingPunct="1">
                        <a:lnSpc>
                          <a:spcPct val="107000"/>
                        </a:lnSpc>
                        <a:spcBef>
                          <a:spcPts val="0"/>
                        </a:spcBef>
                        <a:spcAft>
                          <a:spcPts val="0"/>
                        </a:spcAft>
                      </a:pPr>
                      <a:r>
                        <a:rPr lang="en-US"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F32-F41-F31-F42-F20-F53</a:t>
                      </a:r>
                    </a:p>
                  </a:txBody>
                  <a:tcPr marL="32375" marR="323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1" eaLnBrk="1" latinLnBrk="0" hangingPunct="1">
                        <a:lnSpc>
                          <a:spcPct val="107000"/>
                        </a:lnSpc>
                        <a:spcBef>
                          <a:spcPts val="0"/>
                        </a:spcBef>
                        <a:spcAft>
                          <a:spcPts val="0"/>
                        </a:spcAft>
                      </a:pPr>
                      <a:r>
                        <a:rPr lang="en-US"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1519600</a:t>
                      </a:r>
                      <a:r>
                        <a:rPr lang="fa-IR"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a:t>
                      </a:r>
                      <a:r>
                        <a:rPr lang="en-US"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1525800</a:t>
                      </a:r>
                      <a:r>
                        <a:rPr lang="fa-IR"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a:t>
                      </a:r>
                      <a:r>
                        <a:rPr lang="en-US"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1516200</a:t>
                      </a:r>
                      <a:r>
                        <a:rPr lang="fa-IR"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a:t>
                      </a:r>
                      <a:r>
                        <a:rPr lang="en-US"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1526400</a:t>
                      </a:r>
                      <a:r>
                        <a:rPr lang="fa-IR"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a:t>
                      </a:r>
                      <a:r>
                        <a:rPr lang="en-US"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1513000</a:t>
                      </a:r>
                      <a:r>
                        <a:rPr lang="fa-IR"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a:t>
                      </a:r>
                      <a:r>
                        <a:rPr lang="en-US"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1535800</a:t>
                      </a:r>
                    </a:p>
                  </a:txBody>
                  <a:tcPr marL="32375" marR="323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30267931"/>
                  </a:ext>
                </a:extLst>
              </a:tr>
              <a:tr h="139131">
                <a:tc>
                  <a:txBody>
                    <a:bodyPr/>
                    <a:lstStyle/>
                    <a:p>
                      <a:pPr marL="0" marR="0" algn="ctr" defTabSz="914400" rtl="1" eaLnBrk="1" latinLnBrk="0" hangingPunct="1">
                        <a:lnSpc>
                          <a:spcPct val="107000"/>
                        </a:lnSpc>
                        <a:spcBef>
                          <a:spcPts val="0"/>
                        </a:spcBef>
                        <a:spcAft>
                          <a:spcPts val="0"/>
                        </a:spcAft>
                      </a:pPr>
                      <a:r>
                        <a:rPr lang="fa-IR" sz="800" b="1" kern="1200" dirty="0">
                          <a:solidFill>
                            <a:srgbClr val="250B6F"/>
                          </a:solidFill>
                          <a:effectLst/>
                          <a:latin typeface="Calibri" panose="020F0502020204030204" pitchFamily="34" charset="0"/>
                          <a:ea typeface="Calibri" panose="020F0502020204030204" pitchFamily="34" charset="0"/>
                          <a:cs typeface="B Mitra" panose="00000400000000000000" pitchFamily="2" charset="-78"/>
                        </a:rPr>
                        <a:t>هپاتیت</a:t>
                      </a:r>
                      <a:endParaRPr lang="en-US" sz="800" b="1" kern="1200" dirty="0">
                        <a:solidFill>
                          <a:srgbClr val="250B6F"/>
                        </a:solidFill>
                        <a:effectLst/>
                        <a:latin typeface="Calibri" panose="020F0502020204030204" pitchFamily="34" charset="0"/>
                        <a:ea typeface="Calibri" panose="020F0502020204030204" pitchFamily="34" charset="0"/>
                        <a:cs typeface="B Mitra" panose="00000400000000000000" pitchFamily="2" charset="-78"/>
                      </a:endParaRPr>
                    </a:p>
                  </a:txBody>
                  <a:tcPr marL="32375" marR="323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1" eaLnBrk="1" latinLnBrk="0" hangingPunct="1">
                        <a:lnSpc>
                          <a:spcPct val="107000"/>
                        </a:lnSpc>
                        <a:spcBef>
                          <a:spcPts val="0"/>
                        </a:spcBef>
                        <a:spcAft>
                          <a:spcPts val="0"/>
                        </a:spcAft>
                      </a:pPr>
                      <a:r>
                        <a:rPr lang="en-US"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B18</a:t>
                      </a:r>
                    </a:p>
                  </a:txBody>
                  <a:tcPr marL="32375" marR="323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1" eaLnBrk="1" latinLnBrk="0" hangingPunct="1">
                        <a:lnSpc>
                          <a:spcPct val="107000"/>
                        </a:lnSpc>
                        <a:spcBef>
                          <a:spcPts val="0"/>
                        </a:spcBef>
                        <a:spcAft>
                          <a:spcPts val="0"/>
                        </a:spcAft>
                      </a:pPr>
                      <a:r>
                        <a:rPr lang="en-US"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1081700</a:t>
                      </a:r>
                    </a:p>
                  </a:txBody>
                  <a:tcPr marL="32375" marR="323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00554408"/>
                  </a:ext>
                </a:extLst>
              </a:tr>
              <a:tr h="145537">
                <a:tc gridSpan="3">
                  <a:txBody>
                    <a:bodyPr/>
                    <a:lstStyle/>
                    <a:p>
                      <a:pPr marL="0" marR="0" algn="ctr" defTabSz="914400" rtl="1" eaLnBrk="1" latinLnBrk="0" hangingPunct="1">
                        <a:lnSpc>
                          <a:spcPct val="107000"/>
                        </a:lnSpc>
                        <a:spcBef>
                          <a:spcPts val="0"/>
                        </a:spcBef>
                        <a:spcAft>
                          <a:spcPts val="0"/>
                        </a:spcAft>
                      </a:pPr>
                      <a:r>
                        <a:rPr lang="fa-IR" sz="800" b="1" kern="1200" dirty="0">
                          <a:solidFill>
                            <a:srgbClr val="250B6F"/>
                          </a:solidFill>
                          <a:effectLst/>
                          <a:latin typeface="Calibri" panose="020F0502020204030204" pitchFamily="34" charset="0"/>
                          <a:ea typeface="Calibri" panose="020F0502020204030204" pitchFamily="34" charset="0"/>
                          <a:cs typeface="B Mitra" panose="00000400000000000000" pitchFamily="2" charset="-78"/>
                        </a:rPr>
                        <a:t>عوارض حین بارداری</a:t>
                      </a:r>
                      <a:endParaRPr lang="en-US" sz="800" b="1" kern="1200" dirty="0">
                        <a:solidFill>
                          <a:srgbClr val="250B6F"/>
                        </a:solidFill>
                        <a:effectLst/>
                        <a:latin typeface="Calibri" panose="020F0502020204030204" pitchFamily="34" charset="0"/>
                        <a:ea typeface="Calibri" panose="020F0502020204030204" pitchFamily="34" charset="0"/>
                        <a:cs typeface="B Mitra" panose="00000400000000000000" pitchFamily="2" charset="-78"/>
                      </a:endParaRPr>
                    </a:p>
                  </a:txBody>
                  <a:tcPr marL="32375" marR="323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DBDB"/>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247702547"/>
                  </a:ext>
                </a:extLst>
              </a:tr>
              <a:tr h="203582">
                <a:tc>
                  <a:txBody>
                    <a:bodyPr/>
                    <a:lstStyle/>
                    <a:p>
                      <a:pPr marL="0" marR="0" algn="ctr" defTabSz="914400" rtl="1" eaLnBrk="1" latinLnBrk="0" hangingPunct="1">
                        <a:lnSpc>
                          <a:spcPct val="107000"/>
                        </a:lnSpc>
                        <a:spcBef>
                          <a:spcPts val="0"/>
                        </a:spcBef>
                        <a:spcAft>
                          <a:spcPts val="0"/>
                        </a:spcAft>
                      </a:pPr>
                      <a:r>
                        <a:rPr lang="fa-IR" sz="800" b="1" kern="1200" dirty="0">
                          <a:solidFill>
                            <a:srgbClr val="250B6F"/>
                          </a:solidFill>
                          <a:effectLst/>
                          <a:latin typeface="Calibri" panose="020F0502020204030204" pitchFamily="34" charset="0"/>
                          <a:ea typeface="Calibri" panose="020F0502020204030204" pitchFamily="34" charset="0"/>
                          <a:cs typeface="B Mitra" panose="00000400000000000000" pitchFamily="2" charset="-78"/>
                        </a:rPr>
                        <a:t>اختلالات فشار خون</a:t>
                      </a:r>
                      <a:endParaRPr lang="en-US" sz="800" b="1" kern="1200" dirty="0">
                        <a:solidFill>
                          <a:srgbClr val="250B6F"/>
                        </a:solidFill>
                        <a:effectLst/>
                        <a:latin typeface="Calibri" panose="020F0502020204030204" pitchFamily="34" charset="0"/>
                        <a:ea typeface="Calibri" panose="020F0502020204030204" pitchFamily="34" charset="0"/>
                        <a:cs typeface="B Mitra" panose="00000400000000000000" pitchFamily="2" charset="-78"/>
                      </a:endParaRPr>
                    </a:p>
                  </a:txBody>
                  <a:tcPr marL="32375" marR="323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1" eaLnBrk="1" latinLnBrk="0" hangingPunct="1">
                        <a:lnSpc>
                          <a:spcPct val="107000"/>
                        </a:lnSpc>
                        <a:spcBef>
                          <a:spcPts val="0"/>
                        </a:spcBef>
                        <a:spcAft>
                          <a:spcPts val="0"/>
                        </a:spcAft>
                      </a:pPr>
                      <a:r>
                        <a:rPr lang="en-US"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O14-I10-O13-O15</a:t>
                      </a:r>
                    </a:p>
                  </a:txBody>
                  <a:tcPr marL="32375" marR="323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1" eaLnBrk="1" latinLnBrk="0" hangingPunct="1">
                        <a:lnSpc>
                          <a:spcPct val="107000"/>
                        </a:lnSpc>
                        <a:spcBef>
                          <a:spcPts val="0"/>
                        </a:spcBef>
                        <a:spcAft>
                          <a:spcPts val="0"/>
                        </a:spcAft>
                      </a:pPr>
                      <a:r>
                        <a:rPr lang="en-US" sz="800" b="1" kern="1200" dirty="0">
                          <a:solidFill>
                            <a:srgbClr val="250B6F"/>
                          </a:solidFill>
                          <a:effectLst/>
                          <a:latin typeface="Calibri" panose="020F0502020204030204" pitchFamily="34" charset="0"/>
                          <a:ea typeface="Calibri" panose="020F0502020204030204" pitchFamily="34" charset="0"/>
                          <a:cs typeface="B Mitra" panose="00000400000000000000" pitchFamily="2" charset="-78"/>
                        </a:rPr>
                        <a:t>2022300-3222400-3223100-3225600</a:t>
                      </a:r>
                    </a:p>
                  </a:txBody>
                  <a:tcPr marL="32375" marR="323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2007851"/>
                  </a:ext>
                </a:extLst>
              </a:tr>
              <a:tr h="339690">
                <a:tc>
                  <a:txBody>
                    <a:bodyPr/>
                    <a:lstStyle/>
                    <a:p>
                      <a:pPr marL="0" marR="0" algn="ctr" defTabSz="914400" rtl="1" eaLnBrk="1" latinLnBrk="0" hangingPunct="1">
                        <a:lnSpc>
                          <a:spcPct val="107000"/>
                        </a:lnSpc>
                        <a:spcBef>
                          <a:spcPts val="0"/>
                        </a:spcBef>
                        <a:spcAft>
                          <a:spcPts val="0"/>
                        </a:spcAft>
                      </a:pPr>
                      <a:r>
                        <a:rPr lang="fa-IR" sz="800" b="1" kern="1200" dirty="0">
                          <a:solidFill>
                            <a:srgbClr val="250B6F"/>
                          </a:solidFill>
                          <a:effectLst/>
                          <a:latin typeface="Calibri" panose="020F0502020204030204" pitchFamily="34" charset="0"/>
                          <a:ea typeface="Calibri" panose="020F0502020204030204" pitchFamily="34" charset="0"/>
                          <a:cs typeface="B Mitra" panose="00000400000000000000" pitchFamily="2" charset="-78"/>
                        </a:rPr>
                        <a:t>چند قلویی</a:t>
                      </a:r>
                      <a:endParaRPr lang="en-US" sz="800" b="1" kern="1200" dirty="0">
                        <a:solidFill>
                          <a:srgbClr val="250B6F"/>
                        </a:solidFill>
                        <a:effectLst/>
                        <a:latin typeface="Calibri" panose="020F0502020204030204" pitchFamily="34" charset="0"/>
                        <a:ea typeface="Calibri" panose="020F0502020204030204" pitchFamily="34" charset="0"/>
                        <a:cs typeface="B Mitra" panose="00000400000000000000" pitchFamily="2" charset="-78"/>
                      </a:endParaRPr>
                    </a:p>
                  </a:txBody>
                  <a:tcPr marL="32375" marR="323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ctr" defTabSz="914400" rtl="1" eaLnBrk="1" latinLnBrk="0" hangingPunct="1">
                        <a:lnSpc>
                          <a:spcPct val="107000"/>
                        </a:lnSpc>
                        <a:spcBef>
                          <a:spcPts val="0"/>
                        </a:spcBef>
                        <a:spcAft>
                          <a:spcPts val="0"/>
                        </a:spcAft>
                      </a:pPr>
                      <a:r>
                        <a:rPr lang="fa-IR"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rPr>
                        <a:t>از کد 6730 (تفسیر نتایج سونوگراقی نوبت اول) زنانی که در دوره تعیین شده در خدمت 6730 تعداد جنین برای آن ها 2 یا 3 ثبت شده است. سوال 28174</a:t>
                      </a:r>
                      <a:endParaRPr lang="en-US" sz="800" b="1" kern="1200">
                        <a:solidFill>
                          <a:srgbClr val="250B6F"/>
                        </a:solidFill>
                        <a:effectLst/>
                        <a:latin typeface="Calibri" panose="020F0502020204030204" pitchFamily="34" charset="0"/>
                        <a:ea typeface="Calibri" panose="020F0502020204030204" pitchFamily="34" charset="0"/>
                        <a:cs typeface="B Mitra" panose="00000400000000000000" pitchFamily="2" charset="-78"/>
                      </a:endParaRPr>
                    </a:p>
                  </a:txBody>
                  <a:tcPr marL="32375" marR="323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1783481872"/>
                  </a:ext>
                </a:extLst>
              </a:tr>
              <a:tr h="145537">
                <a:tc gridSpan="3">
                  <a:txBody>
                    <a:bodyPr/>
                    <a:lstStyle/>
                    <a:p>
                      <a:pPr marL="0" marR="0" algn="ctr" defTabSz="914400" rtl="1" eaLnBrk="1" latinLnBrk="0" hangingPunct="1">
                        <a:lnSpc>
                          <a:spcPct val="107000"/>
                        </a:lnSpc>
                        <a:spcBef>
                          <a:spcPts val="0"/>
                        </a:spcBef>
                        <a:spcAft>
                          <a:spcPts val="0"/>
                        </a:spcAft>
                      </a:pPr>
                      <a:r>
                        <a:rPr lang="fa-IR" sz="800" b="1" kern="1200" dirty="0">
                          <a:solidFill>
                            <a:srgbClr val="250B6F"/>
                          </a:solidFill>
                          <a:effectLst/>
                          <a:latin typeface="Calibri" panose="020F0502020204030204" pitchFamily="34" charset="0"/>
                          <a:ea typeface="Calibri" panose="020F0502020204030204" pitchFamily="34" charset="0"/>
                          <a:cs typeface="B Mitra" panose="00000400000000000000" pitchFamily="2" charset="-78"/>
                        </a:rPr>
                        <a:t>عوامل خطر اجتماعی</a:t>
                      </a:r>
                      <a:endParaRPr lang="en-US" sz="800" b="1" kern="1200" dirty="0">
                        <a:solidFill>
                          <a:srgbClr val="250B6F"/>
                        </a:solidFill>
                        <a:effectLst/>
                        <a:latin typeface="Calibri" panose="020F0502020204030204" pitchFamily="34" charset="0"/>
                        <a:ea typeface="Calibri" panose="020F0502020204030204" pitchFamily="34" charset="0"/>
                        <a:cs typeface="B Mitra" panose="00000400000000000000" pitchFamily="2" charset="-78"/>
                      </a:endParaRPr>
                    </a:p>
                  </a:txBody>
                  <a:tcPr marL="32375" marR="323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DBDB"/>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86314494"/>
                  </a:ext>
                </a:extLst>
              </a:tr>
              <a:tr h="139131">
                <a:tc>
                  <a:txBody>
                    <a:bodyPr/>
                    <a:lstStyle/>
                    <a:p>
                      <a:pPr marL="0" marR="0" algn="ctr" defTabSz="914400" rtl="1" eaLnBrk="1" latinLnBrk="0" hangingPunct="1">
                        <a:lnSpc>
                          <a:spcPct val="107000"/>
                        </a:lnSpc>
                        <a:spcBef>
                          <a:spcPts val="0"/>
                        </a:spcBef>
                        <a:spcAft>
                          <a:spcPts val="0"/>
                        </a:spcAft>
                      </a:pPr>
                      <a:r>
                        <a:rPr lang="fa-IR" sz="800" b="1" kern="1200" dirty="0">
                          <a:solidFill>
                            <a:srgbClr val="250B6F"/>
                          </a:solidFill>
                          <a:effectLst/>
                          <a:latin typeface="Calibri" panose="020F0502020204030204" pitchFamily="34" charset="0"/>
                          <a:ea typeface="Calibri" panose="020F0502020204030204" pitchFamily="34" charset="0"/>
                          <a:cs typeface="B Mitra" panose="00000400000000000000" pitchFamily="2" charset="-78"/>
                        </a:rPr>
                        <a:t>مصرف الکل</a:t>
                      </a:r>
                      <a:endParaRPr lang="en-US" sz="800" b="1" kern="1200" dirty="0">
                        <a:solidFill>
                          <a:srgbClr val="250B6F"/>
                        </a:solidFill>
                        <a:effectLst/>
                        <a:latin typeface="Calibri" panose="020F0502020204030204" pitchFamily="34" charset="0"/>
                        <a:ea typeface="Calibri" panose="020F0502020204030204" pitchFamily="34" charset="0"/>
                        <a:cs typeface="B Mitra" panose="00000400000000000000" pitchFamily="2" charset="-78"/>
                      </a:endParaRPr>
                    </a:p>
                  </a:txBody>
                  <a:tcPr marL="32375" marR="323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5" gridSpan="2">
                  <a:txBody>
                    <a:bodyPr/>
                    <a:lstStyle/>
                    <a:p>
                      <a:pPr marL="0" marR="0" algn="ctr" defTabSz="914400" rtl="1" eaLnBrk="1" latinLnBrk="0" hangingPunct="1">
                        <a:lnSpc>
                          <a:spcPct val="107000"/>
                        </a:lnSpc>
                        <a:spcBef>
                          <a:spcPts val="0"/>
                        </a:spcBef>
                        <a:spcAft>
                          <a:spcPts val="0"/>
                        </a:spcAft>
                      </a:pPr>
                      <a:r>
                        <a:rPr lang="fa-IR" sz="800" b="1" kern="1200" dirty="0">
                          <a:solidFill>
                            <a:srgbClr val="250B6F"/>
                          </a:solidFill>
                          <a:effectLst/>
                          <a:latin typeface="Calibri" panose="020F0502020204030204" pitchFamily="34" charset="0"/>
                          <a:ea typeface="Calibri" panose="020F0502020204030204" pitchFamily="34" charset="0"/>
                          <a:cs typeface="B Mitra" panose="00000400000000000000" pitchFamily="2" charset="-78"/>
                        </a:rPr>
                        <a:t>از کد خدمت 7549 شرح حال اولیه بهورز و یا 7555 شرح حال اولیه ماما موارد تیک زده شده  لحاظ گردد.</a:t>
                      </a:r>
                      <a:endParaRPr lang="en-US" sz="800" b="1" kern="1200" dirty="0">
                        <a:solidFill>
                          <a:srgbClr val="250B6F"/>
                        </a:solidFill>
                        <a:effectLst/>
                        <a:latin typeface="Calibri" panose="020F0502020204030204" pitchFamily="34" charset="0"/>
                        <a:ea typeface="Calibri" panose="020F0502020204030204" pitchFamily="34" charset="0"/>
                        <a:cs typeface="B Mitra" panose="00000400000000000000" pitchFamily="2" charset="-78"/>
                      </a:endParaRPr>
                    </a:p>
                  </a:txBody>
                  <a:tcPr marL="32375" marR="323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5" hMerge="1">
                  <a:txBody>
                    <a:bodyPr/>
                    <a:lstStyle/>
                    <a:p>
                      <a:endParaRPr lang="en-US"/>
                    </a:p>
                  </a:txBody>
                  <a:tcPr/>
                </a:tc>
                <a:extLst>
                  <a:ext uri="{0D108BD9-81ED-4DB2-BD59-A6C34878D82A}">
                    <a16:rowId xmlns:a16="http://schemas.microsoft.com/office/drawing/2014/main" val="2120104274"/>
                  </a:ext>
                </a:extLst>
              </a:tr>
              <a:tr h="139131">
                <a:tc>
                  <a:txBody>
                    <a:bodyPr/>
                    <a:lstStyle/>
                    <a:p>
                      <a:pPr marL="0" marR="0" algn="ctr" defTabSz="914400" rtl="1" eaLnBrk="1" latinLnBrk="0" hangingPunct="1">
                        <a:lnSpc>
                          <a:spcPct val="107000"/>
                        </a:lnSpc>
                        <a:spcBef>
                          <a:spcPts val="0"/>
                        </a:spcBef>
                        <a:spcAft>
                          <a:spcPts val="0"/>
                        </a:spcAft>
                      </a:pPr>
                      <a:r>
                        <a:rPr lang="fa-IR" sz="800" b="1" kern="1200" dirty="0">
                          <a:solidFill>
                            <a:srgbClr val="250B6F"/>
                          </a:solidFill>
                          <a:effectLst/>
                          <a:latin typeface="Calibri" panose="020F0502020204030204" pitchFamily="34" charset="0"/>
                          <a:ea typeface="Calibri" panose="020F0502020204030204" pitchFamily="34" charset="0"/>
                          <a:cs typeface="B Mitra" panose="00000400000000000000" pitchFamily="2" charset="-78"/>
                        </a:rPr>
                        <a:t>مواد افیونی</a:t>
                      </a:r>
                      <a:endParaRPr lang="en-US" sz="800" b="1" kern="1200" dirty="0">
                        <a:solidFill>
                          <a:srgbClr val="250B6F"/>
                        </a:solidFill>
                        <a:effectLst/>
                        <a:latin typeface="Calibri" panose="020F0502020204030204" pitchFamily="34" charset="0"/>
                        <a:ea typeface="Calibri" panose="020F0502020204030204" pitchFamily="34" charset="0"/>
                        <a:cs typeface="B Mitra" panose="00000400000000000000" pitchFamily="2" charset="-78"/>
                      </a:endParaRPr>
                    </a:p>
                  </a:txBody>
                  <a:tcPr marL="32375" marR="323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3300228570"/>
                  </a:ext>
                </a:extLst>
              </a:tr>
              <a:tr h="139131">
                <a:tc>
                  <a:txBody>
                    <a:bodyPr/>
                    <a:lstStyle/>
                    <a:p>
                      <a:pPr marL="0" marR="0" algn="ctr" defTabSz="914400" rtl="1" eaLnBrk="1" latinLnBrk="0" hangingPunct="1">
                        <a:lnSpc>
                          <a:spcPct val="107000"/>
                        </a:lnSpc>
                        <a:spcBef>
                          <a:spcPts val="0"/>
                        </a:spcBef>
                        <a:spcAft>
                          <a:spcPts val="0"/>
                        </a:spcAft>
                      </a:pPr>
                      <a:r>
                        <a:rPr lang="fa-IR" sz="800" b="1" kern="1200" dirty="0">
                          <a:solidFill>
                            <a:srgbClr val="250B6F"/>
                          </a:solidFill>
                          <a:effectLst/>
                          <a:latin typeface="Calibri" panose="020F0502020204030204" pitchFamily="34" charset="0"/>
                          <a:ea typeface="Calibri" panose="020F0502020204030204" pitchFamily="34" charset="0"/>
                          <a:cs typeface="B Mitra" panose="00000400000000000000" pitchFamily="2" charset="-78"/>
                        </a:rPr>
                        <a:t>مواد محرک</a:t>
                      </a:r>
                      <a:endParaRPr lang="en-US" sz="800" b="1" kern="1200" dirty="0">
                        <a:solidFill>
                          <a:srgbClr val="250B6F"/>
                        </a:solidFill>
                        <a:effectLst/>
                        <a:latin typeface="Calibri" panose="020F0502020204030204" pitchFamily="34" charset="0"/>
                        <a:ea typeface="Calibri" panose="020F0502020204030204" pitchFamily="34" charset="0"/>
                        <a:cs typeface="B Mitra" panose="00000400000000000000" pitchFamily="2" charset="-78"/>
                      </a:endParaRPr>
                    </a:p>
                  </a:txBody>
                  <a:tcPr marL="32375" marR="323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3826900784"/>
                  </a:ext>
                </a:extLst>
              </a:tr>
              <a:tr h="132778">
                <a:tc>
                  <a:txBody>
                    <a:bodyPr/>
                    <a:lstStyle/>
                    <a:p>
                      <a:pPr marL="0" marR="0" algn="r" defTabSz="914400" rtl="1" eaLnBrk="1" latinLnBrk="0" hangingPunct="1">
                        <a:lnSpc>
                          <a:spcPct val="107000"/>
                        </a:lnSpc>
                        <a:spcBef>
                          <a:spcPts val="0"/>
                        </a:spcBef>
                        <a:spcAft>
                          <a:spcPts val="0"/>
                        </a:spcAft>
                      </a:pPr>
                      <a:r>
                        <a:rPr lang="fa-IR" sz="800" b="1" kern="1200" dirty="0">
                          <a:solidFill>
                            <a:srgbClr val="250B6F"/>
                          </a:solidFill>
                          <a:effectLst/>
                          <a:latin typeface="Calibri" panose="020F0502020204030204" pitchFamily="34" charset="0"/>
                          <a:ea typeface="Calibri" panose="020F0502020204030204" pitchFamily="34" charset="0"/>
                          <a:cs typeface="B Mitra" panose="00000400000000000000" pitchFamily="2" charset="-78"/>
                        </a:rPr>
                        <a:t>سیگار و دخانیات</a:t>
                      </a:r>
                      <a:endParaRPr lang="en-US" sz="800" b="1" kern="1200" dirty="0">
                        <a:solidFill>
                          <a:srgbClr val="250B6F"/>
                        </a:solidFill>
                        <a:effectLst/>
                        <a:latin typeface="Calibri" panose="020F0502020204030204" pitchFamily="34" charset="0"/>
                        <a:ea typeface="Calibri" panose="020F0502020204030204" pitchFamily="34" charset="0"/>
                        <a:cs typeface="B Mitra" panose="00000400000000000000" pitchFamily="2" charset="-78"/>
                      </a:endParaRPr>
                    </a:p>
                  </a:txBody>
                  <a:tcPr marL="32375" marR="323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3720656031"/>
                  </a:ext>
                </a:extLst>
              </a:tr>
              <a:tr h="129352">
                <a:tc>
                  <a:txBody>
                    <a:bodyPr/>
                    <a:lstStyle/>
                    <a:p>
                      <a:pPr marL="0" marR="0" algn="r" defTabSz="914400" rtl="1" eaLnBrk="1" latinLnBrk="0" hangingPunct="1">
                        <a:lnSpc>
                          <a:spcPct val="107000"/>
                        </a:lnSpc>
                        <a:spcBef>
                          <a:spcPts val="0"/>
                        </a:spcBef>
                        <a:spcAft>
                          <a:spcPts val="0"/>
                        </a:spcAft>
                      </a:pPr>
                      <a:r>
                        <a:rPr lang="fa-IR" sz="600" b="1" kern="1200" dirty="0">
                          <a:solidFill>
                            <a:srgbClr val="250B6F"/>
                          </a:solidFill>
                          <a:effectLst/>
                          <a:latin typeface="Calibri" panose="020F0502020204030204" pitchFamily="34" charset="0"/>
                          <a:ea typeface="Calibri" panose="020F0502020204030204" pitchFamily="34" charset="0"/>
                          <a:cs typeface="B Mitra" panose="00000400000000000000" pitchFamily="2" charset="-78"/>
                        </a:rPr>
                        <a:t>مصرف مسکن و دارو های آرام بخش</a:t>
                      </a:r>
                      <a:endParaRPr lang="en-US" sz="600" b="1" kern="1200" dirty="0">
                        <a:solidFill>
                          <a:srgbClr val="250B6F"/>
                        </a:solidFill>
                        <a:effectLst/>
                        <a:latin typeface="Calibri" panose="020F0502020204030204" pitchFamily="34" charset="0"/>
                        <a:ea typeface="Calibri" panose="020F0502020204030204" pitchFamily="34" charset="0"/>
                        <a:cs typeface="B Mitra" panose="00000400000000000000" pitchFamily="2" charset="-78"/>
                      </a:endParaRPr>
                    </a:p>
                  </a:txBody>
                  <a:tcPr marL="32375" marR="323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2965544951"/>
                  </a:ext>
                </a:extLst>
              </a:tr>
            </a:tbl>
          </a:graphicData>
        </a:graphic>
      </p:graphicFrame>
      <p:sp>
        <p:nvSpPr>
          <p:cNvPr id="3" name="Rectangle 2"/>
          <p:cNvSpPr/>
          <p:nvPr/>
        </p:nvSpPr>
        <p:spPr>
          <a:xfrm>
            <a:off x="2646260" y="116632"/>
            <a:ext cx="3110147" cy="314638"/>
          </a:xfrm>
          <a:prstGeom prst="rect">
            <a:avLst/>
          </a:prstGeom>
        </p:spPr>
        <p:txBody>
          <a:bodyPr wrap="none">
            <a:spAutoFit/>
          </a:bodyPr>
          <a:lstStyle/>
          <a:p>
            <a:pPr algn="ctr" defTabSz="685800" rtl="1" eaLnBrk="1" fontAlgn="auto" hangingPunct="1">
              <a:lnSpc>
                <a:spcPct val="107000"/>
              </a:lnSpc>
              <a:spcBef>
                <a:spcPts val="0"/>
              </a:spcBef>
              <a:spcAft>
                <a:spcPts val="600"/>
              </a:spcAft>
            </a:pPr>
            <a:r>
              <a:rPr lang="fa-IR" sz="1350" dirty="0">
                <a:solidFill>
                  <a:srgbClr val="250B6F"/>
                </a:solidFill>
                <a:ea typeface="Calibri" panose="020F0502020204030204" pitchFamily="34" charset="0"/>
                <a:cs typeface="B Titr" panose="00000700000000000000" pitchFamily="2" charset="-78"/>
              </a:rPr>
              <a:t>مادران باردار </a:t>
            </a:r>
            <a:r>
              <a:rPr lang="fa-IR" sz="1350" dirty="0" smtClean="0">
                <a:solidFill>
                  <a:srgbClr val="250B6F"/>
                </a:solidFill>
                <a:ea typeface="Calibri" panose="020F0502020204030204" pitchFamily="34" charset="0"/>
                <a:cs typeface="B Titr" panose="00000700000000000000" pitchFamily="2" charset="-78"/>
              </a:rPr>
              <a:t>نیازمند مراقبت ویژه  </a:t>
            </a:r>
            <a:r>
              <a:rPr lang="fa-IR" sz="1050" dirty="0">
                <a:solidFill>
                  <a:srgbClr val="250B6F"/>
                </a:solidFill>
                <a:ea typeface="Calibri" panose="020F0502020204030204" pitchFamily="34" charset="0"/>
                <a:cs typeface="B Nazanin" panose="00000400000000000000" pitchFamily="2" charset="-78"/>
              </a:rPr>
              <a:t>(داشبورد مدیریتی)</a:t>
            </a:r>
            <a:endParaRPr lang="en-US" sz="825" dirty="0">
              <a:solidFill>
                <a:srgbClr val="250B6F"/>
              </a:solidFill>
              <a:ea typeface="Calibri" panose="020F0502020204030204" pitchFamily="34" charset="0"/>
            </a:endParaRPr>
          </a:p>
        </p:txBody>
      </p:sp>
    </p:spTree>
    <p:extLst>
      <p:ext uri="{BB962C8B-B14F-4D97-AF65-F5344CB8AC3E}">
        <p14:creationId xmlns:p14="http://schemas.microsoft.com/office/powerpoint/2010/main" val="14539682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95536" y="692696"/>
            <a:ext cx="8208912" cy="3456384"/>
          </a:xfrm>
        </p:spPr>
        <p:txBody>
          <a:bodyPr>
            <a:normAutofit fontScale="90000"/>
          </a:bodyPr>
          <a:lstStyle/>
          <a:p>
            <a:pPr algn="r">
              <a:lnSpc>
                <a:spcPct val="150000"/>
              </a:lnSpc>
              <a:spcAft>
                <a:spcPts val="1200"/>
              </a:spcAft>
            </a:pPr>
            <a:r>
              <a:rPr lang="fa-IR" sz="4000" dirty="0" smtClean="0">
                <a:solidFill>
                  <a:schemeClr val="tx2">
                    <a:lumMod val="60000"/>
                    <a:lumOff val="40000"/>
                  </a:schemeClr>
                </a:solidFill>
                <a:cs typeface="B Titr" panose="00000700000000000000" pitchFamily="2" charset="-78"/>
              </a:rPr>
              <a:t>"حفظ </a:t>
            </a:r>
            <a:r>
              <a:rPr lang="fa-IR" sz="4000" dirty="0" smtClean="0">
                <a:solidFill>
                  <a:srgbClr val="92D050"/>
                </a:solidFill>
                <a:cs typeface="B Titr" panose="00000700000000000000" pitchFamily="2" charset="-78"/>
              </a:rPr>
              <a:t>حیات جنین </a:t>
            </a:r>
            <a:r>
              <a:rPr lang="fa-IR" sz="4000" dirty="0" smtClean="0">
                <a:solidFill>
                  <a:schemeClr val="tx2">
                    <a:lumMod val="60000"/>
                    <a:lumOff val="40000"/>
                  </a:schemeClr>
                </a:solidFill>
                <a:cs typeface="B Titr" panose="00000700000000000000" pitchFamily="2" charset="-78"/>
              </a:rPr>
              <a:t/>
            </a:r>
            <a:br>
              <a:rPr lang="fa-IR" sz="4000" dirty="0" smtClean="0">
                <a:solidFill>
                  <a:schemeClr val="tx2">
                    <a:lumMod val="60000"/>
                    <a:lumOff val="40000"/>
                  </a:schemeClr>
                </a:solidFill>
                <a:cs typeface="B Titr" panose="00000700000000000000" pitchFamily="2" charset="-78"/>
              </a:rPr>
            </a:br>
            <a:r>
              <a:rPr lang="fa-IR" sz="4000" dirty="0">
                <a:solidFill>
                  <a:schemeClr val="tx2">
                    <a:lumMod val="60000"/>
                    <a:lumOff val="40000"/>
                  </a:schemeClr>
                </a:solidFill>
                <a:cs typeface="B Titr" panose="00000700000000000000" pitchFamily="2" charset="-78"/>
              </a:rPr>
              <a:t> </a:t>
            </a:r>
            <a:r>
              <a:rPr lang="fa-IR" sz="4000" dirty="0" smtClean="0">
                <a:solidFill>
                  <a:schemeClr val="tx2">
                    <a:lumMod val="60000"/>
                    <a:lumOff val="40000"/>
                  </a:schemeClr>
                </a:solidFill>
                <a:cs typeface="B Titr" panose="00000700000000000000" pitchFamily="2" charset="-78"/>
              </a:rPr>
              <a:t>                           در راستای</a:t>
            </a:r>
            <a:br>
              <a:rPr lang="fa-IR" sz="4000" dirty="0" smtClean="0">
                <a:solidFill>
                  <a:schemeClr val="tx2">
                    <a:lumMod val="60000"/>
                    <a:lumOff val="40000"/>
                  </a:schemeClr>
                </a:solidFill>
                <a:cs typeface="B Titr" panose="00000700000000000000" pitchFamily="2" charset="-78"/>
              </a:rPr>
            </a:br>
            <a:r>
              <a:rPr lang="fa-IR" sz="4000" dirty="0" smtClean="0">
                <a:solidFill>
                  <a:schemeClr val="tx2">
                    <a:lumMod val="60000"/>
                    <a:lumOff val="40000"/>
                  </a:schemeClr>
                </a:solidFill>
                <a:cs typeface="B Titr" panose="00000700000000000000" pitchFamily="2" charset="-78"/>
              </a:rPr>
              <a:t>                                         انصراف از </a:t>
            </a:r>
            <a:r>
              <a:rPr lang="fa-IR" sz="4000" dirty="0" smtClean="0">
                <a:solidFill>
                  <a:srgbClr val="C00000"/>
                </a:solidFill>
                <a:cs typeface="B Titr" panose="00000700000000000000" pitchFamily="2" charset="-78"/>
              </a:rPr>
              <a:t>سقط عمدی</a:t>
            </a:r>
            <a:r>
              <a:rPr lang="fa-IR" sz="4000" dirty="0">
                <a:solidFill>
                  <a:schemeClr val="tx2">
                    <a:lumMod val="60000"/>
                    <a:lumOff val="40000"/>
                  </a:schemeClr>
                </a:solidFill>
                <a:cs typeface="B Titr" panose="00000700000000000000" pitchFamily="2" charset="-78"/>
              </a:rPr>
              <a:t>"</a:t>
            </a:r>
          </a:p>
        </p:txBody>
      </p:sp>
      <p:sp>
        <p:nvSpPr>
          <p:cNvPr id="3" name="Subtitle 2"/>
          <p:cNvSpPr>
            <a:spLocks noGrp="1"/>
          </p:cNvSpPr>
          <p:nvPr>
            <p:ph type="subTitle" idx="1"/>
          </p:nvPr>
        </p:nvSpPr>
        <p:spPr>
          <a:xfrm>
            <a:off x="3491880" y="5157192"/>
            <a:ext cx="4960640" cy="1152128"/>
          </a:xfrm>
        </p:spPr>
        <p:txBody>
          <a:bodyPr>
            <a:normAutofit/>
          </a:bodyPr>
          <a:lstStyle/>
          <a:p>
            <a:r>
              <a:rPr lang="fa-IR" sz="2000" dirty="0">
                <a:solidFill>
                  <a:srgbClr val="00B0F0"/>
                </a:solidFill>
                <a:latin typeface="+mj-lt"/>
                <a:ea typeface="+mj-ea"/>
                <a:cs typeface="B Jadid" panose="00000700000000000000" pitchFamily="2" charset="-78"/>
              </a:rPr>
              <a:t>گروه جوانی جمعیت و سلامت خانواده</a:t>
            </a:r>
          </a:p>
          <a:p>
            <a:r>
              <a:rPr lang="fa-IR" sz="2000" dirty="0">
                <a:solidFill>
                  <a:srgbClr val="00B0F0"/>
                </a:solidFill>
                <a:latin typeface="+mj-lt"/>
                <a:ea typeface="+mj-ea"/>
                <a:cs typeface="B Jadid" panose="00000700000000000000" pitchFamily="2" charset="-78"/>
              </a:rPr>
              <a:t>گروه سلامت </a:t>
            </a:r>
            <a:r>
              <a:rPr lang="fa-IR" sz="2000" dirty="0" smtClean="0">
                <a:solidFill>
                  <a:srgbClr val="00B0F0"/>
                </a:solidFill>
                <a:latin typeface="+mj-lt"/>
                <a:ea typeface="+mj-ea"/>
                <a:cs typeface="B Jadid" panose="00000700000000000000" pitchFamily="2" charset="-78"/>
              </a:rPr>
              <a:t>مادران</a:t>
            </a:r>
            <a:endParaRPr lang="fa-IR" sz="2000" dirty="0">
              <a:solidFill>
                <a:srgbClr val="00B0F0"/>
              </a:solidFill>
              <a:latin typeface="+mj-lt"/>
              <a:ea typeface="+mj-ea"/>
              <a:cs typeface="B Jadid" panose="00000700000000000000" pitchFamily="2" charset="-78"/>
            </a:endParaRPr>
          </a:p>
        </p:txBody>
      </p:sp>
    </p:spTree>
    <p:extLst>
      <p:ext uri="{BB962C8B-B14F-4D97-AF65-F5344CB8AC3E}">
        <p14:creationId xmlns:p14="http://schemas.microsoft.com/office/powerpoint/2010/main" val="204562495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23528" y="332656"/>
            <a:ext cx="7632700" cy="922338"/>
          </a:xfrm>
        </p:spPr>
        <p:txBody>
          <a:bodyPr/>
          <a:lstStyle/>
          <a:p>
            <a:pPr marL="0" marR="0" lvl="0" indent="0" defTabSz="914400" rtl="1" eaLnBrk="1" fontAlgn="ctr" latinLnBrk="0" hangingPunct="1">
              <a:lnSpc>
                <a:spcPct val="100000"/>
              </a:lnSpc>
              <a:spcBef>
                <a:spcPts val="0"/>
              </a:spcBef>
              <a:spcAft>
                <a:spcPts val="0"/>
              </a:spcAft>
              <a:tabLst/>
              <a:defRPr/>
            </a:pPr>
            <a:r>
              <a:rPr lang="fa-IR" sz="2200" dirty="0">
                <a:solidFill>
                  <a:srgbClr val="C00000"/>
                </a:solidFill>
                <a:cs typeface="B Titr" panose="00000700000000000000" pitchFamily="2" charset="-78"/>
              </a:rPr>
              <a:t>درصد زنان زایمان کرده که مراقبت پیش از بارداری انجام داده اند</a:t>
            </a:r>
            <a:r>
              <a:rPr lang="fa-IR" sz="1800" b="1" dirty="0">
                <a:solidFill>
                  <a:srgbClr val="000000"/>
                </a:solidFill>
                <a:latin typeface="B Nazanin" panose="00000400000000000000" pitchFamily="2" charset="-78"/>
                <a:ea typeface="+mn-ea"/>
                <a:cs typeface="B Nazanin" panose="00000400000000000000" pitchFamily="2" charset="-78"/>
              </a:rPr>
              <a:t/>
            </a:r>
            <a:br>
              <a:rPr lang="fa-IR" sz="1800" b="1" dirty="0">
                <a:solidFill>
                  <a:srgbClr val="000000"/>
                </a:solidFill>
                <a:latin typeface="B Nazanin" panose="00000400000000000000" pitchFamily="2" charset="-78"/>
                <a:ea typeface="+mn-ea"/>
                <a:cs typeface="B Nazanin" panose="00000400000000000000" pitchFamily="2" charset="-78"/>
              </a:rPr>
            </a:br>
            <a:endParaRPr lang="fa-IR" dirty="0"/>
          </a:p>
        </p:txBody>
      </p:sp>
      <p:graphicFrame>
        <p:nvGraphicFramePr>
          <p:cNvPr id="6" name="Chart 5"/>
          <p:cNvGraphicFramePr>
            <a:graphicFrameLocks/>
          </p:cNvGraphicFramePr>
          <p:nvPr>
            <p:extLst/>
          </p:nvPr>
        </p:nvGraphicFramePr>
        <p:xfrm>
          <a:off x="251521" y="1628800"/>
          <a:ext cx="8568952" cy="468052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65418743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1520" y="1196752"/>
            <a:ext cx="8568953" cy="5112568"/>
          </a:xfrm>
        </p:spPr>
        <p:txBody>
          <a:bodyPr>
            <a:normAutofit fontScale="90000"/>
          </a:bodyPr>
          <a:lstStyle/>
          <a:p>
            <a:pPr algn="r" fontAlgn="base"/>
            <a:r>
              <a:rPr lang="fa-IR" sz="3600" b="1" dirty="0">
                <a:solidFill>
                  <a:srgbClr val="7C7C7C"/>
                </a:solidFill>
                <a:latin typeface="yekanYW"/>
                <a:cs typeface="B Titr" panose="00000700000000000000" pitchFamily="2" charset="-78"/>
              </a:rPr>
              <a:t/>
            </a:r>
            <a:br>
              <a:rPr lang="fa-IR" sz="3600" b="1" dirty="0">
                <a:solidFill>
                  <a:srgbClr val="7C7C7C"/>
                </a:solidFill>
                <a:latin typeface="yekanYW"/>
                <a:cs typeface="B Titr" panose="00000700000000000000" pitchFamily="2" charset="-78"/>
              </a:rPr>
            </a:br>
            <a:r>
              <a:rPr lang="fa-IR" sz="2000" b="1" dirty="0">
                <a:latin typeface="Arial" panose="020B0604020202020204" pitchFamily="34" charset="0"/>
                <a:cs typeface="B Mitra" panose="00000400000000000000" pitchFamily="2" charset="-78"/>
              </a:rPr>
              <a:t>سقط جنین ممنوع بوده و از جرائم دارای جنبه عمومی می ‌باشد و مطابق مواد (۷۱۶) تا (۷۲۰) قانون مجازات اسلامی و مواد این قانون، مستوجب مجازات دیه، حبس و ابطال پروانه پزشکی است.</a:t>
            </a:r>
            <a:br>
              <a:rPr lang="fa-IR" sz="2000" b="1" dirty="0">
                <a:latin typeface="Arial" panose="020B0604020202020204" pitchFamily="34" charset="0"/>
                <a:cs typeface="B Mitra" panose="00000400000000000000" pitchFamily="2" charset="-78"/>
              </a:rPr>
            </a:br>
            <a:r>
              <a:rPr lang="fa-IR" sz="2000" b="1" dirty="0">
                <a:latin typeface="Arial" panose="020B0604020202020204" pitchFamily="34" charset="0"/>
                <a:cs typeface="B Mitra" panose="00000400000000000000" pitchFamily="2" charset="-78"/>
              </a:rPr>
              <a:t>مادر صرفاً در مواردی که احتمال بدهد شرایط زیر محقق می ‌شود، می‌تواند درخواست سقط جنین را به مراکز پزشکی قانونی تقدیم </a:t>
            </a:r>
            <a:r>
              <a:rPr lang="fa-IR" sz="2000" b="1" dirty="0" smtClean="0">
                <a:latin typeface="Arial" panose="020B0604020202020204" pitchFamily="34" charset="0"/>
                <a:cs typeface="B Mitra" panose="00000400000000000000" pitchFamily="2" charset="-78"/>
              </a:rPr>
              <a:t>نماید. کلیه </a:t>
            </a:r>
            <a:r>
              <a:rPr lang="fa-IR" sz="2000" b="1" dirty="0">
                <a:latin typeface="Arial" panose="020B0604020202020204" pitchFamily="34" charset="0"/>
                <a:cs typeface="B Mitra" panose="00000400000000000000" pitchFamily="2" charset="-78"/>
              </a:rPr>
              <a:t>مراکز پزشکی قانونی در مراکز استان‌ ها مکلفند درخواست ‌های واصله را فوراً به کمیسیون سقط قانونی ارجاع نمایند. این کمیسیون مرکب از یک قاضی ویژه، یک پزشک متخصص متعهد و یک متخصص پزشک قانونی در استخدام سازمان پزشکی قانونی، حداکثر ظرف یک هفته تشکیل می ‌شود. رای لازم توسط قاضی عضو کمیسیون با رعایت اصل عدم جواز سقط در موارد تردید صادر می </a:t>
            </a:r>
            <a:r>
              <a:rPr lang="fa-IR" sz="2000" b="1" dirty="0" smtClean="0">
                <a:latin typeface="Arial" panose="020B0604020202020204" pitchFamily="34" charset="0"/>
                <a:cs typeface="B Mitra" panose="00000400000000000000" pitchFamily="2" charset="-78"/>
              </a:rPr>
              <a:t>‌گردد. قاضی </a:t>
            </a:r>
            <a:r>
              <a:rPr lang="fa-IR" sz="2000" b="1" dirty="0">
                <a:latin typeface="Arial" panose="020B0604020202020204" pitchFamily="34" charset="0"/>
                <a:cs typeface="B Mitra" panose="00000400000000000000" pitchFamily="2" charset="-78"/>
              </a:rPr>
              <a:t>عضو در کمیسیون مذکور با حصول اطمینان نسبت به یکی از موارد ذیل مجوز </a:t>
            </a:r>
            <a:r>
              <a:rPr lang="fa-IR" sz="2000" b="1" dirty="0" smtClean="0">
                <a:latin typeface="Arial" panose="020B0604020202020204" pitchFamily="34" charset="0"/>
                <a:cs typeface="B Mitra" panose="00000400000000000000" pitchFamily="2" charset="-78"/>
              </a:rPr>
              <a:t>سقط </a:t>
            </a:r>
            <a:r>
              <a:rPr lang="fa-IR" sz="2000" b="1" dirty="0">
                <a:latin typeface="Arial" panose="020B0604020202020204" pitchFamily="34" charset="0"/>
                <a:cs typeface="B Mitra" panose="00000400000000000000" pitchFamily="2" charset="-78"/>
              </a:rPr>
              <a:t>قانونی را با اعتبار حداکثر پانزده روزه </a:t>
            </a:r>
            <a:r>
              <a:rPr lang="fa-IR" sz="2000" b="1" dirty="0" smtClean="0">
                <a:latin typeface="Arial" panose="020B0604020202020204" pitchFamily="34" charset="0"/>
                <a:cs typeface="B Mitra" panose="00000400000000000000" pitchFamily="2" charset="-78"/>
              </a:rPr>
              <a:t>صادر می ‌نماید:  الف </a:t>
            </a:r>
            <a:r>
              <a:rPr lang="fa-IR" sz="2000" b="1" dirty="0">
                <a:latin typeface="Arial" panose="020B0604020202020204" pitchFamily="34" charset="0"/>
                <a:cs typeface="B Mitra" panose="00000400000000000000" pitchFamily="2" charset="-78"/>
              </a:rPr>
              <a:t>- در صورتی که جان مادر به شکل جدی در خطر باشد و راه نجات مادر منحصر در سقط جنین بوده و سن جنین کمتر از چهار ماه باشد و نشانه‌ ها و امارات ولوج روح در جنین </a:t>
            </a:r>
            <a:r>
              <a:rPr lang="fa-IR" sz="2000" b="1" dirty="0" smtClean="0">
                <a:latin typeface="Arial" panose="020B0604020202020204" pitchFamily="34" charset="0"/>
                <a:cs typeface="B Mitra" panose="00000400000000000000" pitchFamily="2" charset="-78"/>
              </a:rPr>
              <a:t>نباشد، ب </a:t>
            </a:r>
            <a:r>
              <a:rPr lang="fa-IR" sz="2000" b="1" dirty="0">
                <a:latin typeface="Arial" panose="020B0604020202020204" pitchFamily="34" charset="0"/>
                <a:cs typeface="B Mitra" panose="00000400000000000000" pitchFamily="2" charset="-78"/>
              </a:rPr>
              <a:t>- در مواردی که اگر جنین سقط نشود مادر و جنین هر دو فوت می‌ کنند و راه نجات مادر منحصر در اسقاط جنین </a:t>
            </a:r>
            <a:r>
              <a:rPr lang="fa-IR" sz="2000" b="1" dirty="0" smtClean="0">
                <a:latin typeface="Arial" panose="020B0604020202020204" pitchFamily="34" charset="0"/>
                <a:cs typeface="B Mitra" panose="00000400000000000000" pitchFamily="2" charset="-78"/>
              </a:rPr>
              <a:t>است، ج </a:t>
            </a:r>
            <a:r>
              <a:rPr lang="fa-IR" sz="2000" b="1" dirty="0">
                <a:latin typeface="Arial" panose="020B0604020202020204" pitchFamily="34" charset="0"/>
                <a:cs typeface="B Mitra" panose="00000400000000000000" pitchFamily="2" charset="-78"/>
              </a:rPr>
              <a:t>- چنانچه پس از اخذ اظهارات ولی، جمیع شرایط زیر احراز شود</a:t>
            </a:r>
            <a:r>
              <a:rPr lang="fa-IR" sz="2000" b="1" dirty="0" smtClean="0">
                <a:latin typeface="Arial" panose="020B0604020202020204" pitchFamily="34" charset="0"/>
                <a:cs typeface="B Mitra" panose="00000400000000000000" pitchFamily="2" charset="-78"/>
              </a:rPr>
              <a:t>:</a:t>
            </a:r>
            <a:br>
              <a:rPr lang="fa-IR" sz="2000" b="1" dirty="0" smtClean="0">
                <a:latin typeface="Arial" panose="020B0604020202020204" pitchFamily="34" charset="0"/>
                <a:cs typeface="B Mitra" panose="00000400000000000000" pitchFamily="2" charset="-78"/>
              </a:rPr>
            </a:br>
            <a:r>
              <a:rPr lang="fa-IR" sz="2000" b="1" dirty="0" smtClean="0">
                <a:latin typeface="Arial" panose="020B0604020202020204" pitchFamily="34" charset="0"/>
                <a:cs typeface="B Mitra" panose="00000400000000000000" pitchFamily="2" charset="-78"/>
              </a:rPr>
              <a:t>- </a:t>
            </a:r>
            <a:r>
              <a:rPr lang="fa-IR" sz="2000" b="1" dirty="0">
                <a:latin typeface="Arial" panose="020B0604020202020204" pitchFamily="34" charset="0"/>
                <a:cs typeface="B Mitra" panose="00000400000000000000" pitchFamily="2" charset="-78"/>
              </a:rPr>
              <a:t>رضایت </a:t>
            </a:r>
            <a:r>
              <a:rPr lang="fa-IR" sz="2000" b="1" dirty="0" smtClean="0">
                <a:latin typeface="Arial" panose="020B0604020202020204" pitchFamily="34" charset="0"/>
                <a:cs typeface="B Mitra" panose="00000400000000000000" pitchFamily="2" charset="-78"/>
              </a:rPr>
              <a:t>مادر</a:t>
            </a:r>
            <a:br>
              <a:rPr lang="fa-IR" sz="2000" b="1" dirty="0" smtClean="0">
                <a:latin typeface="Arial" panose="020B0604020202020204" pitchFamily="34" charset="0"/>
                <a:cs typeface="B Mitra" panose="00000400000000000000" pitchFamily="2" charset="-78"/>
              </a:rPr>
            </a:br>
            <a:r>
              <a:rPr lang="fa-IR" sz="2000" b="1" dirty="0" smtClean="0">
                <a:latin typeface="Arial" panose="020B0604020202020204" pitchFamily="34" charset="0"/>
                <a:cs typeface="B Mitra" panose="00000400000000000000" pitchFamily="2" charset="-78"/>
              </a:rPr>
              <a:t>- </a:t>
            </a:r>
            <a:r>
              <a:rPr lang="fa-IR" sz="2000" b="1" dirty="0">
                <a:latin typeface="Arial" panose="020B0604020202020204" pitchFamily="34" charset="0"/>
                <a:cs typeface="B Mitra" panose="00000400000000000000" pitchFamily="2" charset="-78"/>
              </a:rPr>
              <a:t>وجود حرج (مشقت شدید غیرقابل تحمل) برای مادر</a:t>
            </a:r>
            <a:br>
              <a:rPr lang="fa-IR" sz="2000" b="1" dirty="0">
                <a:latin typeface="Arial" panose="020B0604020202020204" pitchFamily="34" charset="0"/>
                <a:cs typeface="B Mitra" panose="00000400000000000000" pitchFamily="2" charset="-78"/>
              </a:rPr>
            </a:br>
            <a:r>
              <a:rPr lang="fa-IR" sz="2000" b="1" dirty="0">
                <a:latin typeface="Arial" panose="020B0604020202020204" pitchFamily="34" charset="0"/>
                <a:cs typeface="B Mitra" panose="00000400000000000000" pitchFamily="2" charset="-78"/>
              </a:rPr>
              <a:t>- وجود قطعی ناهنجاری ‌های جنینی غیرقابل درمان، در مواردی که حرج مربوط به بیماری یا نقص در جنین است</a:t>
            </a:r>
            <a:br>
              <a:rPr lang="fa-IR" sz="2000" b="1" dirty="0">
                <a:latin typeface="Arial" panose="020B0604020202020204" pitchFamily="34" charset="0"/>
                <a:cs typeface="B Mitra" panose="00000400000000000000" pitchFamily="2" charset="-78"/>
              </a:rPr>
            </a:br>
            <a:r>
              <a:rPr lang="fa-IR" sz="2000" b="1" dirty="0">
                <a:latin typeface="Arial" panose="020B0604020202020204" pitchFamily="34" charset="0"/>
                <a:cs typeface="B Mitra" panose="00000400000000000000" pitchFamily="2" charset="-78"/>
              </a:rPr>
              <a:t>- فقدان امکان جبران و جایگزینی برای حرج مادر</a:t>
            </a:r>
            <a:br>
              <a:rPr lang="fa-IR" sz="2000" b="1" dirty="0">
                <a:latin typeface="Arial" panose="020B0604020202020204" pitchFamily="34" charset="0"/>
                <a:cs typeface="B Mitra" panose="00000400000000000000" pitchFamily="2" charset="-78"/>
              </a:rPr>
            </a:br>
            <a:r>
              <a:rPr lang="fa-IR" sz="2000" b="1" dirty="0">
                <a:latin typeface="Arial" panose="020B0604020202020204" pitchFamily="34" charset="0"/>
                <a:cs typeface="B Mitra" panose="00000400000000000000" pitchFamily="2" charset="-78"/>
              </a:rPr>
              <a:t>- فقدان نشانه‌ ها و امارات ولوج روح</a:t>
            </a:r>
            <a:br>
              <a:rPr lang="fa-IR" sz="2000" b="1" dirty="0">
                <a:latin typeface="Arial" panose="020B0604020202020204" pitchFamily="34" charset="0"/>
                <a:cs typeface="B Mitra" panose="00000400000000000000" pitchFamily="2" charset="-78"/>
              </a:rPr>
            </a:br>
            <a:r>
              <a:rPr lang="fa-IR" sz="2000" b="1" dirty="0">
                <a:latin typeface="Arial" panose="020B0604020202020204" pitchFamily="34" charset="0"/>
                <a:cs typeface="B Mitra" panose="00000400000000000000" pitchFamily="2" charset="-78"/>
              </a:rPr>
              <a:t>- کمتر از چهار ماه بودن سن جنین.</a:t>
            </a:r>
            <a:r>
              <a:rPr lang="fa-IR" sz="2000" b="1" dirty="0">
                <a:latin typeface="Arial" panose="020B0604020202020204" pitchFamily="34" charset="0"/>
              </a:rPr>
              <a:t/>
            </a:r>
            <a:br>
              <a:rPr lang="fa-IR" sz="2000" b="1" dirty="0">
                <a:latin typeface="Arial" panose="020B0604020202020204" pitchFamily="34" charset="0"/>
              </a:rPr>
            </a:br>
            <a:endParaRPr lang="fa-IR" dirty="0"/>
          </a:p>
        </p:txBody>
      </p:sp>
      <p:pic>
        <p:nvPicPr>
          <p:cNvPr id="5" name="Picture 4"/>
          <p:cNvPicPr>
            <a:picLocks noChangeAspect="1"/>
          </p:cNvPicPr>
          <p:nvPr/>
        </p:nvPicPr>
        <p:blipFill>
          <a:blip r:embed="rId3"/>
          <a:stretch>
            <a:fillRect/>
          </a:stretch>
        </p:blipFill>
        <p:spPr>
          <a:xfrm>
            <a:off x="395536" y="1169295"/>
            <a:ext cx="8424936" cy="5428057"/>
          </a:xfrm>
          <a:prstGeom prst="rect">
            <a:avLst/>
          </a:prstGeom>
        </p:spPr>
      </p:pic>
      <p:sp>
        <p:nvSpPr>
          <p:cNvPr id="6" name="Rectangle 5"/>
          <p:cNvSpPr/>
          <p:nvPr/>
        </p:nvSpPr>
        <p:spPr>
          <a:xfrm>
            <a:off x="395536" y="273422"/>
            <a:ext cx="8424936" cy="923330"/>
          </a:xfrm>
          <a:prstGeom prst="rect">
            <a:avLst/>
          </a:prstGeom>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3600" b="1" i="0" u="none" strike="noStrike" kern="1200" cap="none" spc="0" normalizeH="0" baseline="0" noProof="0" dirty="0">
                <a:ln>
                  <a:noFill/>
                </a:ln>
                <a:solidFill>
                  <a:srgbClr val="7C7C7C"/>
                </a:solidFill>
                <a:effectLst/>
                <a:uLnTx/>
                <a:uFillTx/>
                <a:latin typeface="yekanYW"/>
                <a:ea typeface="+mn-ea"/>
                <a:cs typeface="B Titr" panose="00000700000000000000" pitchFamily="2" charset="-78"/>
              </a:rPr>
              <a:t>ماده ۵۶ قانون حمایت از خانواده و جوانی جمعیت</a:t>
            </a:r>
            <a:br>
              <a:rPr kumimoji="0" lang="fa-IR" sz="3600" b="1" i="0" u="none" strike="noStrike" kern="1200" cap="none" spc="0" normalizeH="0" baseline="0" noProof="0" dirty="0">
                <a:ln>
                  <a:noFill/>
                </a:ln>
                <a:solidFill>
                  <a:srgbClr val="7C7C7C"/>
                </a:solidFill>
                <a:effectLst/>
                <a:uLnTx/>
                <a:uFillTx/>
                <a:latin typeface="yekanYW"/>
                <a:ea typeface="+mn-ea"/>
                <a:cs typeface="B Titr" panose="00000700000000000000" pitchFamily="2" charset="-78"/>
              </a:rPr>
            </a:br>
            <a:endParaRPr kumimoji="0" lang="en-US" sz="18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417231111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1520" y="1196752"/>
            <a:ext cx="8568953" cy="5112568"/>
          </a:xfrm>
        </p:spPr>
        <p:txBody>
          <a:bodyPr>
            <a:normAutofit/>
          </a:bodyPr>
          <a:lstStyle/>
          <a:p>
            <a:pPr algn="r" fontAlgn="base"/>
            <a:r>
              <a:rPr lang="fa-IR" sz="3600" b="1" dirty="0">
                <a:solidFill>
                  <a:srgbClr val="7C7C7C"/>
                </a:solidFill>
                <a:latin typeface="yekanYW"/>
                <a:cs typeface="B Titr" panose="00000700000000000000" pitchFamily="2" charset="-78"/>
              </a:rPr>
              <a:t/>
            </a:r>
            <a:br>
              <a:rPr lang="fa-IR" sz="3600" b="1" dirty="0">
                <a:solidFill>
                  <a:srgbClr val="7C7C7C"/>
                </a:solidFill>
                <a:latin typeface="yekanYW"/>
                <a:cs typeface="B Titr" panose="00000700000000000000" pitchFamily="2" charset="-78"/>
              </a:rPr>
            </a:br>
            <a:endParaRPr lang="fa-IR" dirty="0"/>
          </a:p>
        </p:txBody>
      </p:sp>
      <p:sp>
        <p:nvSpPr>
          <p:cNvPr id="6" name="Rectangle 5"/>
          <p:cNvSpPr/>
          <p:nvPr/>
        </p:nvSpPr>
        <p:spPr>
          <a:xfrm>
            <a:off x="395537" y="692696"/>
            <a:ext cx="8424936" cy="4025717"/>
          </a:xfrm>
          <a:prstGeom prst="rect">
            <a:avLst/>
          </a:prstGeom>
        </p:spPr>
        <p:txBody>
          <a:bodyPr wrap="square">
            <a:spAutoFit/>
          </a:bodyPr>
          <a:lstStyle/>
          <a:p>
            <a:pPr marL="0" marR="0" lvl="0" indent="0" algn="just" defTabSz="914400" rtl="1" eaLnBrk="1" fontAlgn="auto" latinLnBrk="0" hangingPunct="1">
              <a:lnSpc>
                <a:spcPct val="100000"/>
              </a:lnSpc>
              <a:spcBef>
                <a:spcPct val="20000"/>
              </a:spcBef>
              <a:spcAft>
                <a:spcPts val="0"/>
              </a:spcAft>
              <a:buClrTx/>
              <a:buSzTx/>
              <a:buFont typeface="Arial" panose="020B0604020202020204" pitchFamily="34" charset="0"/>
              <a:buNone/>
              <a:tabLst/>
              <a:defRPr/>
            </a:pPr>
            <a:r>
              <a:rPr lang="fa-IR" b="1">
                <a:solidFill>
                  <a:prstClr val="black"/>
                </a:solidFill>
                <a:latin typeface="Arial" panose="020B0604020202020204" pitchFamily="34" charset="0"/>
                <a:cs typeface="B Mitra" panose="00000400000000000000" pitchFamily="2" charset="-78"/>
              </a:rPr>
              <a:t>تبصره ۱ - رای صادره ظرف یک هفته قابل اعتراض در شعبه یا شعب اختصاصی دادگاه تجدیدنظر، به ریاست قاضی یا قضات ویژه منصوب رئیس قوه قضائیه در این امر می‌باشد و دادگاه مذکور حداکثر باید ظرف یک هفته تصمیم خود را اعلام کند.</a:t>
            </a:r>
          </a:p>
          <a:p>
            <a:pPr marL="0" marR="0" lvl="0" indent="0" algn="just" defTabSz="914400" rtl="1" eaLnBrk="1" fontAlgn="auto" latinLnBrk="0" hangingPunct="1">
              <a:lnSpc>
                <a:spcPct val="100000"/>
              </a:lnSpc>
              <a:spcBef>
                <a:spcPct val="20000"/>
              </a:spcBef>
              <a:spcAft>
                <a:spcPts val="0"/>
              </a:spcAft>
              <a:buClrTx/>
              <a:buSzTx/>
              <a:buFont typeface="Arial" panose="020B0604020202020204" pitchFamily="34" charset="0"/>
              <a:buNone/>
              <a:tabLst/>
              <a:defRPr/>
            </a:pPr>
            <a:r>
              <a:rPr lang="fa-IR" b="1">
                <a:solidFill>
                  <a:prstClr val="black"/>
                </a:solidFill>
                <a:latin typeface="Arial" panose="020B0604020202020204" pitchFamily="34" charset="0"/>
                <a:cs typeface="B Mitra" panose="00000400000000000000" pitchFamily="2" charset="-78"/>
              </a:rPr>
              <a:t/>
            </a:r>
            <a:br>
              <a:rPr lang="fa-IR" b="1">
                <a:solidFill>
                  <a:prstClr val="black"/>
                </a:solidFill>
                <a:latin typeface="Arial" panose="020B0604020202020204" pitchFamily="34" charset="0"/>
                <a:cs typeface="B Mitra" panose="00000400000000000000" pitchFamily="2" charset="-78"/>
              </a:rPr>
            </a:br>
            <a:r>
              <a:rPr lang="fa-IR" b="1">
                <a:solidFill>
                  <a:prstClr val="black"/>
                </a:solidFill>
                <a:latin typeface="Arial" panose="020B0604020202020204" pitchFamily="34" charset="0"/>
                <a:cs typeface="B Mitra" panose="00000400000000000000" pitchFamily="2" charset="-78"/>
              </a:rPr>
              <a:t>تبصره ۲ - بیمارستانهای مورد تایید پزشکی قانونی موظفند در موارد مجاز سقط، منحصراً پس از دستور قاضی و احراز عدم امارات و نشانه های ولوج روح،‌ سقط جنین را اجراء کنند و اطلاعات مربوط را با رعایت اصول محرمانگی در پرونده الکترونیک سلامت بیمار و یا سامانه ماده (۵۴) این قانون ثبت و بارگذاری نمایند.</a:t>
            </a:r>
            <a:br>
              <a:rPr lang="fa-IR" b="1">
                <a:solidFill>
                  <a:prstClr val="black"/>
                </a:solidFill>
                <a:latin typeface="Arial" panose="020B0604020202020204" pitchFamily="34" charset="0"/>
                <a:cs typeface="B Mitra" panose="00000400000000000000" pitchFamily="2" charset="-78"/>
              </a:rPr>
            </a:br>
            <a:r>
              <a:rPr lang="fa-IR" b="1">
                <a:solidFill>
                  <a:prstClr val="black"/>
                </a:solidFill>
                <a:latin typeface="Arial" panose="020B0604020202020204" pitchFamily="34" charset="0"/>
                <a:cs typeface="B Mitra" panose="00000400000000000000" pitchFamily="2" charset="-78"/>
              </a:rPr>
              <a:t>تبصره ۳ - سازمان پزشکی قانونی اطلاعات مربوط به کلیه مراحل درخواست سقط تا نتیجه آن، اعم از دلایل درخواست ‌دهنده، اعضای کمیسیون، صدور یا عدم صدور مجوز و دلیل صدور مجوز را با رعایت اصول محرمانگی، در پرونده الکترونیک سلامت بیمار و یا سامانه ماده (۵۴) این قانون ثبت و بارگذاری می کند و اطلاعات آن را هر سال در اختیار مجلس شورای اسلامی و شورای عالی انقلاب فرهنگی قرار می دهد.</a:t>
            </a:r>
            <a:br>
              <a:rPr lang="fa-IR" b="1">
                <a:solidFill>
                  <a:prstClr val="black"/>
                </a:solidFill>
                <a:latin typeface="Arial" panose="020B0604020202020204" pitchFamily="34" charset="0"/>
                <a:cs typeface="B Mitra" panose="00000400000000000000" pitchFamily="2" charset="-78"/>
              </a:rPr>
            </a:br>
            <a:r>
              <a:rPr lang="fa-IR" b="1">
                <a:solidFill>
                  <a:prstClr val="black"/>
                </a:solidFill>
                <a:latin typeface="Arial" panose="020B0604020202020204" pitchFamily="34" charset="0"/>
                <a:cs typeface="B Mitra" panose="00000400000000000000" pitchFamily="2" charset="-78"/>
              </a:rPr>
              <a:t>تبصره ۴ - چنانچه پزشک یا ماما یا دارو فروش، خارج از مراحل این ماده وسایل سقط جنین را فراهم سازند یا مباشرت به سقط جنین نمایند علاوه بر مجازات مقرر در ماده (۶۲۴) قانون مجازات اسلامی (کتاب پنجم - تعزیرات و مجازات های بازدارنده)، پروانه فعالیت ایشان ابطال می‌شود. تحقق این جرم نیازمند تکرار نیست.</a:t>
            </a:r>
            <a:endParaRPr lang="en-US" b="1" dirty="0">
              <a:solidFill>
                <a:prstClr val="black"/>
              </a:solidFill>
              <a:latin typeface="Arial" panose="020B0604020202020204" pitchFamily="34" charset="0"/>
              <a:cs typeface="B Mitra" panose="00000400000000000000" pitchFamily="2" charset="-78"/>
            </a:endParaRPr>
          </a:p>
        </p:txBody>
      </p:sp>
    </p:spTree>
    <p:extLst>
      <p:ext uri="{BB962C8B-B14F-4D97-AF65-F5344CB8AC3E}">
        <p14:creationId xmlns:p14="http://schemas.microsoft.com/office/powerpoint/2010/main" val="309466601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79512" y="980728"/>
            <a:ext cx="8568952" cy="2808312"/>
          </a:xfrm>
          <a:prstGeom prst="rect">
            <a:avLst/>
          </a:prstGeom>
          <a:effectLst/>
        </p:spPr>
        <p:txBody>
          <a:bodyPr vert="horz" lIns="91440" tIns="45720" rIns="91440" bIns="45720" rtlCol="0" anchor="b">
            <a:normAutofit/>
          </a:bodyPr>
          <a:lstStyle>
            <a:lvl1pPr algn="r" defTabSz="457200" rtl="0" eaLnBrk="1" latinLnBrk="0" hangingPunct="1">
              <a:spcBef>
                <a:spcPct val="0"/>
              </a:spcBef>
              <a:buNone/>
              <a:defRPr sz="6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ctr" defTabSz="457200" rtl="0" eaLnBrk="1" fontAlgn="auto" latinLnBrk="0" hangingPunct="1">
              <a:lnSpc>
                <a:spcPct val="150000"/>
              </a:lnSpc>
              <a:spcBef>
                <a:spcPct val="0"/>
              </a:spcBef>
              <a:spcAft>
                <a:spcPts val="0"/>
              </a:spcAft>
              <a:buClrTx/>
              <a:buSzTx/>
              <a:buFontTx/>
              <a:buNone/>
              <a:tabLst/>
              <a:defRPr/>
            </a:pPr>
            <a:r>
              <a:rPr kumimoji="0" lang="fa-IR" sz="4400" b="0" i="0" u="none" strike="noStrike" kern="1200" cap="none" spc="0" normalizeH="0" baseline="0" noProof="0" dirty="0" smtClean="0">
                <a:ln w="3175" cmpd="sng">
                  <a:noFill/>
                </a:ln>
                <a:solidFill>
                  <a:srgbClr val="A5C445">
                    <a:lumMod val="75000"/>
                  </a:srgbClr>
                </a:solidFill>
                <a:effectLst/>
                <a:uLnTx/>
                <a:uFillTx/>
                <a:latin typeface="Corbel" panose="020B0503020204020204"/>
                <a:ea typeface="+mj-ea"/>
                <a:cs typeface="B Titr" panose="00000700000000000000" pitchFamily="2" charset="-78"/>
              </a:rPr>
              <a:t>مهار، پیشگیری و پایش سقط خودبخودی</a:t>
            </a:r>
            <a:endParaRPr kumimoji="0" lang="en-US" sz="4400" b="0" i="0" u="none" strike="noStrike" kern="1200" cap="none" spc="0" normalizeH="0" baseline="0" noProof="0" dirty="0">
              <a:ln w="3175" cmpd="sng">
                <a:noFill/>
              </a:ln>
              <a:solidFill>
                <a:srgbClr val="A5C445">
                  <a:lumMod val="75000"/>
                </a:srgbClr>
              </a:solidFill>
              <a:effectLst/>
              <a:uLnTx/>
              <a:uFillTx/>
              <a:latin typeface="Corbel" panose="020B0503020204020204"/>
              <a:ea typeface="+mj-ea"/>
              <a:cs typeface="B Titr" panose="00000700000000000000" pitchFamily="2" charset="-78"/>
            </a:endParaRPr>
          </a:p>
        </p:txBody>
      </p:sp>
    </p:spTree>
    <p:extLst>
      <p:ext uri="{BB962C8B-B14F-4D97-AF65-F5344CB8AC3E}">
        <p14:creationId xmlns:p14="http://schemas.microsoft.com/office/powerpoint/2010/main" val="28886570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a:solidFill>
                  <a:schemeClr val="accent1">
                    <a:lumMod val="50000"/>
                  </a:schemeClr>
                </a:solidFill>
                <a:cs typeface="B Nazanin" panose="00000400000000000000" pitchFamily="2" charset="-78"/>
              </a:rPr>
              <a:t>خدمت آموزش</a:t>
            </a:r>
            <a:endParaRPr lang="en-US" b="1" dirty="0">
              <a:solidFill>
                <a:schemeClr val="accent1">
                  <a:lumMod val="50000"/>
                </a:schemeClr>
              </a:solidFill>
              <a:cs typeface="B Nazanin" panose="00000400000000000000" pitchFamily="2" charset="-78"/>
            </a:endParaRPr>
          </a:p>
        </p:txBody>
      </p:sp>
      <p:sp>
        <p:nvSpPr>
          <p:cNvPr id="3" name="Content Placeholder 2"/>
          <p:cNvSpPr>
            <a:spLocks noGrp="1"/>
          </p:cNvSpPr>
          <p:nvPr>
            <p:ph idx="1"/>
          </p:nvPr>
        </p:nvSpPr>
        <p:spPr>
          <a:prstGeom prst="rect">
            <a:avLst/>
          </a:prstGeom>
        </p:spPr>
        <p:txBody>
          <a:bodyPr>
            <a:noAutofit/>
          </a:bodyPr>
          <a:lstStyle/>
          <a:p>
            <a:pPr algn="just" rtl="1"/>
            <a:r>
              <a:rPr lang="fa-IR" sz="2100" b="1" dirty="0">
                <a:cs typeface="B Nazanin" panose="00000400000000000000" pitchFamily="2" charset="-78"/>
              </a:rPr>
              <a:t>آموزش در طی مراقبتهای معمول در نظام شبکه است. این آموزش سالیانه یکبار؛ در طی یکی از مراقبتهای معمول ثبت سامانه می گردد. </a:t>
            </a:r>
          </a:p>
          <a:p>
            <a:pPr algn="just" rtl="1"/>
            <a:r>
              <a:rPr lang="fa-IR" sz="2100" b="1" dirty="0">
                <a:solidFill>
                  <a:schemeClr val="tx2">
                    <a:lumMod val="60000"/>
                    <a:lumOff val="40000"/>
                  </a:schemeClr>
                </a:solidFill>
                <a:cs typeface="B Nazanin" panose="00000400000000000000" pitchFamily="2" charset="-78"/>
              </a:rPr>
              <a:t>متاهلین غیرباردار</a:t>
            </a:r>
          </a:p>
          <a:p>
            <a:pPr lvl="1" algn="just" rtl="1"/>
            <a:r>
              <a:rPr lang="fa-IR" sz="1950" b="1" dirty="0">
                <a:cs typeface="B Nazanin" panose="00000400000000000000" pitchFamily="2" charset="-78"/>
              </a:rPr>
              <a:t>آموزش سبک زندگی، تغذیه سالم باروری و بارداری و حفظ و پیشگیری از سقط جنین (با رویکرد طب ایرانی)؛ </a:t>
            </a:r>
          </a:p>
          <a:p>
            <a:pPr lvl="1" algn="just" rtl="1"/>
            <a:r>
              <a:rPr lang="fa-IR" sz="1950" b="1" dirty="0">
                <a:cs typeface="B Nazanin" panose="00000400000000000000" pitchFamily="2" charset="-78"/>
              </a:rPr>
              <a:t> آگاهی رسانی در خصوص سقط خود به خودی و نحوه برخورد با آن و لزوم مراجعه زودهنگام بلافاصله پس از تعویق عادت ماهیانه؛ در خصوص ضرورت همدلی و همکاری با همسر در دوران بارداری در طی آموزش آقایان تاکید شود.  </a:t>
            </a:r>
          </a:p>
          <a:p>
            <a:pPr algn="just" rtl="1"/>
            <a:r>
              <a:rPr lang="fa-IR" sz="2100" b="1" dirty="0">
                <a:solidFill>
                  <a:schemeClr val="tx2">
                    <a:lumMod val="60000"/>
                    <a:lumOff val="40000"/>
                  </a:schemeClr>
                </a:solidFill>
                <a:cs typeface="B Nazanin" panose="00000400000000000000" pitchFamily="2" charset="-78"/>
              </a:rPr>
              <a:t>مجرد</a:t>
            </a:r>
          </a:p>
          <a:p>
            <a:pPr lvl="1" algn="just" rtl="1"/>
            <a:r>
              <a:rPr lang="fa-IR" sz="1950" b="1" dirty="0">
                <a:cs typeface="B Nazanin" panose="00000400000000000000" pitchFamily="2" charset="-78"/>
              </a:rPr>
              <a:t>آموزش سبک زندگی، تغذیه سالم باروری و بارداری (با تاکید بر آموزه های طب ایرانی) </a:t>
            </a:r>
          </a:p>
          <a:p>
            <a:pPr algn="just" rtl="1"/>
            <a:endParaRPr lang="en-US" sz="2100" b="1" dirty="0">
              <a:cs typeface="B Nazanin" panose="00000400000000000000" pitchFamily="2" charset="-78"/>
            </a:endParaRPr>
          </a:p>
        </p:txBody>
      </p:sp>
    </p:spTree>
    <p:extLst>
      <p:ext uri="{BB962C8B-B14F-4D97-AF65-F5344CB8AC3E}">
        <p14:creationId xmlns:p14="http://schemas.microsoft.com/office/powerpoint/2010/main" val="36086414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755576" y="1484784"/>
            <a:ext cx="7347857" cy="5062313"/>
          </a:xfrm>
          <a:prstGeom prst="rect">
            <a:avLst/>
          </a:prstGeom>
        </p:spPr>
      </p:pic>
    </p:spTree>
    <p:extLst>
      <p:ext uri="{BB962C8B-B14F-4D97-AF65-F5344CB8AC3E}">
        <p14:creationId xmlns:p14="http://schemas.microsoft.com/office/powerpoint/2010/main" val="137871142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683568" y="1484784"/>
            <a:ext cx="7329768" cy="5121540"/>
          </a:xfrm>
          <a:prstGeom prst="rect">
            <a:avLst/>
          </a:prstGeom>
        </p:spPr>
      </p:pic>
    </p:spTree>
    <p:extLst>
      <p:ext uri="{BB962C8B-B14F-4D97-AF65-F5344CB8AC3E}">
        <p14:creationId xmlns:p14="http://schemas.microsoft.com/office/powerpoint/2010/main" val="241951202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899557" y="994605"/>
            <a:ext cx="6828511" cy="5006145"/>
          </a:xfrm>
          <a:prstGeom prst="rect">
            <a:avLst/>
          </a:prstGeom>
        </p:spPr>
      </p:pic>
    </p:spTree>
    <p:extLst>
      <p:ext uri="{BB962C8B-B14F-4D97-AF65-F5344CB8AC3E}">
        <p14:creationId xmlns:p14="http://schemas.microsoft.com/office/powerpoint/2010/main" val="48459839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366010" y="996042"/>
            <a:ext cx="4612005" cy="4841422"/>
          </a:xfrm>
          <a:prstGeom prst="rect">
            <a:avLst/>
          </a:prstGeom>
        </p:spPr>
      </p:pic>
    </p:spTree>
    <p:extLst>
      <p:ext uri="{BB962C8B-B14F-4D97-AF65-F5344CB8AC3E}">
        <p14:creationId xmlns:p14="http://schemas.microsoft.com/office/powerpoint/2010/main" val="24567155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074678" y="1165434"/>
            <a:ext cx="4771985" cy="4835317"/>
          </a:xfrm>
          <a:prstGeom prst="rect">
            <a:avLst/>
          </a:prstGeom>
        </p:spPr>
      </p:pic>
    </p:spTree>
    <p:extLst>
      <p:ext uri="{BB962C8B-B14F-4D97-AF65-F5344CB8AC3E}">
        <p14:creationId xmlns:p14="http://schemas.microsoft.com/office/powerpoint/2010/main" val="42014417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400300" y="1012371"/>
            <a:ext cx="4680585" cy="4825093"/>
          </a:xfrm>
          <a:prstGeom prst="rect">
            <a:avLst/>
          </a:prstGeom>
        </p:spPr>
      </p:pic>
    </p:spTree>
    <p:extLst>
      <p:ext uri="{BB962C8B-B14F-4D97-AF65-F5344CB8AC3E}">
        <p14:creationId xmlns:p14="http://schemas.microsoft.com/office/powerpoint/2010/main" val="26435637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9512" y="2759586"/>
            <a:ext cx="8496944" cy="923330"/>
          </a:xfrm>
          <a:prstGeom prst="rect">
            <a:avLst/>
          </a:prstGeom>
        </p:spPr>
        <p:txBody>
          <a:bodyPr wrap="square">
            <a:spAutoFit/>
          </a:bodyPr>
          <a:lstStyle/>
          <a:p>
            <a:pPr algn="r" rtl="1">
              <a:lnSpc>
                <a:spcPct val="150000"/>
              </a:lnSpc>
              <a:spcAft>
                <a:spcPts val="0"/>
              </a:spcAft>
            </a:pPr>
            <a:r>
              <a:rPr lang="fa-IR" b="1" dirty="0">
                <a:solidFill>
                  <a:srgbClr val="C00000"/>
                </a:solidFill>
                <a:ea typeface="Calibri" panose="020F0502020204030204" pitchFamily="34" charset="0"/>
                <a:cs typeface="B Titr" panose="00000700000000000000" pitchFamily="2" charset="-78"/>
              </a:rPr>
              <a:t>هدف اختصاصی  برنامه سلامت مادران  در سال 1403: افزایش پوشش کامل مراقبت پیش از بارداری (بهبود شاخص شهرستان به میزان 15درصد)</a:t>
            </a:r>
            <a:endParaRPr lang="en-US" sz="1600" dirty="0">
              <a:ea typeface="Calibri" panose="020F0502020204030204" pitchFamily="34" charset="0"/>
            </a:endParaRPr>
          </a:p>
        </p:txBody>
      </p:sp>
    </p:spTree>
    <p:extLst>
      <p:ext uri="{BB962C8B-B14F-4D97-AF65-F5344CB8AC3E}">
        <p14:creationId xmlns:p14="http://schemas.microsoft.com/office/powerpoint/2010/main" val="400474177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1632347" y="1021556"/>
            <a:ext cx="5637134" cy="4814888"/>
          </a:xfrm>
          <a:prstGeom prst="rect">
            <a:avLst/>
          </a:prstGeom>
        </p:spPr>
      </p:pic>
    </p:spTree>
    <p:extLst>
      <p:ext uri="{BB962C8B-B14F-4D97-AF65-F5344CB8AC3E}">
        <p14:creationId xmlns:p14="http://schemas.microsoft.com/office/powerpoint/2010/main" val="21654742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sz="2100" dirty="0">
                <a:cs typeface="B Titr" panose="00000700000000000000" pitchFamily="2" charset="-78"/>
              </a:rPr>
              <a:t>در اولین مراقبت (مراقبت هفته 4 تا قبل از 6) غربالگری دیابت بارداری برای افراد زیر انجام شود:</a:t>
            </a:r>
            <a:endParaRPr lang="en-US" sz="2100" dirty="0">
              <a:cs typeface="B Titr" panose="00000700000000000000" pitchFamily="2" charset="-78"/>
            </a:endParaRPr>
          </a:p>
        </p:txBody>
      </p:sp>
      <p:sp>
        <p:nvSpPr>
          <p:cNvPr id="3" name="Content Placeholder 2"/>
          <p:cNvSpPr>
            <a:spLocks noGrp="1"/>
          </p:cNvSpPr>
          <p:nvPr>
            <p:ph idx="1"/>
          </p:nvPr>
        </p:nvSpPr>
        <p:spPr/>
        <p:txBody>
          <a:bodyPr/>
          <a:lstStyle/>
          <a:p>
            <a:pPr algn="r" rtl="1"/>
            <a:r>
              <a:rPr lang="fa-IR" b="1" dirty="0" smtClean="0">
                <a:cs typeface="B Mitra" panose="00000400000000000000" pitchFamily="2" charset="-78"/>
              </a:rPr>
              <a:t>شاخص توده بدنی بیشتر از 30 قبل از بارداری؛</a:t>
            </a:r>
          </a:p>
          <a:p>
            <a:pPr algn="r" rtl="1"/>
            <a:r>
              <a:rPr lang="fa-IR" b="1" dirty="0" smtClean="0">
                <a:cs typeface="B Mitra" panose="00000400000000000000" pitchFamily="2" charset="-78"/>
              </a:rPr>
              <a:t>سابقه دیابت در اقوام درجه یک؛</a:t>
            </a:r>
          </a:p>
          <a:p>
            <a:pPr algn="r" rtl="1"/>
            <a:r>
              <a:rPr lang="fa-IR" b="1" dirty="0" smtClean="0">
                <a:cs typeface="B Mitra" panose="00000400000000000000" pitchFamily="2" charset="-78"/>
              </a:rPr>
              <a:t>سابقه دیابت در بارداری قبلی؛</a:t>
            </a:r>
          </a:p>
          <a:p>
            <a:pPr algn="r" rtl="1"/>
            <a:r>
              <a:rPr lang="fa-IR" b="1" dirty="0" smtClean="0">
                <a:cs typeface="B Mitra" panose="00000400000000000000" pitchFamily="2" charset="-78"/>
              </a:rPr>
              <a:t>افراد مبتلاء به سندرم تخمدان پلی کیستیک(</a:t>
            </a:r>
            <a:r>
              <a:rPr lang="en-US" b="1" dirty="0" smtClean="0">
                <a:cs typeface="B Mitra" panose="00000400000000000000" pitchFamily="2" charset="-78"/>
              </a:rPr>
              <a:t>PCO</a:t>
            </a:r>
            <a:r>
              <a:rPr lang="fa-IR" b="1" dirty="0" smtClean="0">
                <a:cs typeface="B Mitra" panose="00000400000000000000" pitchFamily="2" charset="-78"/>
              </a:rPr>
              <a:t>)؛</a:t>
            </a:r>
          </a:p>
          <a:p>
            <a:pPr algn="r" rtl="1"/>
            <a:r>
              <a:rPr lang="fa-IR" b="1" dirty="0" smtClean="0">
                <a:cs typeface="B Mitra" panose="00000400000000000000" pitchFamily="2" charset="-78"/>
              </a:rPr>
              <a:t>سابقه قبلی ماکروزومی(نوزاد با وزن بیش از 4500 گرم در بدو تولد یا بالای صدک 90؛</a:t>
            </a:r>
          </a:p>
          <a:p>
            <a:pPr algn="r" rtl="1"/>
            <a:r>
              <a:rPr lang="fa-IR" b="1" dirty="0" smtClean="0">
                <a:cs typeface="B Mitra" panose="00000400000000000000" pitchFamily="2" charset="-78"/>
              </a:rPr>
              <a:t>سابقه مرده زایی، سقط؛</a:t>
            </a:r>
          </a:p>
          <a:p>
            <a:pPr algn="r" rtl="1"/>
            <a:r>
              <a:rPr lang="fa-IR" b="1" dirty="0" smtClean="0">
                <a:cs typeface="B Mitra" panose="00000400000000000000" pitchFamily="2" charset="-78"/>
              </a:rPr>
              <a:t>سابقه بیماری طبی مرتبط با دیابت و مصرف کورتیکواستروئید ها</a:t>
            </a:r>
            <a:endParaRPr lang="en-US" b="1" dirty="0">
              <a:cs typeface="B Mitra" panose="00000400000000000000" pitchFamily="2" charset="-78"/>
            </a:endParaRPr>
          </a:p>
        </p:txBody>
      </p:sp>
    </p:spTree>
    <p:extLst>
      <p:ext uri="{BB962C8B-B14F-4D97-AF65-F5344CB8AC3E}">
        <p14:creationId xmlns:p14="http://schemas.microsoft.com/office/powerpoint/2010/main" val="7769957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dirty="0" smtClean="0">
                <a:cs typeface="B Titr" panose="00000700000000000000" pitchFamily="2" charset="-78"/>
              </a:rPr>
              <a:t>تست</a:t>
            </a:r>
            <a:r>
              <a:rPr lang="en-US" dirty="0" smtClean="0">
                <a:cs typeface="B Titr" panose="00000700000000000000" pitchFamily="2" charset="-78"/>
              </a:rPr>
              <a:t>GCT</a:t>
            </a:r>
            <a:endParaRPr lang="en-US" dirty="0">
              <a:cs typeface="B Titr" panose="00000700000000000000" pitchFamily="2" charset="-78"/>
            </a:endParaRPr>
          </a:p>
        </p:txBody>
      </p:sp>
      <p:sp>
        <p:nvSpPr>
          <p:cNvPr id="3" name="Content Placeholder 2"/>
          <p:cNvSpPr>
            <a:spLocks noGrp="1"/>
          </p:cNvSpPr>
          <p:nvPr>
            <p:ph idx="1"/>
          </p:nvPr>
        </p:nvSpPr>
        <p:spPr/>
        <p:txBody>
          <a:bodyPr/>
          <a:lstStyle/>
          <a:p>
            <a:pPr algn="r" rtl="1"/>
            <a:r>
              <a:rPr lang="fa-IR" b="1" dirty="0" smtClean="0">
                <a:cs typeface="B Mitra" panose="00000400000000000000" pitchFamily="2" charset="-78"/>
              </a:rPr>
              <a:t>در صورتی که </a:t>
            </a:r>
            <a:r>
              <a:rPr lang="en-US" b="1" dirty="0" smtClean="0">
                <a:cs typeface="B Mitra" panose="00000400000000000000" pitchFamily="2" charset="-78"/>
              </a:rPr>
              <a:t>GCT</a:t>
            </a:r>
            <a:r>
              <a:rPr lang="fa-IR" b="1" dirty="0" smtClean="0">
                <a:cs typeface="B Mitra" panose="00000400000000000000" pitchFamily="2" charset="-78"/>
              </a:rPr>
              <a:t> برای افراد در معرض دیابت در مراقبت هفته 4 تا قبل از هفته 6 انجام نشده است ، در اولین مراقبت بعدی در طی نیمه اول بارداری انجام شود.</a:t>
            </a:r>
          </a:p>
          <a:p>
            <a:pPr marL="0" indent="0" algn="r" rtl="1">
              <a:buNone/>
            </a:pPr>
            <a:endParaRPr lang="fa-IR" b="1" dirty="0" smtClean="0">
              <a:cs typeface="B Mitra" panose="00000400000000000000" pitchFamily="2" charset="-78"/>
            </a:endParaRPr>
          </a:p>
          <a:p>
            <a:pPr algn="r" rtl="1"/>
            <a:r>
              <a:rPr lang="en-US" b="1" dirty="0" smtClean="0">
                <a:cs typeface="B Mitra" panose="00000400000000000000" pitchFamily="2" charset="-78"/>
              </a:rPr>
              <a:t>GCT</a:t>
            </a:r>
            <a:r>
              <a:rPr lang="fa-IR" b="1" dirty="0" smtClean="0">
                <a:cs typeface="B Mitra" panose="00000400000000000000" pitchFamily="2" charset="-78"/>
              </a:rPr>
              <a:t> پس از یک ساعت از مصرف 50 گرم گلوکز خوراکی انجام می شود. میزان </a:t>
            </a:r>
            <a:r>
              <a:rPr lang="en-US" b="1" dirty="0" smtClean="0">
                <a:cs typeface="B Mitra" panose="00000400000000000000" pitchFamily="2" charset="-78"/>
              </a:rPr>
              <a:t>cut-off</a:t>
            </a:r>
            <a:r>
              <a:rPr lang="fa-IR" b="1" dirty="0" smtClean="0">
                <a:cs typeface="B Mitra" panose="00000400000000000000" pitchFamily="2" charset="-78"/>
              </a:rPr>
              <a:t> مساوی و بالاتر از 140 میلی گرم بر دسی لیتر این تست نیاز به ارجاع غیر فوری به متخصص زنان یا داخلی – غدد دارد.</a:t>
            </a:r>
          </a:p>
          <a:p>
            <a:pPr algn="r" rtl="1"/>
            <a:endParaRPr lang="en-US" b="1" dirty="0">
              <a:cs typeface="B Mitra" panose="00000400000000000000" pitchFamily="2" charset="-78"/>
            </a:endParaRPr>
          </a:p>
        </p:txBody>
      </p:sp>
    </p:spTree>
    <p:extLst>
      <p:ext uri="{BB962C8B-B14F-4D97-AF65-F5344CB8AC3E}">
        <p14:creationId xmlns:p14="http://schemas.microsoft.com/office/powerpoint/2010/main" val="155143599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2366010" y="993055"/>
            <a:ext cx="4526280" cy="4853390"/>
          </a:xfrm>
          <a:prstGeom prst="rect">
            <a:avLst/>
          </a:prstGeom>
        </p:spPr>
      </p:pic>
    </p:spTree>
    <p:extLst>
      <p:ext uri="{BB962C8B-B14F-4D97-AF65-F5344CB8AC3E}">
        <p14:creationId xmlns:p14="http://schemas.microsoft.com/office/powerpoint/2010/main" val="19939830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2314575" y="1011556"/>
            <a:ext cx="4414838" cy="4852035"/>
          </a:xfrm>
          <a:prstGeom prst="rect">
            <a:avLst/>
          </a:prstGeom>
        </p:spPr>
      </p:pic>
    </p:spTree>
    <p:extLst>
      <p:ext uri="{BB962C8B-B14F-4D97-AF65-F5344CB8AC3E}">
        <p14:creationId xmlns:p14="http://schemas.microsoft.com/office/powerpoint/2010/main" val="15488891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95942" y="1089422"/>
            <a:ext cx="8768443" cy="4679156"/>
          </a:xfrm>
          <a:prstGeom prst="rect">
            <a:avLst/>
          </a:prstGeom>
        </p:spPr>
      </p:pic>
    </p:spTree>
    <p:extLst>
      <p:ext uri="{BB962C8B-B14F-4D97-AF65-F5344CB8AC3E}">
        <p14:creationId xmlns:p14="http://schemas.microsoft.com/office/powerpoint/2010/main" val="3520637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53093" y="1100138"/>
            <a:ext cx="8662307" cy="4657725"/>
          </a:xfrm>
          <a:prstGeom prst="rect">
            <a:avLst/>
          </a:prstGeom>
        </p:spPr>
      </p:pic>
    </p:spTree>
    <p:extLst>
      <p:ext uri="{BB962C8B-B14F-4D97-AF65-F5344CB8AC3E}">
        <p14:creationId xmlns:p14="http://schemas.microsoft.com/office/powerpoint/2010/main" val="14458815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14548" y="875338"/>
            <a:ext cx="8096002" cy="5125412"/>
          </a:xfrm>
          <a:prstGeom prst="rect">
            <a:avLst/>
          </a:prstGeom>
        </p:spPr>
      </p:pic>
    </p:spTree>
    <p:extLst>
      <p:ext uri="{BB962C8B-B14F-4D97-AF65-F5344CB8AC3E}">
        <p14:creationId xmlns:p14="http://schemas.microsoft.com/office/powerpoint/2010/main" val="71993793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8529" y="1196752"/>
            <a:ext cx="8667836" cy="4150426"/>
          </a:xfrm>
          <a:prstGeom prst="rect">
            <a:avLst/>
          </a:prstGeom>
        </p:spPr>
      </p:pic>
    </p:spTree>
    <p:extLst>
      <p:ext uri="{BB962C8B-B14F-4D97-AF65-F5344CB8AC3E}">
        <p14:creationId xmlns:p14="http://schemas.microsoft.com/office/powerpoint/2010/main" val="179482519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800519" y="971268"/>
            <a:ext cx="5323229" cy="4875177"/>
          </a:xfrm>
          <a:prstGeom prst="rect">
            <a:avLst/>
          </a:prstGeom>
        </p:spPr>
      </p:pic>
    </p:spTree>
    <p:extLst>
      <p:ext uri="{BB962C8B-B14F-4D97-AF65-F5344CB8AC3E}">
        <p14:creationId xmlns:p14="http://schemas.microsoft.com/office/powerpoint/2010/main" val="38646746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nvGraphicFramePr>
        <p:xfrm>
          <a:off x="140335" y="1296352"/>
          <a:ext cx="8863330" cy="426529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06018221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1420684" y="1600200"/>
            <a:ext cx="5889881" cy="4525963"/>
          </a:xfrm>
          <a:prstGeom prst="rect">
            <a:avLst/>
          </a:prstGeom>
        </p:spPr>
      </p:pic>
    </p:spTree>
    <p:extLst>
      <p:ext uri="{BB962C8B-B14F-4D97-AF65-F5344CB8AC3E}">
        <p14:creationId xmlns:p14="http://schemas.microsoft.com/office/powerpoint/2010/main" val="105744445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1005968" y="1600200"/>
            <a:ext cx="6719314" cy="4525963"/>
          </a:xfrm>
          <a:prstGeom prst="rect">
            <a:avLst/>
          </a:prstGeom>
        </p:spPr>
      </p:pic>
    </p:spTree>
    <p:extLst>
      <p:ext uri="{BB962C8B-B14F-4D97-AF65-F5344CB8AC3E}">
        <p14:creationId xmlns:p14="http://schemas.microsoft.com/office/powerpoint/2010/main" val="49318267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403648" y="1556792"/>
            <a:ext cx="6248400" cy="4648200"/>
          </a:xfrm>
          <a:prstGeom prst="rect">
            <a:avLst/>
          </a:prstGeom>
        </p:spPr>
      </p:pic>
    </p:spTree>
    <p:extLst>
      <p:ext uri="{BB962C8B-B14F-4D97-AF65-F5344CB8AC3E}">
        <p14:creationId xmlns:p14="http://schemas.microsoft.com/office/powerpoint/2010/main" val="378440667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67544" y="2060848"/>
            <a:ext cx="8220075" cy="3857625"/>
          </a:xfrm>
          <a:prstGeom prst="rect">
            <a:avLst/>
          </a:prstGeom>
        </p:spPr>
      </p:pic>
    </p:spTree>
    <p:extLst>
      <p:ext uri="{BB962C8B-B14F-4D97-AF65-F5344CB8AC3E}">
        <p14:creationId xmlns:p14="http://schemas.microsoft.com/office/powerpoint/2010/main" val="340861621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1136831" y="1600200"/>
            <a:ext cx="6457588" cy="4525963"/>
          </a:xfrm>
          <a:prstGeom prst="rect">
            <a:avLst/>
          </a:prstGeom>
        </p:spPr>
      </p:pic>
    </p:spTree>
    <p:extLst>
      <p:ext uri="{BB962C8B-B14F-4D97-AF65-F5344CB8AC3E}">
        <p14:creationId xmlns:p14="http://schemas.microsoft.com/office/powerpoint/2010/main" val="144758107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1079975" y="1600200"/>
            <a:ext cx="6571299" cy="4525963"/>
          </a:xfrm>
          <a:prstGeom prst="rect">
            <a:avLst/>
          </a:prstGeom>
        </p:spPr>
      </p:pic>
    </p:spTree>
    <p:extLst>
      <p:ext uri="{BB962C8B-B14F-4D97-AF65-F5344CB8AC3E}">
        <p14:creationId xmlns:p14="http://schemas.microsoft.com/office/powerpoint/2010/main" val="370266362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806031" y="1600200"/>
            <a:ext cx="7119188" cy="4525963"/>
          </a:xfrm>
          <a:prstGeom prst="rect">
            <a:avLst/>
          </a:prstGeom>
        </p:spPr>
      </p:pic>
    </p:spTree>
    <p:extLst>
      <p:ext uri="{BB962C8B-B14F-4D97-AF65-F5344CB8AC3E}">
        <p14:creationId xmlns:p14="http://schemas.microsoft.com/office/powerpoint/2010/main" val="14492831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sp>
        <p:nvSpPr>
          <p:cNvPr id="6" name="Content Placeholder 5"/>
          <p:cNvSpPr>
            <a:spLocks noGrp="1"/>
          </p:cNvSpPr>
          <p:nvPr>
            <p:ph idx="1"/>
          </p:nvPr>
        </p:nvSpPr>
        <p:spPr/>
        <p:txBody>
          <a:bodyPr/>
          <a:lstStyle/>
          <a:p>
            <a:endParaRPr lang="en-US"/>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6144"/>
            <a:ext cx="9144000" cy="6822971"/>
          </a:xfrm>
          <a:prstGeom prst="rect">
            <a:avLst/>
          </a:prstGeom>
        </p:spPr>
      </p:pic>
      <p:sp>
        <p:nvSpPr>
          <p:cNvPr id="4" name="Rectangle 3"/>
          <p:cNvSpPr/>
          <p:nvPr/>
        </p:nvSpPr>
        <p:spPr>
          <a:xfrm>
            <a:off x="816692" y="4173219"/>
            <a:ext cx="4192229" cy="1294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eaLnBrk="1" fontAlgn="auto" hangingPunct="1">
              <a:spcBef>
                <a:spcPts val="0"/>
              </a:spcBef>
              <a:spcAft>
                <a:spcPts val="0"/>
              </a:spcAft>
            </a:pPr>
            <a:r>
              <a:rPr lang="fa-IR" sz="5400" dirty="0">
                <a:solidFill>
                  <a:srgbClr val="FFFF00"/>
                </a:solidFill>
                <a:latin typeface="Arial"/>
                <a:cs typeface="B Titr" panose="00000700000000000000" pitchFamily="2" charset="-78"/>
              </a:rPr>
              <a:t>یلدا مبارک</a:t>
            </a:r>
            <a:endParaRPr lang="en-US" sz="5400" dirty="0">
              <a:solidFill>
                <a:srgbClr val="FFFF00"/>
              </a:solidFill>
              <a:latin typeface="Arial"/>
              <a:cs typeface="B Titr" panose="00000700000000000000" pitchFamily="2" charset="-78"/>
            </a:endParaRPr>
          </a:p>
        </p:txBody>
      </p:sp>
    </p:spTree>
    <p:extLst>
      <p:ext uri="{BB962C8B-B14F-4D97-AF65-F5344CB8AC3E}">
        <p14:creationId xmlns:p14="http://schemas.microsoft.com/office/powerpoint/2010/main" val="324998761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3987" y="245219"/>
            <a:ext cx="6842125" cy="922337"/>
          </a:xfrm>
        </p:spPr>
        <p:txBody>
          <a:bodyPr/>
          <a:lstStyle/>
          <a:p>
            <a:pPr algn="ctr"/>
            <a:r>
              <a:rPr lang="fa-IR" sz="4400" b="1" dirty="0">
                <a:solidFill>
                  <a:srgbClr val="C00000"/>
                </a:solidFill>
                <a:cs typeface="B Titr" panose="00000700000000000000" pitchFamily="2" charset="-78"/>
              </a:rPr>
              <a:t>سپاس از توجه شما</a:t>
            </a:r>
            <a:endParaRPr lang="fa-IR" dirty="0">
              <a:solidFill>
                <a:srgbClr val="C00000"/>
              </a:solidFill>
            </a:endParaRPr>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7800" y="1412777"/>
            <a:ext cx="9211726" cy="6120680"/>
          </a:xfrm>
        </p:spPr>
      </p:pic>
      <p:sp>
        <p:nvSpPr>
          <p:cNvPr id="9" name="Rectangle 8"/>
          <p:cNvSpPr/>
          <p:nvPr/>
        </p:nvSpPr>
        <p:spPr>
          <a:xfrm>
            <a:off x="6948264" y="0"/>
            <a:ext cx="2215662" cy="141277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fa-IR" sz="1800" b="0" i="0" u="none" strike="noStrike" kern="1200" cap="none" spc="0" normalizeH="0" baseline="0" noProof="0">
              <a:ln>
                <a:noFill/>
              </a:ln>
              <a:solidFill>
                <a:srgbClr val="FFFFFF"/>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25084956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1972730266"/>
              </p:ext>
            </p:extLst>
          </p:nvPr>
        </p:nvGraphicFramePr>
        <p:xfrm>
          <a:off x="107504" y="980728"/>
          <a:ext cx="8782050" cy="525658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08894258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0223" y="764704"/>
            <a:ext cx="7235825" cy="576263"/>
          </a:xfrm>
        </p:spPr>
        <p:txBody>
          <a:bodyPr/>
          <a:lstStyle/>
          <a:p>
            <a:pPr marL="0" marR="0" lvl="0" indent="0" algn="ctr" defTabSz="914400" rtl="1" eaLnBrk="1" fontAlgn="ctr" latinLnBrk="0" hangingPunct="1">
              <a:lnSpc>
                <a:spcPct val="100000"/>
              </a:lnSpc>
              <a:spcBef>
                <a:spcPts val="0"/>
              </a:spcBef>
              <a:spcAft>
                <a:spcPts val="0"/>
              </a:spcAft>
              <a:buClrTx/>
              <a:buSzTx/>
              <a:buFontTx/>
              <a:buNone/>
              <a:tabLst/>
              <a:defRPr/>
            </a:pPr>
            <a:r>
              <a:rPr lang="fa-IR" sz="2200" dirty="0">
                <a:solidFill>
                  <a:srgbClr val="C00000"/>
                </a:solidFill>
                <a:cs typeface="B Titr" panose="00000700000000000000" pitchFamily="2" charset="-78"/>
              </a:rPr>
              <a:t>درصد زنان زایمان کرده که حداقل 1 بار در بارداری مراقبت شده اند</a:t>
            </a:r>
            <a:r>
              <a:rPr lang="fa-IR" sz="1800" b="1" dirty="0">
                <a:solidFill>
                  <a:srgbClr val="000000"/>
                </a:solidFill>
                <a:latin typeface="B Nazanin" panose="00000400000000000000" pitchFamily="2" charset="-78"/>
                <a:ea typeface="+mn-ea"/>
                <a:cs typeface="B Nazanin" panose="00000400000000000000" pitchFamily="2" charset="-78"/>
              </a:rPr>
              <a:t/>
            </a:r>
            <a:br>
              <a:rPr lang="fa-IR" sz="1800" b="1" dirty="0">
                <a:solidFill>
                  <a:srgbClr val="000000"/>
                </a:solidFill>
                <a:latin typeface="B Nazanin" panose="00000400000000000000" pitchFamily="2" charset="-78"/>
                <a:ea typeface="+mn-ea"/>
                <a:cs typeface="B Nazanin" panose="00000400000000000000" pitchFamily="2" charset="-78"/>
              </a:rPr>
            </a:br>
            <a:r>
              <a:rPr lang="fa-IR" sz="2200" dirty="0">
                <a:solidFill>
                  <a:srgbClr val="C00000"/>
                </a:solidFill>
                <a:cs typeface="B Titr" panose="00000700000000000000" pitchFamily="2" charset="-78"/>
              </a:rPr>
              <a:t/>
            </a:r>
            <a:br>
              <a:rPr lang="fa-IR" sz="2200" dirty="0">
                <a:solidFill>
                  <a:srgbClr val="C00000"/>
                </a:solidFill>
                <a:cs typeface="B Titr" panose="00000700000000000000" pitchFamily="2" charset="-78"/>
              </a:rPr>
            </a:br>
            <a:endParaRPr lang="fa-IR" sz="2200" dirty="0">
              <a:solidFill>
                <a:srgbClr val="C00000"/>
              </a:solidFill>
              <a:cs typeface="B Titr" panose="00000700000000000000" pitchFamily="2" charset="-78"/>
            </a:endParaRPr>
          </a:p>
        </p:txBody>
      </p:sp>
      <p:graphicFrame>
        <p:nvGraphicFramePr>
          <p:cNvPr id="5" name="Chart 4"/>
          <p:cNvGraphicFramePr>
            <a:graphicFrameLocks/>
          </p:cNvGraphicFramePr>
          <p:nvPr>
            <p:extLst/>
          </p:nvPr>
        </p:nvGraphicFramePr>
        <p:xfrm>
          <a:off x="467544" y="1772816"/>
          <a:ext cx="8064904" cy="411473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86766494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2307260291"/>
              </p:ext>
            </p:extLst>
          </p:nvPr>
        </p:nvGraphicFramePr>
        <p:xfrm>
          <a:off x="107504" y="1484784"/>
          <a:ext cx="8781415" cy="458152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55096135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Custom 256">
      <a:dk1>
        <a:sysClr val="windowText" lastClr="000000"/>
      </a:dk1>
      <a:lt1>
        <a:srgbClr val="FFFFFF"/>
      </a:lt1>
      <a:dk2>
        <a:srgbClr val="000000"/>
      </a:dk2>
      <a:lt2>
        <a:srgbClr val="FFFFFF"/>
      </a:lt2>
      <a:accent1>
        <a:srgbClr val="A5C445"/>
      </a:accent1>
      <a:accent2>
        <a:srgbClr val="6BA7F8"/>
      </a:accent2>
      <a:accent3>
        <a:srgbClr val="C3DBFC"/>
      </a:accent3>
      <a:accent4>
        <a:srgbClr val="0A2793"/>
      </a:accent4>
      <a:accent5>
        <a:srgbClr val="C0E8FD"/>
      </a:accent5>
      <a:accent6>
        <a:srgbClr val="6097E1"/>
      </a:accent6>
      <a:hlink>
        <a:srgbClr val="0B6DEF"/>
      </a:hlink>
      <a:folHlink>
        <a:srgbClr val="237DF5"/>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Custom 155">
      <a:dk1>
        <a:sysClr val="windowText" lastClr="000000"/>
      </a:dk1>
      <a:lt1>
        <a:srgbClr val="FFFFFF"/>
      </a:lt1>
      <a:dk2>
        <a:srgbClr val="000000"/>
      </a:dk2>
      <a:lt2>
        <a:srgbClr val="FFFFFF"/>
      </a:lt2>
      <a:accent1>
        <a:srgbClr val="B8D98A"/>
      </a:accent1>
      <a:accent2>
        <a:srgbClr val="6BA7F8"/>
      </a:accent2>
      <a:accent3>
        <a:srgbClr val="C3DBFC"/>
      </a:accent3>
      <a:accent4>
        <a:srgbClr val="0A2793"/>
      </a:accent4>
      <a:accent5>
        <a:srgbClr val="C0E8FD"/>
      </a:accent5>
      <a:accent6>
        <a:srgbClr val="6097E1"/>
      </a:accent6>
      <a:hlink>
        <a:srgbClr val="0B6DEF"/>
      </a:hlink>
      <a:folHlink>
        <a:srgbClr val="237DF5"/>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Default Design">
  <a:themeElements>
    <a:clrScheme name="">
      <a:dk1>
        <a:srgbClr val="594747"/>
      </a:dk1>
      <a:lt1>
        <a:srgbClr val="FFFFFF"/>
      </a:lt1>
      <a:dk2>
        <a:srgbClr val="6A1E2F"/>
      </a:dk2>
      <a:lt2>
        <a:srgbClr val="67778E"/>
      </a:lt2>
      <a:accent1>
        <a:srgbClr val="982026"/>
      </a:accent1>
      <a:accent2>
        <a:srgbClr val="E8DBA6"/>
      </a:accent2>
      <a:accent3>
        <a:srgbClr val="FFFFFF"/>
      </a:accent3>
      <a:accent4>
        <a:srgbClr val="4B3B3B"/>
      </a:accent4>
      <a:accent5>
        <a:srgbClr val="CAABAC"/>
      </a:accent5>
      <a:accent6>
        <a:srgbClr val="D2C696"/>
      </a:accent6>
      <a:hlink>
        <a:srgbClr val="6B935F"/>
      </a:hlink>
      <a:folHlink>
        <a:srgbClr val="D28D5F"/>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E2FAD"/>
        </a:dk1>
        <a:lt1>
          <a:srgbClr val="FFFFFF"/>
        </a:lt1>
        <a:dk2>
          <a:srgbClr val="0E2FAD"/>
        </a:dk2>
        <a:lt2>
          <a:srgbClr val="B3CCE6"/>
        </a:lt2>
        <a:accent1>
          <a:srgbClr val="7FD7FC"/>
        </a:accent1>
        <a:accent2>
          <a:srgbClr val="6BA7F8"/>
        </a:accent2>
        <a:accent3>
          <a:srgbClr val="FFFFFF"/>
        </a:accent3>
        <a:accent4>
          <a:srgbClr val="0A2793"/>
        </a:accent4>
        <a:accent5>
          <a:srgbClr val="C0E8FD"/>
        </a:accent5>
        <a:accent6>
          <a:srgbClr val="6097E1"/>
        </a:accent6>
        <a:hlink>
          <a:srgbClr val="FFAB57"/>
        </a:hlink>
        <a:folHlink>
          <a:srgbClr val="007B7E"/>
        </a:folHlink>
      </a:clrScheme>
      <a:clrMap bg1="lt1" tx1="dk1" bg2="lt2" tx2="dk2" accent1="accent1" accent2="accent2" accent3="accent3" accent4="accent4" accent5="accent5" accent6="accent6" hlink="hlink" folHlink="folHlink"/>
    </a:extraClrScheme>
    <a:extraClrScheme>
      <a:clrScheme name="Default Design 14">
        <a:dk1>
          <a:srgbClr val="0E2FAD"/>
        </a:dk1>
        <a:lt1>
          <a:srgbClr val="FFFFFF"/>
        </a:lt1>
        <a:dk2>
          <a:srgbClr val="0E2FAD"/>
        </a:dk2>
        <a:lt2>
          <a:srgbClr val="B3CCE6"/>
        </a:lt2>
        <a:accent1>
          <a:srgbClr val="7FD7FC"/>
        </a:accent1>
        <a:accent2>
          <a:srgbClr val="6BA7F8"/>
        </a:accent2>
        <a:accent3>
          <a:srgbClr val="FFFFFF"/>
        </a:accent3>
        <a:accent4>
          <a:srgbClr val="0A2793"/>
        </a:accent4>
        <a:accent5>
          <a:srgbClr val="C0E8FD"/>
        </a:accent5>
        <a:accent6>
          <a:srgbClr val="6097E1"/>
        </a:accent6>
        <a:hlink>
          <a:srgbClr val="FF9D3B"/>
        </a:hlink>
        <a:folHlink>
          <a:srgbClr val="007B7E"/>
        </a:folHlink>
      </a:clrScheme>
      <a:clrMap bg1="lt1" tx1="dk1" bg2="lt2" tx2="dk2" accent1="accent1" accent2="accent2" accent3="accent3" accent4="accent4" accent5="accent5" accent6="accent6" hlink="hlink" folHlink="folHlink"/>
    </a:extraClrScheme>
    <a:extraClrScheme>
      <a:clrScheme name="Default Design 15">
        <a:dk1>
          <a:srgbClr val="087280"/>
        </a:dk1>
        <a:lt1>
          <a:srgbClr val="F6F1EC"/>
        </a:lt1>
        <a:dk2>
          <a:srgbClr val="0347B5"/>
        </a:dk2>
        <a:lt2>
          <a:srgbClr val="8C8C8C"/>
        </a:lt2>
        <a:accent1>
          <a:srgbClr val="0DB6CC"/>
        </a:accent1>
        <a:accent2>
          <a:srgbClr val="62A97F"/>
        </a:accent2>
        <a:accent3>
          <a:srgbClr val="FAF7F4"/>
        </a:accent3>
        <a:accent4>
          <a:srgbClr val="06606C"/>
        </a:accent4>
        <a:accent5>
          <a:srgbClr val="AAD7E2"/>
        </a:accent5>
        <a:accent6>
          <a:srgbClr val="589972"/>
        </a:accent6>
        <a:hlink>
          <a:srgbClr val="CC630C"/>
        </a:hlink>
        <a:folHlink>
          <a:srgbClr val="802A08"/>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_Default Design">
  <a:themeElements>
    <a:clrScheme name="">
      <a:dk1>
        <a:srgbClr val="594747"/>
      </a:dk1>
      <a:lt1>
        <a:srgbClr val="FFFFFF"/>
      </a:lt1>
      <a:dk2>
        <a:srgbClr val="6A1E2F"/>
      </a:dk2>
      <a:lt2>
        <a:srgbClr val="67778E"/>
      </a:lt2>
      <a:accent1>
        <a:srgbClr val="982026"/>
      </a:accent1>
      <a:accent2>
        <a:srgbClr val="E8DBA6"/>
      </a:accent2>
      <a:accent3>
        <a:srgbClr val="FFFFFF"/>
      </a:accent3>
      <a:accent4>
        <a:srgbClr val="4B3B3B"/>
      </a:accent4>
      <a:accent5>
        <a:srgbClr val="CAABAC"/>
      </a:accent5>
      <a:accent6>
        <a:srgbClr val="D2C696"/>
      </a:accent6>
      <a:hlink>
        <a:srgbClr val="6B935F"/>
      </a:hlink>
      <a:folHlink>
        <a:srgbClr val="D28D5F"/>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E2FAD"/>
        </a:dk1>
        <a:lt1>
          <a:srgbClr val="FFFFFF"/>
        </a:lt1>
        <a:dk2>
          <a:srgbClr val="0E2FAD"/>
        </a:dk2>
        <a:lt2>
          <a:srgbClr val="B3CCE6"/>
        </a:lt2>
        <a:accent1>
          <a:srgbClr val="7FD7FC"/>
        </a:accent1>
        <a:accent2>
          <a:srgbClr val="6BA7F8"/>
        </a:accent2>
        <a:accent3>
          <a:srgbClr val="FFFFFF"/>
        </a:accent3>
        <a:accent4>
          <a:srgbClr val="0A2793"/>
        </a:accent4>
        <a:accent5>
          <a:srgbClr val="C0E8FD"/>
        </a:accent5>
        <a:accent6>
          <a:srgbClr val="6097E1"/>
        </a:accent6>
        <a:hlink>
          <a:srgbClr val="FFAB57"/>
        </a:hlink>
        <a:folHlink>
          <a:srgbClr val="007B7E"/>
        </a:folHlink>
      </a:clrScheme>
      <a:clrMap bg1="lt1" tx1="dk1" bg2="lt2" tx2="dk2" accent1="accent1" accent2="accent2" accent3="accent3" accent4="accent4" accent5="accent5" accent6="accent6" hlink="hlink" folHlink="folHlink"/>
    </a:extraClrScheme>
    <a:extraClrScheme>
      <a:clrScheme name="Default Design 14">
        <a:dk1>
          <a:srgbClr val="0E2FAD"/>
        </a:dk1>
        <a:lt1>
          <a:srgbClr val="FFFFFF"/>
        </a:lt1>
        <a:dk2>
          <a:srgbClr val="0E2FAD"/>
        </a:dk2>
        <a:lt2>
          <a:srgbClr val="B3CCE6"/>
        </a:lt2>
        <a:accent1>
          <a:srgbClr val="7FD7FC"/>
        </a:accent1>
        <a:accent2>
          <a:srgbClr val="6BA7F8"/>
        </a:accent2>
        <a:accent3>
          <a:srgbClr val="FFFFFF"/>
        </a:accent3>
        <a:accent4>
          <a:srgbClr val="0A2793"/>
        </a:accent4>
        <a:accent5>
          <a:srgbClr val="C0E8FD"/>
        </a:accent5>
        <a:accent6>
          <a:srgbClr val="6097E1"/>
        </a:accent6>
        <a:hlink>
          <a:srgbClr val="FF9D3B"/>
        </a:hlink>
        <a:folHlink>
          <a:srgbClr val="007B7E"/>
        </a:folHlink>
      </a:clrScheme>
      <a:clrMap bg1="lt1" tx1="dk1" bg2="lt2" tx2="dk2" accent1="accent1" accent2="accent2" accent3="accent3" accent4="accent4" accent5="accent5" accent6="accent6" hlink="hlink" folHlink="folHlink"/>
    </a:extraClrScheme>
    <a:extraClrScheme>
      <a:clrScheme name="Default Design 15">
        <a:dk1>
          <a:srgbClr val="087280"/>
        </a:dk1>
        <a:lt1>
          <a:srgbClr val="F6F1EC"/>
        </a:lt1>
        <a:dk2>
          <a:srgbClr val="0347B5"/>
        </a:dk2>
        <a:lt2>
          <a:srgbClr val="8C8C8C"/>
        </a:lt2>
        <a:accent1>
          <a:srgbClr val="0DB6CC"/>
        </a:accent1>
        <a:accent2>
          <a:srgbClr val="62A97F"/>
        </a:accent2>
        <a:accent3>
          <a:srgbClr val="FAF7F4"/>
        </a:accent3>
        <a:accent4>
          <a:srgbClr val="06606C"/>
        </a:accent4>
        <a:accent5>
          <a:srgbClr val="AAD7E2"/>
        </a:accent5>
        <a:accent6>
          <a:srgbClr val="589972"/>
        </a:accent6>
        <a:hlink>
          <a:srgbClr val="CC630C"/>
        </a:hlink>
        <a:folHlink>
          <a:srgbClr val="802A08"/>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1613</TotalTime>
  <Words>1398</Words>
  <Application>Microsoft Office PowerPoint</Application>
  <PresentationFormat>On-screen Show (4:3)</PresentationFormat>
  <Paragraphs>187</Paragraphs>
  <Slides>68</Slides>
  <Notes>2</Notes>
  <HiddenSlides>0</HiddenSlides>
  <MMClips>0</MMClips>
  <ScaleCrop>false</ScaleCrop>
  <HeadingPairs>
    <vt:vector size="6" baseType="variant">
      <vt:variant>
        <vt:lpstr>Fonts Used</vt:lpstr>
      </vt:variant>
      <vt:variant>
        <vt:i4>14</vt:i4>
      </vt:variant>
      <vt:variant>
        <vt:lpstr>Theme</vt:lpstr>
      </vt:variant>
      <vt:variant>
        <vt:i4>5</vt:i4>
      </vt:variant>
      <vt:variant>
        <vt:lpstr>Slide Titles</vt:lpstr>
      </vt:variant>
      <vt:variant>
        <vt:i4>68</vt:i4>
      </vt:variant>
    </vt:vector>
  </HeadingPairs>
  <TitlesOfParts>
    <vt:vector size="87" baseType="lpstr">
      <vt:lpstr>MS PGothic</vt:lpstr>
      <vt:lpstr>MS PGothic</vt:lpstr>
      <vt:lpstr>Arial</vt:lpstr>
      <vt:lpstr>B Jadid</vt:lpstr>
      <vt:lpstr>B Mitra</vt:lpstr>
      <vt:lpstr>B Nazanin</vt:lpstr>
      <vt:lpstr>B Titr</vt:lpstr>
      <vt:lpstr>B Zar</vt:lpstr>
      <vt:lpstr>Calibri</vt:lpstr>
      <vt:lpstr>Corbel</vt:lpstr>
      <vt:lpstr>Segoe Print</vt:lpstr>
      <vt:lpstr>Times New Roman</vt:lpstr>
      <vt:lpstr>Wingdings</vt:lpstr>
      <vt:lpstr>yekanYW</vt:lpstr>
      <vt:lpstr>Office Theme</vt:lpstr>
      <vt:lpstr>1_Office Theme</vt:lpstr>
      <vt:lpstr>3_Office Theme</vt:lpstr>
      <vt:lpstr>Default Design</vt:lpstr>
      <vt:lpstr>1_Default Design</vt:lpstr>
      <vt:lpstr>شاخص های سلامت مادران</vt:lpstr>
      <vt:lpstr>PowerPoint Presentation</vt:lpstr>
      <vt:lpstr>تعاریف شاخص های سامانه سیب (گزارش های دوره ای) </vt:lpstr>
      <vt:lpstr>درصد زنان زایمان کرده که مراقبت پیش از بارداری انجام داده اند </vt:lpstr>
      <vt:lpstr>PowerPoint Presentation</vt:lpstr>
      <vt:lpstr>PowerPoint Presentation</vt:lpstr>
      <vt:lpstr>PowerPoint Presentation</vt:lpstr>
      <vt:lpstr>درصد زنان زایمان کرده که حداقل 1 بار در بارداری مراقبت شده اند  </vt:lpstr>
      <vt:lpstr>PowerPoint Presentation</vt:lpstr>
      <vt:lpstr>PowerPoint Presentation</vt:lpstr>
      <vt:lpstr>درصد مادران بارداری که اولین خدمت بارداری را دریافت کرده اند </vt:lpstr>
      <vt:lpstr>PowerPoint Presentation</vt:lpstr>
      <vt:lpstr>PowerPoint Presentation</vt:lpstr>
      <vt:lpstr>درصد مادرانی که متناسب با سن بارداری حداقل مراقبت را دریافت کرده اند (پوشش مراقبت بارداری)  </vt:lpstr>
      <vt:lpstr>PowerPoint Presentation</vt:lpstr>
      <vt:lpstr>PowerPoint Presentation</vt:lpstr>
      <vt:lpstr>PowerPoint Presentation</vt:lpstr>
      <vt:lpstr>PowerPoint Presentation</vt:lpstr>
      <vt:lpstr>PowerPoint Presentation</vt:lpstr>
      <vt:lpstr>PowerPoint Presentation</vt:lpstr>
      <vt:lpstr>درصد مادرانی که حداقل دو بار پس از زایمان مراقبت شده اند </vt:lpstr>
      <vt:lpstr>PowerPoint Presentation</vt:lpstr>
      <vt:lpstr>PowerPoint Presentation</vt:lpstr>
      <vt:lpstr>PowerPoint Presentation</vt:lpstr>
      <vt:lpstr>PowerPoint Presentation</vt:lpstr>
      <vt:lpstr>شاخص های برنامه مادران در داشبورد مدیریتی</vt:lpstr>
      <vt:lpstr>Example Bullet Point Slide</vt:lpstr>
      <vt:lpstr>نحوه محاسبه شاخص های مراقبت قبل از بارداری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"حفظ حیات جنین                              در راستای                                          انصراف از سقط عمدی"</vt:lpstr>
      <vt:lpstr> سقط جنین ممنوع بوده و از جرائم دارای جنبه عمومی می ‌باشد و مطابق مواد (۷۱۶) تا (۷۲۰) قانون مجازات اسلامی و مواد این قانون، مستوجب مجازات دیه، حبس و ابطال پروانه پزشکی است. مادر صرفاً در مواردی که احتمال بدهد شرایط زیر محقق می ‌شود، می‌تواند درخواست سقط جنین را به مراکز پزشکی قانونی تقدیم نماید. کلیه مراکز پزشکی قانونی در مراکز استان‌ ها مکلفند درخواست ‌های واصله را فوراً به کمیسیون سقط قانونی ارجاع نمایند. این کمیسیون مرکب از یک قاضی ویژه، یک پزشک متخصص متعهد و یک متخصص پزشک قانونی در استخدام سازمان پزشکی قانونی، حداکثر ظرف یک هفته تشکیل می ‌شود. رای لازم توسط قاضی عضو کمیسیون با رعایت اصل عدم جواز سقط در موارد تردید صادر می ‌گردد. قاضی عضو در کمیسیون مذکور با حصول اطمینان نسبت به یکی از موارد ذیل مجوز سقط قانونی را با اعتبار حداکثر پانزده روزه صادر می ‌نماید:  الف - در صورتی که جان مادر به شکل جدی در خطر باشد و راه نجات مادر منحصر در سقط جنین بوده و سن جنین کمتر از چهار ماه باشد و نشانه‌ ها و امارات ولوج روح در جنین نباشد، ب - در مواردی که اگر جنین سقط نشود مادر و جنین هر دو فوت می‌ کنند و راه نجات مادر منحصر در اسقاط جنین است، ج - چنانچه پس از اخذ اظهارات ولی، جمیع شرایط زیر احراز شود: - رضایت مادر - وجود حرج (مشقت شدید غیرقابل تحمل) برای مادر - وجود قطعی ناهنجاری ‌های جنینی غیرقابل درمان، در مواردی که حرج مربوط به بیماری یا نقص در جنین است - فقدان امکان جبران و جایگزینی برای حرج مادر - فقدان نشانه‌ ها و امارات ولوج روح - کمتر از چهار ماه بودن سن جنین. </vt:lpstr>
      <vt:lpstr> </vt:lpstr>
      <vt:lpstr>PowerPoint Presentation</vt:lpstr>
      <vt:lpstr>خدمت آموزش</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در اولین مراقبت (مراقبت هفته 4 تا قبل از 6) غربالگری دیابت بارداری برای افراد زیر انجام شود:</vt:lpstr>
      <vt:lpstr>تستGCT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سپاس از توجه شما</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Fall Season PowerPoint Presentation</dc:title>
  <dc:creator>jontypearce</dc:creator>
  <cp:lastModifiedBy>madaran</cp:lastModifiedBy>
  <cp:revision>211</cp:revision>
  <dcterms:created xsi:type="dcterms:W3CDTF">2011-07-11T11:56:50Z</dcterms:created>
  <dcterms:modified xsi:type="dcterms:W3CDTF">2024-12-11T04:05:40Z</dcterms:modified>
</cp:coreProperties>
</file>