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5"/>
  </p:notesMasterIdLst>
  <p:sldIdLst>
    <p:sldId id="278" r:id="rId2"/>
    <p:sldId id="256" r:id="rId3"/>
    <p:sldId id="279" r:id="rId4"/>
    <p:sldId id="314" r:id="rId5"/>
    <p:sldId id="315" r:id="rId6"/>
    <p:sldId id="308" r:id="rId7"/>
    <p:sldId id="311" r:id="rId8"/>
    <p:sldId id="312" r:id="rId9"/>
    <p:sldId id="306" r:id="rId10"/>
    <p:sldId id="307" r:id="rId11"/>
    <p:sldId id="316" r:id="rId12"/>
    <p:sldId id="317" r:id="rId13"/>
    <p:sldId id="318" r:id="rId14"/>
    <p:sldId id="313" r:id="rId15"/>
    <p:sldId id="281" r:id="rId16"/>
    <p:sldId id="283" r:id="rId17"/>
    <p:sldId id="284" r:id="rId18"/>
    <p:sldId id="286" r:id="rId19"/>
    <p:sldId id="319" r:id="rId20"/>
    <p:sldId id="287" r:id="rId21"/>
    <p:sldId id="288" r:id="rId22"/>
    <p:sldId id="289" r:id="rId23"/>
    <p:sldId id="290" r:id="rId24"/>
    <p:sldId id="291" r:id="rId25"/>
    <p:sldId id="292" r:id="rId26"/>
    <p:sldId id="294" r:id="rId27"/>
    <p:sldId id="295" r:id="rId28"/>
    <p:sldId id="293" r:id="rId29"/>
    <p:sldId id="296" r:id="rId30"/>
    <p:sldId id="297" r:id="rId31"/>
    <p:sldId id="299" r:id="rId32"/>
    <p:sldId id="300" r:id="rId33"/>
    <p:sldId id="301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DBE1"/>
    <a:srgbClr val="D4AC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88" d="100"/>
          <a:sy n="88" d="100"/>
        </p:scale>
        <p:origin x="3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33CC3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0AEC-407C-827C-7BFE6B237B9D}"/>
              </c:ext>
            </c:extLst>
          </c:dPt>
          <c:dPt>
            <c:idx val="1"/>
            <c:invertIfNegative val="0"/>
            <c:bubble3D val="0"/>
            <c:spPr>
              <a:solidFill>
                <a:srgbClr val="33CC3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0AEC-407C-827C-7BFE6B237B9D}"/>
              </c:ext>
            </c:extLst>
          </c:dPt>
          <c:dPt>
            <c:idx val="2"/>
            <c:invertIfNegative val="0"/>
            <c:bubble3D val="0"/>
            <c:spPr>
              <a:solidFill>
                <a:srgbClr val="33CC3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0AEC-407C-827C-7BFE6B237B9D}"/>
              </c:ext>
            </c:extLst>
          </c:dPt>
          <c:dPt>
            <c:idx val="3"/>
            <c:invertIfNegative val="0"/>
            <c:bubble3D val="0"/>
            <c:spPr>
              <a:solidFill>
                <a:srgbClr val="33CC3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0AEC-407C-827C-7BFE6B237B9D}"/>
              </c:ext>
            </c:extLst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0AEC-407C-827C-7BFE6B237B9D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0AEC-407C-827C-7BFE6B237B9D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0AEC-407C-827C-7BFE6B237B9D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0AEC-407C-827C-7BFE6B237B9D}"/>
              </c:ext>
            </c:extLst>
          </c:dPt>
          <c:dPt>
            <c:idx val="8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0AEC-407C-827C-7BFE6B237B9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Yekan Bakh FaNum Heavy" panose="01000504000000020004" pitchFamily="2" charset="-78"/>
                    <a:ea typeface="Yekan Bakh FaNum Heavy" panose="01000504000000020004" pitchFamily="2" charset="-78"/>
                    <a:cs typeface="Yekan Bakh FaNum Heavy" panose="01000504000000020004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1345</c:v>
                </c:pt>
                <c:pt idx="1">
                  <c:v>1355</c:v>
                </c:pt>
                <c:pt idx="2">
                  <c:v>1365</c:v>
                </c:pt>
                <c:pt idx="3">
                  <c:v>1370</c:v>
                </c:pt>
                <c:pt idx="4">
                  <c:v>1375</c:v>
                </c:pt>
                <c:pt idx="5">
                  <c:v>1385</c:v>
                </c:pt>
                <c:pt idx="6">
                  <c:v>1390</c:v>
                </c:pt>
                <c:pt idx="7">
                  <c:v>1395</c:v>
                </c:pt>
                <c:pt idx="8">
                  <c:v>1400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3.1</c:v>
                </c:pt>
                <c:pt idx="1">
                  <c:v>2.7</c:v>
                </c:pt>
                <c:pt idx="2">
                  <c:v>3.9</c:v>
                </c:pt>
                <c:pt idx="3">
                  <c:v>2.5</c:v>
                </c:pt>
                <c:pt idx="4">
                  <c:v>1.5</c:v>
                </c:pt>
                <c:pt idx="5">
                  <c:v>1.6</c:v>
                </c:pt>
                <c:pt idx="6">
                  <c:v>1.3</c:v>
                </c:pt>
                <c:pt idx="7">
                  <c:v>1.2</c:v>
                </c:pt>
                <c:pt idx="8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0AEC-407C-827C-7BFE6B237B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34523263"/>
        <c:axId val="1234523679"/>
        <c:axId val="0"/>
      </c:bar3DChart>
      <c:catAx>
        <c:axId val="12345232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Yekan Bakh FaNum Heavy" panose="01000504000000020004" pitchFamily="2" charset="-78"/>
                <a:ea typeface="Yekan Bakh FaNum Heavy" panose="01000504000000020004" pitchFamily="2" charset="-78"/>
                <a:cs typeface="Yekan Bakh FaNum Heavy" panose="01000504000000020004" pitchFamily="2" charset="-78"/>
              </a:defRPr>
            </a:pPr>
            <a:endParaRPr lang="fa-IR"/>
          </a:p>
        </c:txPr>
        <c:crossAx val="1234523679"/>
        <c:crosses val="autoZero"/>
        <c:auto val="1"/>
        <c:lblAlgn val="ctr"/>
        <c:lblOffset val="100"/>
        <c:noMultiLvlLbl val="0"/>
      </c:catAx>
      <c:valAx>
        <c:axId val="12345236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Yekan Bakh FaNum Heavy" panose="01000504000000020004" pitchFamily="2" charset="-78"/>
                <a:ea typeface="Yekan Bakh FaNum Heavy" panose="01000504000000020004" pitchFamily="2" charset="-78"/>
                <a:cs typeface="Yekan Bakh FaNum Heavy" panose="01000504000000020004" pitchFamily="2" charset="-78"/>
              </a:defRPr>
            </a:pPr>
            <a:endParaRPr lang="fa-IR"/>
          </a:p>
        </c:txPr>
        <c:crossAx val="12345232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Yekan Bakh FaNum Heavy" panose="01000504000000020004" pitchFamily="2" charset="-78"/>
          <a:ea typeface="Yekan Bakh FaNum Heavy" panose="01000504000000020004" pitchFamily="2" charset="-78"/>
          <a:cs typeface="Yekan Bakh FaNum Heavy" panose="01000504000000020004" pitchFamily="2" charset="-78"/>
        </a:defRPr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3EC13-2E37-4796-834C-F214A7E05188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E3296-3706-456F-ABF5-056CF78AD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562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1093c028bef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1093c028bef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6609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>
            <a:spLocks noGrp="1"/>
          </p:cNvSpPr>
          <p:nvPr>
            <p:ph type="title"/>
          </p:nvPr>
        </p:nvSpPr>
        <p:spPr>
          <a:xfrm>
            <a:off x="960000" y="573024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None/>
              <a:defRPr sz="3867"/>
            </a:lvl1pPr>
            <a:lvl2pPr lvl="1" rtl="0">
              <a:spcBef>
                <a:spcPts val="0"/>
              </a:spcBef>
              <a:spcAft>
                <a:spcPts val="0"/>
              </a:spcAft>
              <a:buSzPts val="2900"/>
              <a:buNone/>
              <a:defRPr sz="3867"/>
            </a:lvl2pPr>
            <a:lvl3pPr lvl="2" rtl="0">
              <a:spcBef>
                <a:spcPts val="0"/>
              </a:spcBef>
              <a:spcAft>
                <a:spcPts val="0"/>
              </a:spcAft>
              <a:buSzPts val="2900"/>
              <a:buNone/>
              <a:defRPr sz="3867"/>
            </a:lvl3pPr>
            <a:lvl4pPr lvl="3" rtl="0">
              <a:spcBef>
                <a:spcPts val="0"/>
              </a:spcBef>
              <a:spcAft>
                <a:spcPts val="0"/>
              </a:spcAft>
              <a:buSzPts val="2900"/>
              <a:buNone/>
              <a:defRPr sz="3867"/>
            </a:lvl4pPr>
            <a:lvl5pPr lvl="4" rtl="0">
              <a:spcBef>
                <a:spcPts val="0"/>
              </a:spcBef>
              <a:spcAft>
                <a:spcPts val="0"/>
              </a:spcAft>
              <a:buSzPts val="2900"/>
              <a:buNone/>
              <a:defRPr sz="3867"/>
            </a:lvl5pPr>
            <a:lvl6pPr lvl="5" rtl="0">
              <a:spcBef>
                <a:spcPts val="0"/>
              </a:spcBef>
              <a:spcAft>
                <a:spcPts val="0"/>
              </a:spcAft>
              <a:buSzPts val="2900"/>
              <a:buNone/>
              <a:defRPr sz="3867"/>
            </a:lvl6pPr>
            <a:lvl7pPr lvl="6" rtl="0">
              <a:spcBef>
                <a:spcPts val="0"/>
              </a:spcBef>
              <a:spcAft>
                <a:spcPts val="0"/>
              </a:spcAft>
              <a:buSzPts val="2900"/>
              <a:buNone/>
              <a:defRPr sz="3867"/>
            </a:lvl7pPr>
            <a:lvl8pPr lvl="7" rtl="0">
              <a:spcBef>
                <a:spcPts val="0"/>
              </a:spcBef>
              <a:spcAft>
                <a:spcPts val="0"/>
              </a:spcAft>
              <a:buSzPts val="2900"/>
              <a:buNone/>
              <a:defRPr sz="3867"/>
            </a:lvl8pPr>
            <a:lvl9pPr lvl="8" rtl="0">
              <a:spcBef>
                <a:spcPts val="0"/>
              </a:spcBef>
              <a:spcAft>
                <a:spcPts val="0"/>
              </a:spcAft>
              <a:buSzPts val="2900"/>
              <a:buNone/>
              <a:defRPr sz="3867"/>
            </a:lvl9pPr>
          </a:lstStyle>
          <a:p>
            <a:endParaRPr/>
          </a:p>
        </p:txBody>
      </p:sp>
      <p:sp>
        <p:nvSpPr>
          <p:cNvPr id="115" name="Google Shape;115;p17"/>
          <p:cNvSpPr txBox="1"/>
          <p:nvPr/>
        </p:nvSpPr>
        <p:spPr>
          <a:xfrm>
            <a:off x="10915845" y="6254496"/>
            <a:ext cx="731600" cy="4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33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333">
              <a:solidFill>
                <a:schemeClr val="dk2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16" name="Google Shape;116;p17"/>
          <p:cNvSpPr txBox="1">
            <a:spLocks noGrp="1"/>
          </p:cNvSpPr>
          <p:nvPr>
            <p:ph type="subTitle" idx="1"/>
          </p:nvPr>
        </p:nvSpPr>
        <p:spPr>
          <a:xfrm>
            <a:off x="8449056" y="6254496"/>
            <a:ext cx="2255600" cy="4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  <p:cxnSp>
        <p:nvCxnSpPr>
          <p:cNvPr id="117" name="Google Shape;117;p17"/>
          <p:cNvCxnSpPr/>
          <p:nvPr/>
        </p:nvCxnSpPr>
        <p:spPr>
          <a:xfrm>
            <a:off x="10704183" y="6483419"/>
            <a:ext cx="55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4409784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27381" y="1508788"/>
            <a:ext cx="11329259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541173" y="2411015"/>
            <a:ext cx="11329259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86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4974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  <p:sldLayoutId id="2147483670" r:id="rId18"/>
    <p:sldLayoutId id="2147483671" r:id="rId1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بسم الله الرحمن الرحیم برای پاور پوینت (۴۰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271" y="487280"/>
            <a:ext cx="8095873" cy="607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490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AE8FFC8-9AFB-BD66-2B40-B19CD26C82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378963"/>
              </p:ext>
            </p:extLst>
          </p:nvPr>
        </p:nvGraphicFramePr>
        <p:xfrm>
          <a:off x="871538" y="780508"/>
          <a:ext cx="4851932" cy="5274407"/>
        </p:xfrm>
        <a:graphic>
          <a:graphicData uri="http://schemas.openxmlformats.org/drawingml/2006/table">
            <a:tbl>
              <a:tblPr firstRow="1" firstCol="1" bandRow="1"/>
              <a:tblGrid>
                <a:gridCol w="2285858">
                  <a:extLst>
                    <a:ext uri="{9D8B030D-6E8A-4147-A177-3AD203B41FA5}">
                      <a16:colId xmlns:a16="http://schemas.microsoft.com/office/drawing/2014/main" val="2642851691"/>
                    </a:ext>
                  </a:extLst>
                </a:gridCol>
                <a:gridCol w="2566074">
                  <a:extLst>
                    <a:ext uri="{9D8B030D-6E8A-4147-A177-3AD203B41FA5}">
                      <a16:colId xmlns:a16="http://schemas.microsoft.com/office/drawing/2014/main" val="3956305585"/>
                    </a:ext>
                  </a:extLst>
                </a:gridCol>
              </a:tblGrid>
              <a:tr h="61935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900" b="1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مقدار</a:t>
                      </a:r>
                      <a:endParaRPr lang="en-US" sz="160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900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عنوان </a:t>
                      </a:r>
                      <a:r>
                        <a:rPr lang="ar-SA" sz="1900" dirty="0" smtClean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شاخص</a:t>
                      </a:r>
                      <a:r>
                        <a:rPr lang="fa-IR" sz="1900" dirty="0" smtClean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(1400)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722920"/>
                  </a:ext>
                </a:extLst>
              </a:tr>
              <a:tr h="77409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8/8 در هزار</a:t>
                      </a:r>
                      <a:endParaRPr lang="en-US" sz="160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نرخ خام ازدوا</a:t>
                      </a:r>
                      <a:r>
                        <a:rPr lang="fa-IR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ج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758292"/>
                  </a:ext>
                </a:extLst>
              </a:tr>
              <a:tr h="77932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27/4</a:t>
                      </a:r>
                      <a:r>
                        <a:rPr lang="ar-SA" sz="2000" b="1" dirty="0"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در مردان و</a:t>
                      </a:r>
                      <a:r>
                        <a:rPr lang="fa-IR" sz="2000" b="1" dirty="0"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</a:t>
                      </a: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23 در زنان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میانگین سن در اولین ازدواج برحسب جنس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785007"/>
                  </a:ext>
                </a:extLst>
              </a:tr>
              <a:tr h="77409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13/6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درهزار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میزان خام موالید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079426"/>
                  </a:ext>
                </a:extLst>
              </a:tr>
              <a:tr h="77409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1/71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فرزند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میزان باروری کلی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16439"/>
                  </a:ext>
                </a:extLst>
              </a:tr>
              <a:tr h="77409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2/3 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در هزار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نرخ خام طلاق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729648"/>
                  </a:ext>
                </a:extLst>
              </a:tr>
              <a:tr h="77932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38/2 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در مردان و</a:t>
                      </a:r>
                      <a:endParaRPr lang="fa-IR" sz="2000" b="1" dirty="0">
                        <a:solidFill>
                          <a:srgbClr val="000000"/>
                        </a:solidFill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33/5 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در زنان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میانگین سن طلاق برحسب جنس</a:t>
                      </a:r>
                      <a:endParaRPr lang="en-US" sz="16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074631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BDC3695-08BB-FA38-D7FC-5FDF21754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080932"/>
              </p:ext>
            </p:extLst>
          </p:nvPr>
        </p:nvGraphicFramePr>
        <p:xfrm>
          <a:off x="6457950" y="780508"/>
          <a:ext cx="5137680" cy="5274405"/>
        </p:xfrm>
        <a:graphic>
          <a:graphicData uri="http://schemas.openxmlformats.org/drawingml/2006/table">
            <a:tbl>
              <a:tblPr rtl="1" firstRow="1" firstCol="1" bandRow="1"/>
              <a:tblGrid>
                <a:gridCol w="2420479">
                  <a:extLst>
                    <a:ext uri="{9D8B030D-6E8A-4147-A177-3AD203B41FA5}">
                      <a16:colId xmlns:a16="http://schemas.microsoft.com/office/drawing/2014/main" val="1964515190"/>
                    </a:ext>
                  </a:extLst>
                </a:gridCol>
                <a:gridCol w="2717201">
                  <a:extLst>
                    <a:ext uri="{9D8B030D-6E8A-4147-A177-3AD203B41FA5}">
                      <a16:colId xmlns:a16="http://schemas.microsoft.com/office/drawing/2014/main" val="2851958771"/>
                    </a:ext>
                  </a:extLst>
                </a:gridCol>
              </a:tblGrid>
              <a:tr h="4563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7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مقدار</a:t>
                      </a:r>
                      <a:endParaRPr lang="en-US" sz="2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700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عنوان </a:t>
                      </a:r>
                      <a:r>
                        <a:rPr lang="ar-SA" sz="2700" dirty="0" smtClean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شاخص</a:t>
                      </a:r>
                      <a:r>
                        <a:rPr lang="fa-IR" sz="2700" dirty="0" smtClean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(1400)</a:t>
                      </a:r>
                      <a:endParaRPr lang="en-US" sz="2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214561"/>
                  </a:ext>
                </a:extLst>
              </a:tr>
              <a:tr h="35475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5 در هزار</a:t>
                      </a:r>
                      <a:endParaRPr lang="en-US" sz="1500" b="1" dirty="0">
                        <a:solidFill>
                          <a:srgbClr val="000000"/>
                        </a:solidFill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میانگین خام مرگ و میر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783558"/>
                  </a:ext>
                </a:extLst>
              </a:tr>
              <a:tr h="6819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25 در صدهزار</a:t>
                      </a:r>
                      <a:endParaRPr lang="en-US" sz="1500" b="1" dirty="0">
                        <a:solidFill>
                          <a:srgbClr val="000000"/>
                        </a:solidFill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میزان مرگ مادران از عوارض بارداری و زایمان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7964789"/>
                  </a:ext>
                </a:extLst>
              </a:tr>
              <a:tr h="35017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8/34  </a:t>
                      </a: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در هزار</a:t>
                      </a:r>
                      <a:endParaRPr lang="en-US" sz="1500" b="1" dirty="0">
                        <a:solidFill>
                          <a:srgbClr val="000000"/>
                        </a:solidFill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میزان مرگ نوزادان 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852065"/>
                  </a:ext>
                </a:extLst>
              </a:tr>
              <a:tr h="47862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13/96  </a:t>
                      </a: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در هزار</a:t>
                      </a:r>
                      <a:endParaRPr lang="en-US" sz="1500" b="1" dirty="0">
                        <a:solidFill>
                          <a:srgbClr val="000000"/>
                        </a:solidFill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میزان مرگ کودکان زیر پنج سال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402074"/>
                  </a:ext>
                </a:extLst>
              </a:tr>
              <a:tr h="43832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ده علت اصلی مرگ در کشور</a:t>
                      </a: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422999"/>
                  </a:ext>
                </a:extLst>
              </a:tr>
              <a:tr h="2366690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1-</a:t>
                      </a:r>
                      <a:r>
                        <a:rPr lang="ar-SA" sz="1500" b="1" dirty="0"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بیماری های قلبی عروقی </a:t>
                      </a: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2-</a:t>
                      </a:r>
                      <a:r>
                        <a:rPr lang="ar-SA" sz="1500" b="1" dirty="0"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سکته مغزی </a:t>
                      </a: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3- تصادفات جاده ای </a:t>
                      </a: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4-</a:t>
                      </a:r>
                      <a:r>
                        <a:rPr lang="ar-SA" sz="1500" b="1" dirty="0"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 فشار خون بالا </a:t>
                      </a: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5- دیابت </a:t>
                      </a: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6- آلزایمر </a:t>
                      </a: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7- انسداد ریه </a:t>
                      </a: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8- بیماری های کلیوی </a:t>
                      </a: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9- سرطان معده</a:t>
                      </a: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Yekan Bakh Heavy" panose="01000504000000020004" pitchFamily="2" charset="-78"/>
                          <a:ea typeface="Yekan Bakh Heavy" panose="01000504000000020004" pitchFamily="2" charset="-78"/>
                          <a:cs typeface="B Nazanin" panose="00000400000000000000" pitchFamily="2" charset="-78"/>
                        </a:rPr>
                        <a:t>10- عفونت های تنفسی </a:t>
                      </a:r>
                      <a:endParaRPr lang="en-US" sz="1400" dirty="0">
                        <a:effectLst/>
                        <a:latin typeface="Yekan Bakh Heavy" panose="01000504000000020004" pitchFamily="2" charset="-78"/>
                        <a:ea typeface="Yekan Bakh Heavy" panose="01000504000000020004" pitchFamily="2" charset="-78"/>
                        <a:cs typeface="B Nazanin" panose="00000400000000000000" pitchFamily="2" charset="-78"/>
                      </a:endParaRPr>
                    </a:p>
                  </a:txBody>
                  <a:tcPr marL="60855" marR="608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6815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893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DC938-890F-60C9-DE75-2D827DC48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788" y="2357438"/>
            <a:ext cx="10515600" cy="2882364"/>
          </a:xfrm>
        </p:spPr>
        <p:txBody>
          <a:bodyPr>
            <a:norm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dirty="0">
                <a:solidFill>
                  <a:srgbClr val="C00000"/>
                </a:solidFill>
                <a:cs typeface="B Titr" panose="00000700000000000000" pitchFamily="2" charset="-78"/>
              </a:rPr>
              <a:t>رویکرد نظام سلامت در حوزه فرهنگسازی الگوی باروری طی سالهای گذشته تاکنون</a:t>
            </a:r>
            <a:endParaRPr lang="en-US" sz="5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1988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25C96-622C-F1F9-5815-EE1900C64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Titr" panose="00000700000000000000" pitchFamily="2" charset="-78"/>
              </a:rPr>
              <a:t>فاصله‌گذاری بین دو فرزند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907CC-20EF-8483-9E85-A19E07113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2" y="2456920"/>
            <a:ext cx="9601196" cy="3318936"/>
          </a:xfrm>
        </p:spPr>
        <p:txBody>
          <a:bodyPr>
            <a:normAutofit fontScale="85000" lnSpcReduction="20000"/>
          </a:bodyPr>
          <a:lstStyle/>
          <a:p>
            <a:pPr algn="r" rtl="1"/>
            <a:r>
              <a:rPr lang="fa-IR" sz="4800" b="1" dirty="0">
                <a:ln>
                  <a:solidFill>
                    <a:schemeClr val="tx1"/>
                  </a:solidFill>
                </a:ln>
                <a:cs typeface="B Nazanin" panose="00000400000000000000" pitchFamily="2" charset="-78"/>
              </a:rPr>
              <a:t>طی سالهای اخیر در نظام بهداشتی</a:t>
            </a:r>
          </a:p>
          <a:p>
            <a:pPr marL="457200" lvl="1" indent="0" algn="r" rtl="1">
              <a:buNone/>
            </a:pPr>
            <a:endParaRPr lang="fa-IR" sz="4400" b="1" dirty="0">
              <a:ln>
                <a:solidFill>
                  <a:schemeClr val="tx1"/>
                </a:solidFill>
              </a:ln>
              <a:cs typeface="B Nazanin" panose="00000400000000000000" pitchFamily="2" charset="-78"/>
            </a:endParaRPr>
          </a:p>
          <a:p>
            <a:pPr lvl="1" algn="r" rtl="1"/>
            <a:r>
              <a:rPr lang="fa-IR" sz="44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cs typeface="B Nazanin" panose="00000400000000000000" pitchFamily="2" charset="-78"/>
              </a:rPr>
              <a:t>فاصله گذاری </a:t>
            </a:r>
            <a:r>
              <a:rPr lang="fa-IR" sz="44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B Nazanin" panose="00000400000000000000" pitchFamily="2" charset="-78"/>
              </a:rPr>
              <a:t>30 ماه </a:t>
            </a:r>
            <a:r>
              <a:rPr lang="fa-IR" sz="44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cs typeface="B Nazanin" panose="00000400000000000000" pitchFamily="2" charset="-78"/>
              </a:rPr>
              <a:t>بین دو فرزند </a:t>
            </a:r>
          </a:p>
          <a:p>
            <a:pPr lvl="1" algn="r" rtl="1"/>
            <a:r>
              <a:rPr lang="fa-IR" sz="44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cs typeface="B Nazanin" panose="00000400000000000000" pitchFamily="2" charset="-78"/>
              </a:rPr>
              <a:t>توصیه به </a:t>
            </a:r>
            <a:r>
              <a:rPr lang="fa-IR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B Nazanin" panose="00000400000000000000" pitchFamily="2" charset="-78"/>
              </a:rPr>
              <a:t>فاصله 3 تا 5 سال</a:t>
            </a:r>
          </a:p>
          <a:p>
            <a:pPr lvl="1" algn="r" rtl="1"/>
            <a:r>
              <a:rPr lang="fa-IR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cs typeface="B Nazanin" panose="00000400000000000000" pitchFamily="2" charset="-78"/>
              </a:rPr>
              <a:t>سقف 3 فرزند</a:t>
            </a:r>
          </a:p>
          <a:p>
            <a:pPr algn="r" rtl="1"/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8968231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9312" y="362775"/>
            <a:ext cx="5595935" cy="1303867"/>
          </a:xfrm>
        </p:spPr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فاصله گذاری بین دو فرزند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E57A-B3B8-46ED-B763-F4D9D86FC7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4"/>
          <p:cNvSpPr txBox="1">
            <a:spLocks noGrp="1"/>
          </p:cNvSpPr>
          <p:nvPr>
            <p:ph sz="quarter" idx="1"/>
          </p:nvPr>
        </p:nvSpPr>
        <p:spPr>
          <a:xfrm>
            <a:off x="6082291" y="1880893"/>
            <a:ext cx="5442956" cy="408810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نظر مرجع تخصصی زنان و زایمان:</a:t>
            </a:r>
          </a:p>
          <a:p>
            <a:pPr marL="426709" lvl="1" indent="0" algn="just" rtl="1">
              <a:buNone/>
            </a:pPr>
            <a:r>
              <a:rPr lang="fa-IR" b="1" dirty="0">
                <a:cs typeface="B Nazanin" panose="00000400000000000000" pitchFamily="2" charset="-78"/>
              </a:rPr>
              <a:t>بهترین زمان جهت فاصله گذاری بین دو بارداری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6 ماه الی 18 ماه </a:t>
            </a:r>
            <a:r>
              <a:rPr lang="fa-IR" b="1" dirty="0">
                <a:cs typeface="B Nazanin" panose="00000400000000000000" pitchFamily="2" charset="-78"/>
              </a:rPr>
              <a:t>می‌باشد که در این مدت ذخایر بدن مادر ترمیم می‌شود و جهت پذیرایی از فرزند بعدی آماده می شود. فاصله حداقل </a:t>
            </a:r>
            <a:r>
              <a:rPr lang="fa-IR" b="1" u="sng" dirty="0">
                <a:solidFill>
                  <a:srgbClr val="FF0000"/>
                </a:solidFill>
                <a:cs typeface="B Nazanin" panose="00000400000000000000" pitchFamily="2" charset="-78"/>
              </a:rPr>
              <a:t>18 ماه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زمان مطلوب بارداری در زنان با سابقه سزارین قبلی است.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sz="1867" dirty="0">
                <a:cs typeface="B Nazanin" panose="00000400000000000000" pitchFamily="2" charset="-78"/>
              </a:rPr>
              <a:t>منبع: کتاب زنان و مامایی ویلیامز، کتاب مرجع     آموزش زنان و زایمان در دنیا</a:t>
            </a:r>
          </a:p>
          <a:p>
            <a:pPr algn="l"/>
            <a:r>
              <a:rPr lang="en-US" sz="1867" dirty="0">
                <a:cs typeface="B Nazanin" panose="00000400000000000000" pitchFamily="2" charset="-78"/>
              </a:rPr>
              <a:t>Gary </a:t>
            </a:r>
            <a:r>
              <a:rPr lang="en-US" sz="1867" dirty="0" err="1">
                <a:cs typeface="B Nazanin" panose="00000400000000000000" pitchFamily="2" charset="-78"/>
              </a:rPr>
              <a:t>F.Cunninngham</a:t>
            </a:r>
            <a:r>
              <a:rPr lang="en-US" sz="1867" dirty="0">
                <a:cs typeface="B Nazanin" panose="00000400000000000000" pitchFamily="2" charset="-78"/>
              </a:rPr>
              <a:t>, Williams obstetrics, 24 </a:t>
            </a:r>
            <a:r>
              <a:rPr lang="en-US" sz="1867" dirty="0" err="1">
                <a:cs typeface="B Nazanin" panose="00000400000000000000" pitchFamily="2" charset="-78"/>
              </a:rPr>
              <a:t>th</a:t>
            </a:r>
            <a:r>
              <a:rPr lang="en-US" sz="1867" dirty="0">
                <a:cs typeface="B Nazanin" panose="00000400000000000000" pitchFamily="2" charset="-78"/>
              </a:rPr>
              <a:t> edition, MC </a:t>
            </a:r>
            <a:r>
              <a:rPr lang="en-US" sz="1867" dirty="0" err="1">
                <a:cs typeface="B Nazanin" panose="00000400000000000000" pitchFamily="2" charset="-78"/>
              </a:rPr>
              <a:t>Graw</a:t>
            </a:r>
            <a:r>
              <a:rPr lang="en-US" sz="1867" dirty="0">
                <a:cs typeface="B Nazanin" panose="00000400000000000000" pitchFamily="2" charset="-78"/>
              </a:rPr>
              <a:t> Hill education, chapter 4, section 26.</a:t>
            </a:r>
          </a:p>
        </p:txBody>
      </p:sp>
      <p:pic>
        <p:nvPicPr>
          <p:cNvPr id="6" name="Content Placeholder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839" r="-592" b="-1"/>
          <a:stretch/>
        </p:blipFill>
        <p:spPr>
          <a:xfrm>
            <a:off x="1706440" y="623655"/>
            <a:ext cx="3008915" cy="45817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Content Placeholder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" t="87141" r="1694" b="-1"/>
          <a:stretch/>
        </p:blipFill>
        <p:spPr>
          <a:xfrm>
            <a:off x="1242678" y="5321630"/>
            <a:ext cx="3936437" cy="960107"/>
          </a:xfrm>
          <a:prstGeom prst="rect">
            <a:avLst/>
          </a:prstGeom>
          <a:ln w="38100">
            <a:solidFill>
              <a:srgbClr val="FF3300"/>
            </a:solidFill>
          </a:ln>
        </p:spPr>
      </p:pic>
    </p:spTree>
    <p:extLst>
      <p:ext uri="{BB962C8B-B14F-4D97-AF65-F5344CB8AC3E}">
        <p14:creationId xmlns:p14="http://schemas.microsoft.com/office/powerpoint/2010/main" val="150089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4.69136E-6 L 0.2717 -0.26605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" y="-13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224B9E-02A7-C606-FD97-BA91B7F10F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580" y="1243372"/>
            <a:ext cx="3150887" cy="44569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Google Shape;293;p40"/>
          <p:cNvSpPr txBox="1">
            <a:spLocks/>
          </p:cNvSpPr>
          <p:nvPr/>
        </p:nvSpPr>
        <p:spPr>
          <a:xfrm>
            <a:off x="4474234" y="2753832"/>
            <a:ext cx="5913193" cy="93522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ts val="0"/>
              </a:spcBef>
            </a:pPr>
            <a:r>
              <a:rPr lang="fa-IR" sz="3600" dirty="0" smtClean="0">
                <a:solidFill>
                  <a:schemeClr val="accent4">
                    <a:lumMod val="75000"/>
                  </a:schemeClr>
                </a:solidFill>
                <a:latin typeface="Ray ExtraBlack" panose="02000504000000020004" pitchFamily="50" charset="-78"/>
                <a:cs typeface="B Nazanin" panose="00000400000000000000" pitchFamily="2" charset="-78"/>
              </a:rPr>
              <a:t>مردمی سازی جوانی جمعیت</a:t>
            </a:r>
            <a:r>
              <a:rPr lang="fa-IR" sz="3600" dirty="0" smtClean="0">
                <a:solidFill>
                  <a:schemeClr val="accent4">
                    <a:lumMod val="75000"/>
                  </a:schemeClr>
                </a:solidFill>
                <a:latin typeface="Ray ExtraBlack" panose="02000504000000020004" pitchFamily="50" charset="-78"/>
                <a:cs typeface="Ray ExtraBlack" panose="02000504000000020004" pitchFamily="50" charset="-78"/>
              </a:rPr>
              <a:t/>
            </a:r>
            <a:br>
              <a:rPr lang="fa-IR" sz="3600" dirty="0" smtClean="0">
                <a:solidFill>
                  <a:schemeClr val="accent4">
                    <a:lumMod val="75000"/>
                  </a:schemeClr>
                </a:solidFill>
                <a:latin typeface="Ray ExtraBlack" panose="02000504000000020004" pitchFamily="50" charset="-78"/>
                <a:cs typeface="Ray ExtraBlack" panose="02000504000000020004" pitchFamily="50" charset="-78"/>
              </a:rPr>
            </a:br>
            <a:endParaRPr lang="fa-IR" sz="3600" dirty="0">
              <a:solidFill>
                <a:schemeClr val="accent4">
                  <a:lumMod val="75000"/>
                </a:schemeClr>
              </a:solidFill>
              <a:latin typeface="Ray ExtraBlack" panose="02000504000000020004" pitchFamily="50" charset="-78"/>
              <a:cs typeface="Ray ExtraBlack" panose="02000504000000020004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21528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779" y="804237"/>
            <a:ext cx="7554722" cy="522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3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285" y="1023506"/>
            <a:ext cx="9021689" cy="24279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99" y="3221971"/>
            <a:ext cx="9161175" cy="118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65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1200150" y="114301"/>
            <a:ext cx="9829800" cy="5829300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3" y="1379373"/>
            <a:ext cx="8035625" cy="26489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414" y="3583460"/>
            <a:ext cx="7815262" cy="124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580" y="1639890"/>
            <a:ext cx="10055314" cy="3459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0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B088D-C14E-AFAD-5297-30936F3E3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457201"/>
            <a:ext cx="10358438" cy="1179288"/>
          </a:xfrm>
        </p:spPr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آمار سزارین و زایمان طبیعی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0172CA-8D9C-D6F7-17ED-3C654815221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41173" y="2411015"/>
            <a:ext cx="10674515" cy="3775473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ایران طی چند سال متمادی رکورد دار کشورهای دارای بالا ترین میزان سزارین در دنیا بوده است</a:t>
            </a:r>
            <a:r>
              <a:rPr lang="fa-IR" sz="2800" b="1" dirty="0" smtClean="0">
                <a:cs typeface="B Nazanin" panose="00000400000000000000" pitchFamily="2" charset="-78"/>
              </a:rPr>
              <a:t>. بالای 50 درصد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مهم از </a:t>
            </a:r>
            <a:r>
              <a:rPr lang="fa-IR" sz="2800" b="1" dirty="0" smtClean="0">
                <a:cs typeface="B Nazanin" panose="00000400000000000000" pitchFamily="2" charset="-78"/>
              </a:rPr>
              <a:t>نظر: 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	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محدودت زایمان های بعدی</a:t>
            </a:r>
          </a:p>
          <a:p>
            <a:pPr algn="r" rtl="1"/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	عوارض مادری و جنینی</a:t>
            </a:r>
            <a:endParaRPr lang="en-US" sz="28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5591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514475"/>
            <a:ext cx="6815669" cy="1985963"/>
          </a:xfrm>
        </p:spPr>
        <p:txBody>
          <a:bodyPr/>
          <a:lstStyle/>
          <a:p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نقش ماما ها برای بهبود شاخص های جمعیتی کشور بر اساس قانون حمایت از خانواده و جوانی جمعیت</a:t>
            </a:r>
            <a:endParaRPr lang="en-US" sz="3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4400550"/>
            <a:ext cx="6815669" cy="820736"/>
          </a:xfrm>
        </p:spPr>
        <p:txBody>
          <a:bodyPr>
            <a:normAutofit lnSpcReduction="10000"/>
          </a:bodyPr>
          <a:lstStyle/>
          <a:p>
            <a:r>
              <a:rPr lang="fa-IR" b="1" dirty="0" smtClean="0">
                <a:cs typeface="B Nazanin" panose="00000400000000000000" pitchFamily="2" charset="-78"/>
              </a:rPr>
              <a:t>لیلا هادی پور جهرمی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کارشناس ارشد اداره سلامت مادران وزارت بهداشت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23DD30-615B-4FBF-A099-93F5B7CEF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900" y="4400550"/>
            <a:ext cx="1185862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32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043" y="1828800"/>
            <a:ext cx="10242423" cy="311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89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357" y="909127"/>
            <a:ext cx="7710616" cy="496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10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648" y="1115686"/>
            <a:ext cx="8848981" cy="25916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0648" y="3311924"/>
            <a:ext cx="8848981" cy="252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77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742" y="1606378"/>
            <a:ext cx="9736943" cy="3237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9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894" y="1190662"/>
            <a:ext cx="8064500" cy="414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91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169" y="1345205"/>
            <a:ext cx="8513325" cy="421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61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335" y="1214731"/>
            <a:ext cx="5659395" cy="17503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8486" y="2965032"/>
            <a:ext cx="5931244" cy="323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09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773" y="1334782"/>
            <a:ext cx="7565674" cy="40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3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50" y="1779374"/>
            <a:ext cx="10852834" cy="264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21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795" y="1467904"/>
            <a:ext cx="9227016" cy="399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24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627" y="942628"/>
            <a:ext cx="5696745" cy="497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12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739" y="1853515"/>
            <a:ext cx="10573668" cy="318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14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167" y="1754659"/>
            <a:ext cx="9786548" cy="281734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183" y="3792124"/>
            <a:ext cx="9422532" cy="127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9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497" y="1581665"/>
            <a:ext cx="8647776" cy="390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2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محاسن خانواده‌های پرجمعیت - مشرق نیو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307" y="891071"/>
            <a:ext cx="3819525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قالب پاورپوینت گل زیبا"/>
          <p:cNvSpPr>
            <a:spLocks noChangeAspect="1" noChangeArrowheads="1"/>
          </p:cNvSpPr>
          <p:nvPr/>
        </p:nvSpPr>
        <p:spPr bwMode="auto">
          <a:xfrm>
            <a:off x="834271" y="3497638"/>
            <a:ext cx="271474" cy="2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دانلود تصویر با کیفیت نقاشی سبد گ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71" y="525838"/>
            <a:ext cx="5938488" cy="579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795648" y="5532894"/>
            <a:ext cx="296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تشکر از توجه شما عزیزان</a:t>
            </a:r>
            <a:endParaRPr lang="en-US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403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ABF16-7FB2-41EC-BD53-32A3B67CF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چرا باید به </a:t>
            </a:r>
            <a:r>
              <a:rPr lang="fa-IR" sz="2800" dirty="0" err="1">
                <a:cs typeface="B Titr" panose="00000700000000000000" pitchFamily="2" charset="-78"/>
              </a:rPr>
              <a:t>کارکردهای</a:t>
            </a:r>
            <a:r>
              <a:rPr lang="fa-IR" sz="2800" dirty="0">
                <a:cs typeface="B Titr" panose="00000700000000000000" pitchFamily="2" charset="-78"/>
              </a:rPr>
              <a:t> نظام سلامت در فرهنگسازی و تغییر رفتار جامعه در حوزه باروری و جمعیت توجه کرد؟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23D1F-BDBA-43D6-B32D-52104061C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3076" y="2285999"/>
            <a:ext cx="9429750" cy="3486151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endParaRPr lang="en-US" b="1" dirty="0">
              <a:cs typeface="B Nazanin" panose="00000400000000000000" pitchFamily="2" charset="-78"/>
            </a:endParaRPr>
          </a:p>
          <a:p>
            <a:pPr marL="0" indent="0" algn="just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514350" indent="-514350" algn="just" rtl="1">
              <a:buFont typeface="+mj-lt"/>
              <a:buAutoNum type="arabicPeriod"/>
            </a:pPr>
            <a:r>
              <a:rPr lang="fa-IR" dirty="0">
                <a:cs typeface="B Nazanin" panose="00000400000000000000" pitchFamily="2" charset="-78"/>
              </a:rPr>
              <a:t>مهمترین هدف نظام سلامت تأمین، حفظ و ارتقای سلامت افراد، خانواده و جامعه است، که با توجه به تعریف جامعِ سلامت کار برای فرهنگسازی و تغییر رفتار جامعه در حوزه باروری و جمعیت نیز در تعریف سلامت می گنجد</a:t>
            </a:r>
          </a:p>
          <a:p>
            <a:pPr marL="514350" indent="-514350" algn="just" rtl="1">
              <a:buFont typeface="+mj-lt"/>
              <a:buAutoNum type="arabicPeriod"/>
            </a:pPr>
            <a:r>
              <a:rPr lang="fa-IR" dirty="0">
                <a:cs typeface="B Nazanin" panose="00000400000000000000" pitchFamily="2" charset="-78"/>
              </a:rPr>
              <a:t>نظام سلامت می تواند نسبت به تعریف هنجارها اقدام و بر قانونگذاری در حوزه سلامت و خانواده موثر باشد</a:t>
            </a:r>
          </a:p>
          <a:p>
            <a:pPr marL="514350" indent="-514350" algn="just" rtl="1">
              <a:buFont typeface="+mj-lt"/>
              <a:buAutoNum type="arabicPeriod"/>
            </a:pPr>
            <a:r>
              <a:rPr lang="fa-IR" dirty="0">
                <a:cs typeface="B Nazanin" panose="00000400000000000000" pitchFamily="2" charset="-78"/>
              </a:rPr>
              <a:t>بخش سلامت به عنوان </a:t>
            </a:r>
            <a:r>
              <a:rPr lang="fa-IR" dirty="0" err="1">
                <a:cs typeface="B Nazanin" panose="00000400000000000000" pitchFamily="2" charset="-78"/>
              </a:rPr>
              <a:t>پیشران</a:t>
            </a:r>
            <a:r>
              <a:rPr lang="fa-IR" dirty="0">
                <a:cs typeface="B Nazanin" panose="00000400000000000000" pitchFamily="2" charset="-78"/>
              </a:rPr>
              <a:t> تغییر و توسعه در کشور عمل کرده و می کند و کارکنان آن در بسیاری از موارد الگو مرجع و مشاور جامعه و مردم می باشند.</a:t>
            </a:r>
          </a:p>
          <a:p>
            <a:pPr marL="514350" indent="-514350" algn="just" rtl="1">
              <a:buFont typeface="+mj-lt"/>
              <a:buAutoNum type="arabicPeriod"/>
            </a:pPr>
            <a:r>
              <a:rPr lang="fa-IR" dirty="0">
                <a:cs typeface="B Nazanin" panose="00000400000000000000" pitchFamily="2" charset="-78"/>
              </a:rPr>
              <a:t>نظام سلامت و کارکنان آن به عنوان تسهیل کننده و مراقبت کننده فرآیند باروری و فرزندآوری، از محوریت در این حوزه برخوردارند.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BE36E3-3E5F-4658-B781-BB427B484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153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D27C5-B516-4149-9EC6-61009B254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7575" y="597070"/>
            <a:ext cx="10180674" cy="1045993"/>
          </a:xfrm>
        </p:spPr>
        <p:txBody>
          <a:bodyPr>
            <a:noAutofit/>
          </a:bodyPr>
          <a:lstStyle/>
          <a:p>
            <a:pPr rtl="1"/>
            <a:r>
              <a:rPr lang="fa-IR" sz="3200" dirty="0">
                <a:cs typeface="B Titr" panose="00000700000000000000" pitchFamily="2" charset="-78"/>
              </a:rPr>
              <a:t>اهرم های کنترل رفتار ارائه کننده و دریافت کننده خدمات سلامت برای تغییر رفتار جامعه در حوزه باروری و جمعیت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506EF-D158-44CE-B1BA-31A5038B3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43063"/>
            <a:ext cx="11058525" cy="4743450"/>
          </a:xfrm>
        </p:spPr>
        <p:txBody>
          <a:bodyPr>
            <a:normAutofit fontScale="92500" lnSpcReduction="10000"/>
          </a:bodyPr>
          <a:lstStyle/>
          <a:p>
            <a:pPr marL="0" indent="0" algn="just" rtl="1">
              <a:buNone/>
            </a:pPr>
            <a:r>
              <a:rPr lang="fa-IR" sz="3200" dirty="0">
                <a:solidFill>
                  <a:srgbClr val="C00000"/>
                </a:solidFill>
                <a:cs typeface="B Nazanin" panose="00000400000000000000" pitchFamily="2" charset="-78"/>
              </a:rPr>
              <a:t>برای تغییر رفتار افراد رویکردهای مختلفی وجود دارد:</a:t>
            </a:r>
          </a:p>
          <a:p>
            <a:pPr lvl="1" algn="just" rtl="1">
              <a:buFont typeface="Wingdings" panose="05000000000000000000" pitchFamily="2" charset="2"/>
              <a:buChar char="ü"/>
            </a:pPr>
            <a:r>
              <a:rPr lang="fa-IR" sz="2800" dirty="0">
                <a:cs typeface="B Nazanin" panose="00000400000000000000" pitchFamily="2" charset="-78"/>
              </a:rPr>
              <a:t>ارائه اطلاعات</a:t>
            </a:r>
          </a:p>
          <a:p>
            <a:pPr lvl="1" algn="just" rtl="1">
              <a:buFont typeface="Wingdings" panose="05000000000000000000" pitchFamily="2" charset="2"/>
              <a:buChar char="ü"/>
            </a:pPr>
            <a:r>
              <a:rPr lang="fa-IR" sz="2800" dirty="0">
                <a:cs typeface="B Nazanin" panose="00000400000000000000" pitchFamily="2" charset="-78"/>
              </a:rPr>
              <a:t>بازاریابی اجتماعی</a:t>
            </a:r>
            <a:endParaRPr lang="en-US" sz="2800" dirty="0">
              <a:cs typeface="B Nazanin" panose="00000400000000000000" pitchFamily="2" charset="-78"/>
            </a:endParaRPr>
          </a:p>
          <a:p>
            <a:pPr marL="914400" lvl="2" indent="0" algn="just" rtl="1">
              <a:buNone/>
            </a:pPr>
            <a:r>
              <a:rPr lang="fa-IR" sz="2000" dirty="0">
                <a:cs typeface="B Nazanin" panose="00000400000000000000" pitchFamily="2" charset="-78"/>
              </a:rPr>
              <a:t>جالب است بدانید اولین کاربردهای گسترده بازاریابی اجتماعی، در اواخر دهه 1960 و اوایل دهه 1970، دربرگیرنده سازمانهای تنظیم خانواده در کشورهای در حال توسعه بود. در آن زمان گسترش و ترویج روش های جلوگیری از بارداری در کشورهای درحال توسعه، برای آژانس توسعه بین‌الملل ایالات متحده از اولویت بالایی برخوردار بود.</a:t>
            </a:r>
            <a:endParaRPr lang="en-US" sz="2000" dirty="0">
              <a:cs typeface="B Nazanin" panose="00000400000000000000" pitchFamily="2" charset="-78"/>
            </a:endParaRPr>
          </a:p>
          <a:p>
            <a:pPr lvl="1" algn="just" rtl="1">
              <a:buFont typeface="Wingdings" panose="05000000000000000000" pitchFamily="2" charset="2"/>
              <a:buChar char="ü"/>
            </a:pPr>
            <a:r>
              <a:rPr lang="fa-IR" sz="2800" dirty="0" err="1">
                <a:cs typeface="B Nazanin" panose="00000400000000000000" pitchFamily="2" charset="-78"/>
              </a:rPr>
              <a:t>ایجادِ</a:t>
            </a:r>
            <a:r>
              <a:rPr lang="fa-IR" sz="2800" dirty="0">
                <a:cs typeface="B Nazanin" panose="00000400000000000000" pitchFamily="2" charset="-78"/>
              </a:rPr>
              <a:t> انگیزه</a:t>
            </a:r>
          </a:p>
          <a:p>
            <a:pPr lvl="1" algn="just" rtl="1">
              <a:buFont typeface="Wingdings" panose="05000000000000000000" pitchFamily="2" charset="2"/>
              <a:buChar char="ü"/>
            </a:pPr>
            <a:r>
              <a:rPr lang="fa-IR" sz="2800" dirty="0">
                <a:cs typeface="B Nazanin" panose="00000400000000000000" pitchFamily="2" charset="-78"/>
              </a:rPr>
              <a:t>محدودیت</a:t>
            </a:r>
          </a:p>
          <a:p>
            <a:pPr lvl="1" algn="just" rtl="1">
              <a:buFont typeface="Wingdings" panose="05000000000000000000" pitchFamily="2" charset="2"/>
              <a:buChar char="ü"/>
            </a:pPr>
            <a:r>
              <a:rPr lang="fa-IR" sz="2800" dirty="0">
                <a:cs typeface="B Nazanin" panose="00000400000000000000" pitchFamily="2" charset="-78"/>
              </a:rPr>
              <a:t>تفهیم</a:t>
            </a:r>
          </a:p>
          <a:p>
            <a:pPr lvl="1" algn="just" rtl="1">
              <a:buFont typeface="Wingdings" panose="05000000000000000000" pitchFamily="2" charset="2"/>
              <a:buChar char="ü"/>
            </a:pPr>
            <a:r>
              <a:rPr lang="fa-IR" sz="2800" dirty="0" smtClean="0">
                <a:cs typeface="B Nazanin" panose="00000400000000000000" pitchFamily="2" charset="-78"/>
              </a:rPr>
              <a:t>ممنوعیت</a:t>
            </a:r>
            <a:endParaRPr lang="fa-IR" sz="2800" dirty="0">
              <a:cs typeface="B Nazanin" panose="00000400000000000000" pitchFamily="2" charset="-78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50B1CE-356E-4AE1-BA97-F11E05CE6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736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0" name="Google Shape;570;p52"/>
          <p:cNvCxnSpPr>
            <a:cxnSpLocks/>
          </p:cNvCxnSpPr>
          <p:nvPr/>
        </p:nvCxnSpPr>
        <p:spPr>
          <a:xfrm>
            <a:off x="9355756" y="1302619"/>
            <a:ext cx="2880645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8BD4841D-0112-E890-9CF8-7D928F9F3D40}"/>
              </a:ext>
            </a:extLst>
          </p:cNvPr>
          <p:cNvSpPr/>
          <p:nvPr/>
        </p:nvSpPr>
        <p:spPr>
          <a:xfrm>
            <a:off x="6175773" y="701508"/>
            <a:ext cx="4620305" cy="502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fa-IR" sz="2667" b="1" dirty="0">
                <a:latin typeface="Ray ExtraBlack" panose="02000504000000020004" pitchFamily="50" charset="-78"/>
                <a:ea typeface="Yekan Bakh Fat" panose="01000504000000020004" pitchFamily="2" charset="-78"/>
                <a:cs typeface="B Nazanin" panose="00000400000000000000" pitchFamily="2" charset="-78"/>
              </a:rPr>
              <a:t>نرخ رشد جمعیت</a:t>
            </a:r>
            <a:endParaRPr lang="fa-IR" sz="1467" dirty="0">
              <a:latin typeface="Ray ExtraBlack" panose="02000504000000020004" pitchFamily="50" charset="-78"/>
              <a:ea typeface="Yekan Bakh" panose="01000504000000020004" pitchFamily="2" charset="-78"/>
              <a:cs typeface="B Nazanin" panose="00000400000000000000" pitchFamily="2" charset="-78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41DD7CCC-7BA2-3C29-EDCD-4CF34E7D4A39}"/>
              </a:ext>
            </a:extLst>
          </p:cNvPr>
          <p:cNvGraphicFramePr/>
          <p:nvPr>
            <p:extLst/>
          </p:nvPr>
        </p:nvGraphicFramePr>
        <p:xfrm>
          <a:off x="1366788" y="1499311"/>
          <a:ext cx="9458425" cy="4886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5272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964" y="823795"/>
            <a:ext cx="6976533" cy="5230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8547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A34AA4-7553-BBCC-FFD3-788CC34982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139" y="749029"/>
            <a:ext cx="7028576" cy="5271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6216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5">
            <a:extLst>
              <a:ext uri="{FF2B5EF4-FFF2-40B4-BE49-F238E27FC236}">
                <a16:creationId xmlns:a16="http://schemas.microsoft.com/office/drawing/2014/main" id="{1E84FD0F-9679-DB61-D3FE-6B2FB1EBD7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4443269"/>
              </p:ext>
            </p:extLst>
          </p:nvPr>
        </p:nvGraphicFramePr>
        <p:xfrm>
          <a:off x="3970218" y="671905"/>
          <a:ext cx="4551280" cy="5618553"/>
        </p:xfrm>
        <a:graphic>
          <a:graphicData uri="http://schemas.openxmlformats.org/drawingml/2006/table">
            <a:tbl>
              <a:tblPr firstRow="1" firstCol="1" bandRow="1"/>
              <a:tblGrid>
                <a:gridCol w="1120053">
                  <a:extLst>
                    <a:ext uri="{9D8B030D-6E8A-4147-A177-3AD203B41FA5}">
                      <a16:colId xmlns:a16="http://schemas.microsoft.com/office/drawing/2014/main" val="1920273441"/>
                    </a:ext>
                  </a:extLst>
                </a:gridCol>
                <a:gridCol w="1199396">
                  <a:extLst>
                    <a:ext uri="{9D8B030D-6E8A-4147-A177-3AD203B41FA5}">
                      <a16:colId xmlns:a16="http://schemas.microsoft.com/office/drawing/2014/main" val="3151899588"/>
                    </a:ext>
                  </a:extLst>
                </a:gridCol>
                <a:gridCol w="2231831">
                  <a:extLst>
                    <a:ext uri="{9D8B030D-6E8A-4147-A177-3AD203B41FA5}">
                      <a16:colId xmlns:a16="http://schemas.microsoft.com/office/drawing/2014/main" val="3947115775"/>
                    </a:ext>
                  </a:extLst>
                </a:gridCol>
              </a:tblGrid>
              <a:tr h="232497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مقدار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عنوان </a:t>
                      </a:r>
                      <a:r>
                        <a:rPr lang="ar-SA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شاخص</a:t>
                      </a:r>
                      <a:r>
                        <a:rPr lang="fa-IR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(1400)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432596"/>
                  </a:ext>
                </a:extLst>
              </a:tr>
              <a:tr h="278008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حدود ٨٤ میلیون و ٥٥‌ هزار نفر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آخرین آمار جمعیت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3502596"/>
                  </a:ext>
                </a:extLst>
              </a:tr>
              <a:tr h="93321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زن                             ٤١ میلیون و ٥٨٨‌هزار نفر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مرد                             ٤٢ میلیون و ٤٦٧‌هزار نفر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01530"/>
                  </a:ext>
                </a:extLst>
              </a:tr>
              <a:tr h="290584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0/77 </a:t>
                      </a:r>
                      <a:r>
                        <a:rPr lang="ar-SA" sz="15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درصد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نرخ رشد جمعيت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316587"/>
                  </a:ext>
                </a:extLst>
              </a:tr>
              <a:tr h="290584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103 درصد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نسبت جنسی جمعیت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299000"/>
                  </a:ext>
                </a:extLst>
              </a:tr>
              <a:tr h="290584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33 سال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میانگین سنی جمعیت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956943"/>
                  </a:ext>
                </a:extLst>
              </a:tr>
              <a:tr h="290584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26 میلیون و 384 هزار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تعداد خانوار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228514"/>
                  </a:ext>
                </a:extLst>
              </a:tr>
              <a:tr h="290584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3/3 </a:t>
                      </a:r>
                      <a:r>
                        <a:rPr lang="fa-IR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نفر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میانگین بعد خانوار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1138766"/>
                  </a:ext>
                </a:extLst>
              </a:tr>
              <a:tr h="290584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74 درصد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میزان شهرنشینی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6222"/>
                  </a:ext>
                </a:extLst>
              </a:tr>
              <a:tr h="290584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26</a:t>
                      </a:r>
                      <a:r>
                        <a:rPr lang="ar-SA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 درصد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میزان روستانشینی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936386"/>
                  </a:ext>
                </a:extLst>
              </a:tr>
              <a:tr h="478367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90/5  </a:t>
                      </a:r>
                      <a:r>
                        <a:rPr lang="ar-SA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درصد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نرخ باسوادی 6 ساله و بیشتر(درصد)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269080"/>
                  </a:ext>
                </a:extLst>
              </a:tr>
              <a:tr h="290584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9/2</a:t>
                      </a:r>
                      <a:r>
                        <a:rPr lang="ar-SA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 درصد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نرخ بیکاری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61618"/>
                  </a:ext>
                </a:extLst>
              </a:tr>
              <a:tr h="290584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0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میزان خالص مهاجرت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783922"/>
                  </a:ext>
                </a:extLst>
              </a:tr>
              <a:tr h="478367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43/1 </a:t>
                      </a:r>
                      <a:r>
                        <a:rPr lang="ar-SA" sz="15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درصد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نسبت وابستگی کل جمعیت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(بار تکفل)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523923"/>
                  </a:ext>
                </a:extLst>
              </a:tr>
              <a:tr h="290584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9/3</a:t>
                      </a: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 درصد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نسبت سالمندی/ کهنسالی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8198575"/>
                  </a:ext>
                </a:extLst>
              </a:tr>
              <a:tr h="290584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76/5 </a:t>
                      </a: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سال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متوسط امید به زندگی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2571" marR="525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6435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59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455</TotalTime>
  <Words>678</Words>
  <Application>Microsoft Office PowerPoint</Application>
  <PresentationFormat>Widescreen</PresentationFormat>
  <Paragraphs>112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9" baseType="lpstr">
      <vt:lpstr>2  Titr</vt:lpstr>
      <vt:lpstr>Arial</vt:lpstr>
      <vt:lpstr>B Nazanin</vt:lpstr>
      <vt:lpstr>B Titr</vt:lpstr>
      <vt:lpstr>바탕</vt:lpstr>
      <vt:lpstr>Calibri</vt:lpstr>
      <vt:lpstr>돋움</vt:lpstr>
      <vt:lpstr>Garamond</vt:lpstr>
      <vt:lpstr>Lora</vt:lpstr>
      <vt:lpstr>Ray ExtraBlack</vt:lpstr>
      <vt:lpstr>Times New Roman</vt:lpstr>
      <vt:lpstr>Wingdings</vt:lpstr>
      <vt:lpstr>Yekan Bakh</vt:lpstr>
      <vt:lpstr>Yekan Bakh Fat</vt:lpstr>
      <vt:lpstr>Yekan Bakh Heavy</vt:lpstr>
      <vt:lpstr>Organic</vt:lpstr>
      <vt:lpstr>PowerPoint Presentation</vt:lpstr>
      <vt:lpstr>نقش ماما ها برای بهبود شاخص های جمعیتی کشور بر اساس قانون حمایت از خانواده و جوانی جمعیت</vt:lpstr>
      <vt:lpstr>PowerPoint Presentation</vt:lpstr>
      <vt:lpstr>چرا باید به کارکردهای نظام سلامت در فرهنگسازی و تغییر رفتار جامعه در حوزه باروری و جمعیت توجه کرد؟</vt:lpstr>
      <vt:lpstr>اهرم های کنترل رفتار ارائه کننده و دریافت کننده خدمات سلامت برای تغییر رفتار جامعه در حوزه باروری و جمعیت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رویکرد نظام سلامت در حوزه فرهنگسازی الگوی باروری طی سالهای گذشته تاکنون</vt:lpstr>
      <vt:lpstr>فاصله‌گذاری بین دو فرزند</vt:lpstr>
      <vt:lpstr>فاصله گذاری بین دو فرزند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آمار سزارین و زایمان طبیعی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health.gov.ir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کلاسهای آمادگی برای زایمان</dc:title>
  <dc:creator>هادی پور جهرمی خانم لیلا</dc:creator>
  <cp:lastModifiedBy>madaran</cp:lastModifiedBy>
  <cp:revision>50</cp:revision>
  <dcterms:created xsi:type="dcterms:W3CDTF">2022-01-11T07:44:25Z</dcterms:created>
  <dcterms:modified xsi:type="dcterms:W3CDTF">2024-08-14T08:33:34Z</dcterms:modified>
</cp:coreProperties>
</file>