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98" r:id="rId2"/>
    <p:sldId id="492" r:id="rId3"/>
    <p:sldId id="295" r:id="rId4"/>
    <p:sldId id="264" r:id="rId5"/>
    <p:sldId id="299" r:id="rId6"/>
    <p:sldId id="288" r:id="rId7"/>
    <p:sldId id="262" r:id="rId8"/>
    <p:sldId id="259" r:id="rId9"/>
    <p:sldId id="296" r:id="rId10"/>
    <p:sldId id="348" r:id="rId11"/>
    <p:sldId id="268" r:id="rId12"/>
    <p:sldId id="272" r:id="rId13"/>
    <p:sldId id="271" r:id="rId14"/>
    <p:sldId id="274" r:id="rId15"/>
    <p:sldId id="491" r:id="rId16"/>
    <p:sldId id="489" r:id="rId17"/>
    <p:sldId id="3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FD1"/>
    <a:srgbClr val="B4C4A0"/>
    <a:srgbClr val="BCE4D4"/>
    <a:srgbClr val="487050"/>
    <a:srgbClr val="ACF2C3"/>
    <a:srgbClr val="EBB191"/>
    <a:srgbClr val="F0C6AE"/>
    <a:srgbClr val="A50021"/>
    <a:srgbClr val="003366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66" autoAdjust="0"/>
  </p:normalViewPr>
  <p:slideViewPr>
    <p:cSldViewPr snapToGrid="0">
      <p:cViewPr varScale="1">
        <p:scale>
          <a:sx n="78" d="100"/>
          <a:sy n="78" d="100"/>
        </p:scale>
        <p:origin x="9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F6B83-D123-4E77-9377-456BD0E1065B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8B7FE-BCF9-46D7-A4D6-2B15FB19A0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17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8B7FE-BCF9-46D7-A4D6-2B15FB19A0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4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8B7FE-BCF9-46D7-A4D6-2B15FB19A0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54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58387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29539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38792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261591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495678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71256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37130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821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99967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37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77420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E9A0AE50-F2AA-4874-B3E3-E1BF45EC6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75FD08F6-99F1-42EB-B98B-29F2B2E26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14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23">
            <a:extLst>
              <a:ext uri="{FF2B5EF4-FFF2-40B4-BE49-F238E27FC236}">
                <a16:creationId xmlns:a16="http://schemas.microsoft.com/office/drawing/2014/main" id="{29517511-500C-4333-BD3E-8AEF1745A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A5002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97709" y="1437216"/>
            <a:ext cx="6734565" cy="4038862"/>
          </a:xfrm>
          <a:prstGeom prst="rect">
            <a:avLst/>
          </a:prstGeom>
          <a:solidFill>
            <a:srgbClr val="F7DFD1"/>
          </a:solidFill>
          <a:ln w="9525">
            <a:noFill/>
            <a:miter lim="800000"/>
            <a:headEnd/>
            <a:tailEnd/>
          </a:ln>
          <a:effectLst>
            <a:outerShdw blurRad="292100" dist="215900" dir="8400000" algn="ctr" rotWithShape="0">
              <a:srgbClr val="EBB191">
                <a:alpha val="98824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1547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photokade.com/wp-content/uploads/momkojae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2" y="0"/>
            <a:ext cx="12023835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91407" y="782114"/>
            <a:ext cx="3868527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defTabSz="914377" rtl="1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sz="3200" b="1" dirty="0">
                <a:solidFill>
                  <a:srgbClr val="FFFFFF"/>
                </a:solidFill>
                <a:latin typeface="Arial" panose="020B0604020202020204" pitchFamily="34" charset="0"/>
              </a:rPr>
              <a:t>با مرگ مادر خانواده عضو اصلی خود را برای مدیریت و مراقبت کودکان از دست می دهد.اگر مادر بمیرد احتمال مرگ كودك تا </a:t>
            </a:r>
            <a:r>
              <a:rPr lang="fa-IR" altLang="fa-IR" sz="3200" b="1" dirty="0">
                <a:solidFill>
                  <a:srgbClr val="FFFFFF"/>
                </a:solidFill>
                <a:latin typeface="Arial" panose="020B0604020202020204" pitchFamily="34" charset="0"/>
                <a:cs typeface="B Mitra" panose="00000400000000000000" pitchFamily="2" charset="-78"/>
              </a:rPr>
              <a:t>5</a:t>
            </a:r>
            <a:r>
              <a:rPr lang="fa-IR" altLang="fa-IR" sz="3200" b="1" dirty="0">
                <a:solidFill>
                  <a:srgbClr val="FFFFFF"/>
                </a:solidFill>
                <a:latin typeface="Arial" panose="020B0604020202020204" pitchFamily="34" charset="0"/>
              </a:rPr>
              <a:t> سالگی دو تا سه برابر بیشترمی شود.</a:t>
            </a:r>
          </a:p>
          <a:p>
            <a:pPr algn="justLow" defTabSz="914377" rtl="1"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fa-IR" altLang="fa-IR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9179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4968" y="564872"/>
            <a:ext cx="5774327" cy="595090"/>
          </a:xfr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جمع آوری داده های مرگ مادران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4334" y="1219199"/>
            <a:ext cx="9807679" cy="5211097"/>
          </a:xfrm>
        </p:spPr>
        <p:txBody>
          <a:bodyPr>
            <a:normAutofit fontScale="85000" lnSpcReduction="10000"/>
          </a:bodyPr>
          <a:lstStyle/>
          <a:p>
            <a:pPr algn="justLow" rtl="1">
              <a:lnSpc>
                <a:spcPct val="160000"/>
              </a:lnSpc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روش جمع آوری داده ها به صورت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مصاحبه حضوری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و</a:t>
            </a:r>
            <a:r>
              <a:rPr lang="fa-IR" sz="2000" b="1" dirty="0">
                <a:cs typeface="2  Yekan" panose="00000400000000000000" pitchFamily="2" charset="-78"/>
              </a:rPr>
              <a:t>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بررسي مدارك ثبتي</a:t>
            </a:r>
            <a:r>
              <a:rPr lang="fa-IR" sz="2000" b="1" dirty="0">
                <a:cs typeface="2  Yekan" panose="00000400000000000000" pitchFamily="2" charset="-78"/>
              </a:rPr>
              <a:t>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و</a:t>
            </a:r>
            <a:r>
              <a:rPr lang="fa-IR" sz="2000" b="1" dirty="0">
                <a:cs typeface="2  Yekan" panose="00000400000000000000" pitchFamily="2" charset="-78"/>
              </a:rPr>
              <a:t>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اتوپسي باليني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است که با همراهان مادر و پرسنل واحدهای بهداشتی- درمانی و مركز پزشك قانوني درگير با مرگ مادر انجام می شود.</a:t>
            </a:r>
          </a:p>
          <a:p>
            <a:pPr algn="justLow" rtl="1">
              <a:lnSpc>
                <a:spcPct val="160000"/>
              </a:lnSpc>
              <a:tabLst>
                <a:tab pos="415925" algn="r"/>
              </a:tabLst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داده هايي که در پرسشگري جمع آوري مي شوند در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سه گروه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دسته بندي مي شوند: </a:t>
            </a:r>
          </a:p>
          <a:p>
            <a:pPr marL="0" indent="0" algn="justLow" rtl="1">
              <a:lnSpc>
                <a:spcPct val="160000"/>
              </a:lnSpc>
              <a:buNone/>
              <a:tabLst>
                <a:tab pos="415925" algn="r"/>
              </a:tabLst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1)داده هاي حاصل از مصاحبه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با نزديکان و خانواده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متوفي که اصطلاح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کالبد شکافی شفاهي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به آنها اطلاق مي شود</a:t>
            </a:r>
            <a:r>
              <a:rPr lang="en-US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Verbal Autopsy</a:t>
            </a:r>
            <a:endParaRPr lang="fa-IR" sz="2000" b="1" dirty="0">
              <a:solidFill>
                <a:srgbClr val="C00000"/>
              </a:solidFill>
              <a:cs typeface="2  Yekan" panose="00000400000000000000" pitchFamily="2" charset="-78"/>
            </a:endParaRPr>
          </a:p>
          <a:p>
            <a:pPr marL="0" indent="0" algn="justLow" rtl="1">
              <a:lnSpc>
                <a:spcPct val="160000"/>
              </a:lnSpc>
              <a:buNone/>
              <a:tabLst>
                <a:tab pos="415925" algn="r"/>
              </a:tabLst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2) داده هاي حاصل از مصاحبه با کارکنان نظام سلامت که </a:t>
            </a:r>
            <a:r>
              <a:rPr lang="fa-IR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پرسشگري محرمانه </a:t>
            </a: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نام دارد، </a:t>
            </a:r>
            <a:r>
              <a:rPr lang="en-US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Confidential Enquiry</a:t>
            </a:r>
            <a:endParaRPr lang="fa-IR" sz="2000" b="1" dirty="0">
              <a:solidFill>
                <a:srgbClr val="C00000"/>
              </a:solidFill>
              <a:cs typeface="2  Yekan" panose="00000400000000000000" pitchFamily="2" charset="-78"/>
            </a:endParaRPr>
          </a:p>
          <a:p>
            <a:pPr marL="0" indent="0" algn="justLow" rtl="1">
              <a:lnSpc>
                <a:spcPct val="160000"/>
              </a:lnSpc>
              <a:buNone/>
              <a:tabLst>
                <a:tab pos="415925" algn="r"/>
              </a:tabLst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3) نتيجه کالبدشکافی بالينی </a:t>
            </a:r>
            <a:r>
              <a:rPr lang="en-US" sz="2000" b="1" dirty="0">
                <a:solidFill>
                  <a:srgbClr val="C00000"/>
                </a:solidFill>
                <a:cs typeface="2  Yekan" panose="00000400000000000000" pitchFamily="2" charset="-78"/>
              </a:rPr>
              <a:t>Clinical Autopsy</a:t>
            </a:r>
            <a:endParaRPr lang="fa-IR" sz="2000" b="1" dirty="0">
              <a:solidFill>
                <a:srgbClr val="C00000"/>
              </a:solidFill>
              <a:cs typeface="2  Yekan" panose="00000400000000000000" pitchFamily="2" charset="-78"/>
            </a:endParaRPr>
          </a:p>
          <a:p>
            <a:pPr marL="0" indent="0" algn="justLow" rtl="1">
              <a:lnSpc>
                <a:spcPct val="160000"/>
              </a:lnSpc>
              <a:buNone/>
              <a:tabLst>
                <a:tab pos="415925" algn="r"/>
              </a:tabLst>
            </a:pPr>
            <a:r>
              <a:rPr lang="fa-IR" sz="2000" b="1" dirty="0">
                <a:solidFill>
                  <a:srgbClr val="002060"/>
                </a:solidFill>
                <a:cs typeface="2  Yekan" panose="00000400000000000000" pitchFamily="2" charset="-78"/>
              </a:rPr>
              <a:t>مجموعه اين سه گروه داده براي تعيين عوامل مؤثر بر مرگ مي بايد در کميته مورد بررسي قرار گيرند</a:t>
            </a:r>
            <a:r>
              <a:rPr lang="fa-IR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12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algn="justLow" rtl="1"/>
            <a:endParaRPr lang="fa-IR" sz="600" dirty="0"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2599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6360" t="21496" r="11028" b="13542"/>
          <a:stretch/>
        </p:blipFill>
        <p:spPr>
          <a:xfrm>
            <a:off x="1563329" y="420131"/>
            <a:ext cx="9603436" cy="557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53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5549" t="21485" r="17240" b="17383"/>
          <a:stretch/>
        </p:blipFill>
        <p:spPr>
          <a:xfrm>
            <a:off x="1165124" y="752168"/>
            <a:ext cx="10058400" cy="536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3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6574" t="22633" r="12093" b="15624"/>
          <a:stretch/>
        </p:blipFill>
        <p:spPr>
          <a:xfrm>
            <a:off x="1224116" y="766916"/>
            <a:ext cx="9896168" cy="514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183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8B4370-6516-4851-901C-B92C7A8CC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72" y="1187532"/>
            <a:ext cx="5497237" cy="53958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6621AC-1410-4064-9D9B-AD90F3603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588" y="1187532"/>
            <a:ext cx="5327522" cy="539583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27AF7AA-A66B-446F-9F29-6A9D94A0AF73}"/>
              </a:ext>
            </a:extLst>
          </p:cNvPr>
          <p:cNvSpPr txBox="1">
            <a:spLocks/>
          </p:cNvSpPr>
          <p:nvPr/>
        </p:nvSpPr>
        <p:spPr bwMode="auto">
          <a:xfrm>
            <a:off x="452302" y="405267"/>
            <a:ext cx="10925447" cy="59509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دستورعمل نحوه ثبت مرگ مادری در سامانه سیب – نامه وزارتی و استانی</a:t>
            </a:r>
          </a:p>
        </p:txBody>
      </p:sp>
    </p:spTree>
    <p:extLst>
      <p:ext uri="{BB962C8B-B14F-4D97-AF65-F5344CB8AC3E}">
        <p14:creationId xmlns:p14="http://schemas.microsoft.com/office/powerpoint/2010/main" val="1439337159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A8867CA-77D4-5226-2462-2380364BE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66" y="84082"/>
            <a:ext cx="11813627" cy="966951"/>
          </a:xfr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نحوه ثبت مرگ مادری در سامانه سیب</a:t>
            </a:r>
            <a:endParaRPr lang="en-US" sz="3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976DEE-5CAF-AF25-9795-3FB1FC020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6840"/>
            <a:ext cx="12044855" cy="570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68799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fa-IR"/>
          </a:p>
        </p:txBody>
      </p:sp>
      <p:pic>
        <p:nvPicPr>
          <p:cNvPr id="43011" name="Content Placeholder 3" descr="orchids%20(5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extBox 1"/>
          <p:cNvSpPr txBox="1"/>
          <p:nvPr/>
        </p:nvSpPr>
        <p:spPr>
          <a:xfrm>
            <a:off x="493295" y="4932947"/>
            <a:ext cx="6160168" cy="1107996"/>
          </a:xfrm>
          <a:prstGeom prst="rect">
            <a:avLst/>
          </a:prstGeom>
          <a:solidFill>
            <a:srgbClr val="EBB191"/>
          </a:solidFill>
          <a:effectLst>
            <a:softEdge rad="63500"/>
          </a:effectLst>
        </p:spPr>
        <p:txBody>
          <a:bodyPr wrap="square" rtlCol="1">
            <a:spAutoFit/>
          </a:bodyPr>
          <a:lstStyle/>
          <a:p>
            <a:r>
              <a:rPr lang="fa-IR" sz="6600" dirty="0">
                <a:solidFill>
                  <a:schemeClr val="bg1"/>
                </a:solidFill>
                <a:cs typeface="B Titr" pitchFamily="2" charset="-78"/>
              </a:rPr>
              <a:t>با تشکراز توجه شما</a:t>
            </a:r>
          </a:p>
        </p:txBody>
      </p:sp>
    </p:spTree>
    <p:extLst>
      <p:ext uri="{BB962C8B-B14F-4D97-AF65-F5344CB8AC3E}">
        <p14:creationId xmlns:p14="http://schemas.microsoft.com/office/powerpoint/2010/main" val="294130030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17599" y="837674"/>
            <a:ext cx="10033001" cy="132343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a-IR" sz="4000" b="1" dirty="0" smtClean="0">
                <a:solidFill>
                  <a:srgbClr val="C00000"/>
                </a:solidFill>
                <a:ea typeface="+mj-ea"/>
                <a:cs typeface="B Titr" panose="00000700000000000000" pitchFamily="2" charset="-78"/>
              </a:rPr>
              <a:t>راهکارههای مداخله ای در راستای پیشگیری از         مرگ ها ی مادری قابل اجتناب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89776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81960" y="1275251"/>
            <a:ext cx="9555598" cy="5377797"/>
          </a:xfrm>
        </p:spPr>
        <p:txBody>
          <a:bodyPr>
            <a:normAutofit fontScale="70000" lnSpcReduction="20000"/>
          </a:bodyPr>
          <a:lstStyle/>
          <a:p>
            <a:pPr marL="0" indent="0" algn="r" rtl="1">
              <a:lnSpc>
                <a:spcPct val="110000"/>
              </a:lnSpc>
              <a:buNone/>
            </a:pPr>
            <a:r>
              <a:rPr lang="fa-IR" dirty="0">
                <a:cs typeface="B Yagut" panose="00000400000000000000" pitchFamily="2" charset="-78"/>
              </a:rPr>
              <a:t>        </a:t>
            </a:r>
            <a:r>
              <a:rPr lang="fa-IR" sz="3600" b="1" u="sng" dirty="0">
                <a:solidFill>
                  <a:srgbClr val="A50021"/>
                </a:solidFill>
                <a:cs typeface="2  Yekan" panose="00000400000000000000" pitchFamily="2" charset="-78"/>
              </a:rPr>
              <a:t>هدف کلی</a:t>
            </a:r>
            <a:endParaRPr lang="en-US" sz="3600" b="1" u="sng" dirty="0">
              <a:solidFill>
                <a:srgbClr val="A50021"/>
              </a:solidFill>
              <a:cs typeface="2  Yeka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كاهش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ميزان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مرگ و عوارض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ناشي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از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بارداري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و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زايمان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از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طريق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كشف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سيري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كه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هر مادر تا زمان مرگ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طي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كرده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،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شناسايي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عوامل قابل اجتناب در هر مرگ و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طراحي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مداخله به منظور حل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مشكلات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و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جلوگيري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از وقوع مرگ </a:t>
            </a:r>
            <a:r>
              <a:rPr lang="fa-I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هاي</a:t>
            </a:r>
            <a:r>
              <a:rPr lang="fa-I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مشابه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2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         </a:t>
            </a:r>
            <a:r>
              <a:rPr lang="fa-IR" sz="2200" u="sng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 </a:t>
            </a:r>
            <a:r>
              <a:rPr lang="fa-IR" sz="3600" b="1" u="sng" dirty="0">
                <a:solidFill>
                  <a:schemeClr val="accent6">
                    <a:lumMod val="60000"/>
                    <a:lumOff val="40000"/>
                  </a:schemeClr>
                </a:solidFill>
                <a:cs typeface="2  Yekan" panose="00000400000000000000" pitchFamily="2" charset="-78"/>
              </a:rPr>
              <a:t>اهداف اختصاصي</a:t>
            </a:r>
            <a:endParaRPr lang="en-US" sz="3600" b="1" u="sng" dirty="0">
              <a:solidFill>
                <a:schemeClr val="accent6">
                  <a:lumMod val="60000"/>
                  <a:lumOff val="40000"/>
                </a:schemeClr>
              </a:solidFill>
              <a:cs typeface="2  Yekan" panose="00000400000000000000" pitchFamily="2" charset="-78"/>
            </a:endParaRPr>
          </a:p>
          <a:p>
            <a:pPr algn="r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Yagut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تعيين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دقيق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تر </a:t>
            </a:r>
            <a:r>
              <a:rPr lang="fa-I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ميزان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بروز مرگ 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  <a:p>
            <a:pPr algn="r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تعيين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 عوامل خطر مرتبط با مرگ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  <a:p>
            <a:pPr algn="r" rt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طراحی و اجرای مداخلات مناسب برای بهبود شاخص های سلامت مادران در سطح دانشگاهها و کشور</a:t>
            </a:r>
          </a:p>
          <a:p>
            <a:pPr marL="0" lvl="0" indent="0" algn="r" rtl="1">
              <a:lnSpc>
                <a:spcPct val="100000"/>
              </a:lnSpc>
              <a:buNone/>
            </a:pPr>
            <a:r>
              <a:rPr lang="fa-IR" sz="22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      </a:t>
            </a:r>
            <a:r>
              <a:rPr lang="fa-IR" sz="2200" u="sng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3600" u="sng" dirty="0">
                <a:solidFill>
                  <a:srgbClr val="1C2C1F"/>
                </a:solidFill>
                <a:cs typeface="2  Yekan" panose="00000400000000000000" pitchFamily="2" charset="-78"/>
              </a:rPr>
              <a:t>هدف نهایی </a:t>
            </a:r>
            <a:endParaRPr lang="fa-IR" sz="2200" u="sng" dirty="0">
              <a:solidFill>
                <a:srgbClr val="1C2C1F"/>
              </a:solidFill>
              <a:cs typeface="2  Yekan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b="1" dirty="0">
                <a:solidFill>
                  <a:srgbClr val="487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پیشگیری از ( پایان دادن به) مرگ های قابل اجتناب مادران</a:t>
            </a:r>
          </a:p>
          <a:p>
            <a:pPr marL="0" lvl="0" indent="0" algn="r" rtl="1">
              <a:buNone/>
            </a:pPr>
            <a:endParaRPr lang="en-US" dirty="0">
              <a:cs typeface="B Yagut" panose="00000400000000000000" pitchFamily="2" charset="-78"/>
            </a:endParaRPr>
          </a:p>
          <a:p>
            <a:pPr marL="0" indent="0" algn="r">
              <a:buNone/>
            </a:pPr>
            <a:endParaRPr lang="en-US" dirty="0">
              <a:cs typeface="B Yagut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90686" y="589509"/>
            <a:ext cx="6101350" cy="70788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</p:spPr>
        <p:txBody>
          <a:bodyPr wrap="none">
            <a:spAutoFit/>
          </a:bodyPr>
          <a:lstStyle/>
          <a:p>
            <a:r>
              <a:rPr lang="fa-IR" sz="4000" b="1" dirty="0">
                <a:solidFill>
                  <a:srgbClr val="C00000"/>
                </a:solidFill>
                <a:ea typeface="+mj-ea"/>
                <a:cs typeface="B Titr" panose="00000700000000000000" pitchFamily="2" charset="-78"/>
              </a:rPr>
              <a:t>اهداف نظام مراقبت مرگ مادری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1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97571" y="1397876"/>
            <a:ext cx="9398621" cy="2957458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endParaRPr lang="fa-IR" sz="2200" b="1" dirty="0">
              <a:cs typeface="B Yagut" panose="00000400000000000000" pitchFamily="2" charset="-78"/>
            </a:endParaRPr>
          </a:p>
          <a:p>
            <a:pPr marL="0" indent="0" algn="just" rtl="1">
              <a:lnSpc>
                <a:spcPct val="160000"/>
              </a:lnSpc>
              <a:spcBef>
                <a:spcPts val="1200"/>
              </a:spcBef>
              <a:buNone/>
            </a:pPr>
            <a:r>
              <a:rPr lang="ar-SA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مرگ هنگام حاملگي تا 42 روز پس از ختم بارداري، صرف نظر از مدت و محل حاملگي به هر علتي مرتبط با بارداري، تشديد شده در بارداري، يا به علت مراقبت هاي ارايه شده طي آن، اما نه به علت </a:t>
            </a:r>
            <a:r>
              <a:rPr lang="ar-SA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حادثه يا تصادف</a:t>
            </a:r>
            <a:endParaRPr lang="fa-IR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  <a:p>
            <a:pPr marL="0" indent="0" algn="justLow" rtl="1">
              <a:lnSpc>
                <a:spcPct val="160000"/>
              </a:lnSpc>
              <a:spcBef>
                <a:spcPts val="1200"/>
              </a:spcBef>
              <a:buClr>
                <a:srgbClr val="A53010"/>
              </a:buClr>
              <a:buNone/>
            </a:pPr>
            <a:r>
              <a:rPr lang="fa-IR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همچنین مرگ مادر طی بارداری و پس از زایمان به دلیل </a:t>
            </a:r>
            <a:r>
              <a:rPr lang="fa-IR" sz="2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خودکشی و آسیب به خود</a:t>
            </a:r>
            <a:r>
              <a:rPr lang="fa-IR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، به هر طریق و به هر دلیل زمینه ای و نیز مرگ مادر به دلیل </a:t>
            </a:r>
            <a:r>
              <a:rPr lang="fa-IR" sz="2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قتل به دنبال عوامل زمینه ای </a:t>
            </a:r>
            <a:r>
              <a:rPr lang="fa-IR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از قبیل بارداری نامشروع یا ناخواسته، اطلاع از جنسیت جنین یا وجود هر رابطه علیتی با بارداری جزء مرگ مادران محسوب می شود</a:t>
            </a:r>
          </a:p>
        </p:txBody>
      </p:sp>
      <p:sp>
        <p:nvSpPr>
          <p:cNvPr id="7" name="Rectangle 6"/>
          <p:cNvSpPr/>
          <p:nvPr/>
        </p:nvSpPr>
        <p:spPr>
          <a:xfrm>
            <a:off x="2808959" y="899293"/>
            <a:ext cx="6726521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r" rtl="1"/>
            <a:r>
              <a:rPr lang="ar-SA" sz="3600" dirty="0">
                <a:solidFill>
                  <a:srgbClr val="4472C4">
                    <a:lumMod val="50000"/>
                  </a:srgbClr>
                </a:solidFill>
                <a:latin typeface="Calibri Light" panose="020F0302020204030204"/>
                <a:ea typeface="+mj-ea"/>
                <a:cs typeface="B Titr" panose="00000700000000000000" pitchFamily="2" charset="-78"/>
              </a:rPr>
              <a:t>تعريف مرگ مادر</a:t>
            </a:r>
            <a:r>
              <a:rPr lang="fa-IR" sz="3600" dirty="0">
                <a:solidFill>
                  <a:srgbClr val="4472C4">
                    <a:lumMod val="50000"/>
                  </a:srgbClr>
                </a:solidFill>
                <a:latin typeface="Calibri Light" panose="020F0302020204030204"/>
                <a:ea typeface="+mj-ea"/>
                <a:cs typeface="B Titr" panose="00000700000000000000" pitchFamily="2" charset="-78"/>
              </a:rPr>
              <a:t>       </a:t>
            </a:r>
            <a:r>
              <a:rPr lang="en-US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Yagut" panose="00000400000000000000" pitchFamily="2" charset="-78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Yagut" panose="00000400000000000000" pitchFamily="2" charset="-78"/>
              </a:rPr>
              <a:t>Maternal Mortality</a:t>
            </a:r>
            <a:r>
              <a:rPr lang="ar-SA" sz="3600" dirty="0">
                <a:solidFill>
                  <a:srgbClr val="5B9BD5"/>
                </a:solidFill>
                <a:latin typeface="Calibri Light" panose="020F0302020204030204"/>
                <a:ea typeface="+mj-ea"/>
                <a:cs typeface="B Titr" panose="00000700000000000000" pitchFamily="2" charset="-78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43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9FA415D-3EA5-5BF1-56E1-BF7FD07F63A3}"/>
              </a:ext>
            </a:extLst>
          </p:cNvPr>
          <p:cNvSpPr/>
          <p:nvPr/>
        </p:nvSpPr>
        <p:spPr>
          <a:xfrm>
            <a:off x="1650123" y="1916933"/>
            <a:ext cx="9291145" cy="2554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نحوه </a:t>
            </a:r>
            <a:r>
              <a:rPr lang="ar-SA" sz="2800" dirty="0">
                <a:solidFill>
                  <a:srgbClr val="002060"/>
                </a:solidFill>
                <a:cs typeface="B Titr" panose="00000700000000000000" pitchFamily="2" charset="-78"/>
              </a:rPr>
              <a:t>محاسبه شاخص</a:t>
            </a:r>
            <a:r>
              <a:rPr 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en-US" sz="28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en-US" sz="3200" b="1" dirty="0">
                <a:solidFill>
                  <a:srgbClr val="002060"/>
                </a:solidFill>
                <a:cs typeface="B Titr" panose="00000700000000000000" pitchFamily="2" charset="-78"/>
              </a:rPr>
              <a:t>:</a:t>
            </a:r>
            <a:r>
              <a:rPr lang="en-US" sz="3200" b="1" dirty="0">
                <a:solidFill>
                  <a:srgbClr val="C00000"/>
                </a:solidFill>
                <a:cs typeface="B Titr" panose="00000700000000000000" pitchFamily="2" charset="-78"/>
              </a:rPr>
              <a:t>MMR</a:t>
            </a:r>
            <a:r>
              <a:rPr lang="fa-IR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تعداد مرگ مادران در اثر عوارض بارداري و زايمان به ازاء هر 100000 تولد زنده</a:t>
            </a:r>
          </a:p>
          <a:p>
            <a:pPr algn="just" rtl="1"/>
            <a:endParaRPr lang="fa-IR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صورت:    </a:t>
            </a:r>
            <a:r>
              <a:rPr lang="fa-IR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تعداد مرگ های مادری </a:t>
            </a:r>
            <a:r>
              <a:rPr lang="fa-I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*</a:t>
            </a:r>
            <a:r>
              <a:rPr lang="fa-IR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fa-IR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100000  در یک سال</a:t>
            </a:r>
          </a:p>
          <a:p>
            <a:pPr algn="just" rtl="1"/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مخرج:     </a:t>
            </a:r>
            <a:r>
              <a:rPr lang="fa-IR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تعداد موالید زنده در همان سال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61056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5105" y="3441626"/>
            <a:ext cx="9670365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415925" algn="r"/>
              </a:tabLst>
            </a:pP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در صورتی که مادر بارداری فوت کند، مرگ وی جزء مرگ های دانشگاهی محسوب می شود که </a:t>
            </a:r>
            <a:r>
              <a:rPr lang="fa-I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شهرستان محل سکونت وی </a:t>
            </a: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تحت پوشش آن دانشگاه بوده است.(دانشگاه محل فوت، معیار شمارش نمی باشد)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2  Yekan" panose="00000400000000000000" pitchFamily="2" charset="-78"/>
            </a:endParaRPr>
          </a:p>
          <a:p>
            <a:pPr marL="22860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نکته : در صورتی که مادر محل سکونت ثابتی نداشته و به هر صورت بین مناطق تحت پوشش دو یا چند دانشگاه در تردد بوده (جمعیت عشایر و کوچ نشین، کارگر فصلی یا ...) مرگ وی جزء مرگ دانشگاهی محسوب می شود که </a:t>
            </a:r>
            <a:r>
              <a:rPr lang="fa-I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در طول دوران بارداری تا فوت</a:t>
            </a: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 بیشترین مدت اقامت را در آن محل داشته است.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2  Yeka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1627" y="606837"/>
            <a:ext cx="4940709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</p:spPr>
        <p:txBody>
          <a:bodyPr wrap="square">
            <a:spAutoFit/>
          </a:bodyPr>
          <a:lstStyle/>
          <a:p>
            <a:r>
              <a:rPr lang="fa-IR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نکات قابل توجه در مرگ های مادری 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29018" y="845089"/>
            <a:ext cx="958645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اگر چه مرگ مادران بعد از روز 42 پس از ختم بارداری فعلا برای محاسبه 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MMR</a:t>
            </a: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 کشوری شمارش نمی شود ولی به منظور بررسی عوامل موثر و حساس سازی کارکنان محیطی بهداشتی و درمانی بهتر است که در صورت وقوع فوت مادر پس از 42 روز (تا یک سال بعد از ختم بارداری) </a:t>
            </a:r>
            <a:r>
              <a:rPr lang="fa-I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گزارش فوری </a:t>
            </a: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صورت گیرد. 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2 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6208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5337" y="586551"/>
            <a:ext cx="7145757" cy="863174"/>
          </a:xfrm>
          <a:solidFill>
            <a:schemeClr val="bg2">
              <a:lumMod val="20000"/>
              <a:lumOff val="80000"/>
            </a:schemeClr>
          </a:solidFill>
          <a:ln>
            <a:solidFill>
              <a:srgbClr val="A50021"/>
            </a:solidFill>
          </a:ln>
        </p:spPr>
        <p:txBody>
          <a:bodyPr>
            <a:noAutofit/>
          </a:bodyPr>
          <a:lstStyle/>
          <a:p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فعالیتهای اصلی نظام مراقبت مرگ مادری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8689" y="1376854"/>
            <a:ext cx="9957319" cy="2395293"/>
          </a:xfrm>
        </p:spPr>
        <p:txBody>
          <a:bodyPr>
            <a:noAutofit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2  Yekan" panose="00000400000000000000" pitchFamily="2" charset="-78"/>
              </a:rPr>
              <a:t>چرخه مراقبت با وقوع مرگ مادر آغاز می شود.در مرحله بعد، تيم پرسشگری داده هاي مرگ را جمع آوری می کند. کميته کاهش مرگ و مير مادران پس از بررسی پرسشنامه تکميل شده توسط تيم پرسشگری، علل قابل اجتناب مرگ را تحليل کرده، بر آن اساس، مداخلات مقتضی را طراحی و بر اجرای مداخلات نظارت می کند. 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  <a:p>
            <a:pPr marL="0" indent="0" algn="justLow" rtl="1">
              <a:buNone/>
            </a:pPr>
            <a:endParaRPr lang="fa-IR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  <a:p>
            <a:pPr marL="0" indent="0" algn="justLow" rtl="1">
              <a:buNone/>
            </a:pP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2  Yeka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5394" y="4058171"/>
            <a:ext cx="5521954" cy="249529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A50021"/>
            </a:solidFill>
          </a:ln>
        </p:spPr>
        <p:txBody>
          <a:bodyPr wrap="square">
            <a:spAutoFit/>
          </a:bodyPr>
          <a:lstStyle/>
          <a:p>
            <a:pPr lvl="0" algn="justLow" rtl="1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بنابراين</a:t>
            </a: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4 فعاليت اصلی </a:t>
            </a:r>
            <a:r>
              <a:rPr lang="fa-IR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2  Yekan" panose="00000400000000000000" pitchFamily="2" charset="-78"/>
              </a:rPr>
              <a:t>در نظام مراقبت عبارتند از: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2  Yekan" panose="00000400000000000000" pitchFamily="2" charset="-78"/>
            </a:endParaRPr>
          </a:p>
          <a:p>
            <a:pPr algn="justLow" rtl="1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A53010"/>
              </a:buClr>
            </a:pPr>
            <a:r>
              <a:rPr lang="fa-IR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1)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جمع آوری داده های مرگ مادران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justLow" rtl="1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A53010"/>
              </a:buClr>
            </a:pPr>
            <a:r>
              <a:rPr lang="fa-IR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2)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بررسی موارد مرگ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justLow" rtl="1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A53010"/>
              </a:buClr>
            </a:pPr>
            <a:r>
              <a:rPr lang="fa-IR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3)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و اجرای مداخلات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justLow" rtl="1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fa-IR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4)</a:t>
            </a:r>
            <a:r>
              <a:rPr lang="fa-IR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پايش و ارزشيابی</a:t>
            </a:r>
          </a:p>
        </p:txBody>
      </p:sp>
    </p:spTree>
    <p:extLst>
      <p:ext uri="{BB962C8B-B14F-4D97-AF65-F5344CB8AC3E}">
        <p14:creationId xmlns:p14="http://schemas.microsoft.com/office/powerpoint/2010/main" val="415323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7309" t="31689" r="31603" b="12026"/>
          <a:stretch/>
        </p:blipFill>
        <p:spPr>
          <a:xfrm>
            <a:off x="1673451" y="394766"/>
            <a:ext cx="9311640" cy="60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93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1817" y="2236069"/>
            <a:ext cx="9232490" cy="4088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justLow" rtl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3000" dirty="0">
                <a:solidFill>
                  <a:srgbClr val="C00000"/>
                </a:solidFill>
                <a:cs typeface="2  Yekan" panose="00000400000000000000" pitchFamily="2" charset="-78"/>
              </a:rPr>
              <a:t>تمام موارد مرگ مادر </a:t>
            </a:r>
            <a:r>
              <a:rPr lang="fa-IR" sz="3000" dirty="0">
                <a:solidFill>
                  <a:srgbClr val="003366"/>
                </a:solidFill>
                <a:cs typeface="2  Yekan" panose="00000400000000000000" pitchFamily="2" charset="-78"/>
              </a:rPr>
              <a:t>از زمان بارداری تا 42 روز پس از باید گزارش شوند. بنابراین موارد فوت در اثر سوانح، حوادث، قتل، خودکشی و.... نیز باید گزارش شوند. </a:t>
            </a:r>
          </a:p>
          <a:p>
            <a:pPr lvl="0" algn="justLow" rtl="1">
              <a:lnSpc>
                <a:spcPct val="90000"/>
              </a:lnSpc>
              <a:spcBef>
                <a:spcPts val="1000"/>
              </a:spcBef>
            </a:pPr>
            <a:endParaRPr lang="en-US" sz="3000" dirty="0">
              <a:solidFill>
                <a:srgbClr val="003366"/>
              </a:solidFill>
              <a:cs typeface="2  Yekan" panose="00000400000000000000" pitchFamily="2" charset="-78"/>
            </a:endParaRPr>
          </a:p>
          <a:p>
            <a:pPr marL="228600" lvl="0" indent="-228600" algn="justLow" rtl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3000" dirty="0">
                <a:solidFill>
                  <a:srgbClr val="003366"/>
                </a:solidFill>
                <a:cs typeface="2  Yekan" panose="00000400000000000000" pitchFamily="2" charset="-78"/>
              </a:rPr>
              <a:t>تمام موارد مرگ مادر </a:t>
            </a:r>
            <a:r>
              <a:rPr lang="fa-IR" sz="3000" dirty="0">
                <a:solidFill>
                  <a:srgbClr val="C00000"/>
                </a:solidFill>
                <a:cs typeface="2  Yekan" panose="00000400000000000000" pitchFamily="2" charset="-78"/>
              </a:rPr>
              <a:t>صرف نظر از تابعیت  ایرانی یا غیر ایرانی</a:t>
            </a:r>
            <a:r>
              <a:rPr lang="fa-IR" sz="3000" dirty="0">
                <a:solidFill>
                  <a:srgbClr val="003366"/>
                </a:solidFill>
                <a:cs typeface="2  Yekan" panose="00000400000000000000" pitchFamily="2" charset="-78"/>
              </a:rPr>
              <a:t> باید گزارش شوند و وضعیت داشتن یا نداشتن کارت اقامت آنها مشخص شود. در پایان سال، موارد مرگ مادران غیر ایرانی که بدون کارت اقامت بوده اند در شمارش کلی دانشگاه و کشور بصورت جداگانه اعلام می شوند</a:t>
            </a:r>
            <a:endParaRPr lang="en-US" sz="3000" dirty="0">
              <a:solidFill>
                <a:srgbClr val="003366"/>
              </a:solidFill>
              <a:cs typeface="2  Yeka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2037" y="667030"/>
            <a:ext cx="7639665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solidFill>
                  <a:srgbClr val="C00000"/>
                </a:solidFill>
                <a:ea typeface="+mj-ea"/>
                <a:cs typeface="B Titr" panose="00000700000000000000" pitchFamily="2" charset="-78"/>
              </a:rPr>
              <a:t>نکات مهم در مورد تکمیل فرم گزارش فوری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8423" y="1518379"/>
            <a:ext cx="10146892" cy="40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>
              <a:lnSpc>
                <a:spcPct val="90000"/>
              </a:lnSpc>
              <a:spcBef>
                <a:spcPts val="1000"/>
              </a:spcBef>
            </a:pPr>
            <a:r>
              <a:rPr lang="fa-IR" sz="2200" b="1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به منظور بالا بردن دقت و پیشگیری از کم شماری و جمع آوری به روز آمار توجه به نکات زیر ضروری است</a:t>
            </a:r>
            <a:r>
              <a:rPr lang="fa-IR" sz="2000" b="1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:</a:t>
            </a:r>
            <a:endParaRPr lang="en-US" sz="2000" b="1" dirty="0">
              <a:solidFill>
                <a:schemeClr val="bg2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635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</TotalTime>
  <Words>745</Words>
  <Application>Microsoft Office PowerPoint</Application>
  <PresentationFormat>Widescreen</PresentationFormat>
  <Paragraphs>47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2  Yekan</vt:lpstr>
      <vt:lpstr>Arial</vt:lpstr>
      <vt:lpstr>B Mitra</vt:lpstr>
      <vt:lpstr>B Nazanin</vt:lpstr>
      <vt:lpstr>B Titr</vt:lpstr>
      <vt:lpstr>B Yagut</vt:lpstr>
      <vt:lpstr>Calibri</vt:lpstr>
      <vt:lpstr>Calibri Light</vt:lpstr>
      <vt:lpstr>Times New Roman</vt:lpstr>
      <vt:lpstr>Traditional Arabic</vt:lpstr>
      <vt:lpstr>Wingdings</vt:lpstr>
      <vt:lpstr>Diseño predeterminado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فعالیتهای اصلی نظام مراقبت مرگ مادری</vt:lpstr>
      <vt:lpstr>PowerPoint Presentation</vt:lpstr>
      <vt:lpstr>PowerPoint Presentation</vt:lpstr>
      <vt:lpstr>PowerPoint Presentation</vt:lpstr>
      <vt:lpstr>جمع آوری داده های مرگ مادران </vt:lpstr>
      <vt:lpstr>PowerPoint Presentation</vt:lpstr>
      <vt:lpstr>PowerPoint Presentation</vt:lpstr>
      <vt:lpstr>PowerPoint Presentation</vt:lpstr>
      <vt:lpstr>PowerPoint Presentation</vt:lpstr>
      <vt:lpstr>نحوه ثبت مرگ مادری در سامانه سیب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نظام کشوری مراقبت مرگ مادری</dc:title>
  <dc:creator>A.R.I</dc:creator>
  <cp:lastModifiedBy>madaran</cp:lastModifiedBy>
  <cp:revision>139</cp:revision>
  <dcterms:created xsi:type="dcterms:W3CDTF">2022-12-01T05:46:34Z</dcterms:created>
  <dcterms:modified xsi:type="dcterms:W3CDTF">2024-11-17T05:20:49Z</dcterms:modified>
</cp:coreProperties>
</file>