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2.xml" ContentType="application/vnd.openxmlformats-officedocument.themeOverride+xml"/>
  <Override PartName="/ppt/theme/themeOverride3.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4.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5.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6.xml" ContentType="application/vnd.openxmlformats-officedocument.themeOverride+xml"/>
  <Override PartName="/ppt/theme/themeOverride7.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8.xml" ContentType="application/vnd.openxmlformats-officedocument.themeOverride+xml"/>
  <Override PartName="/ppt/theme/themeOverride9.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0.xml" ContentType="application/vnd.openxmlformats-officedocument.themeOverride+xml"/>
  <Override PartName="/ppt/theme/themeOverride11.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12.xml" ContentType="application/vnd.openxmlformats-officedocument.themeOverride+xml"/>
  <Override PartName="/ppt/theme/themeOverride13.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14.xml" ContentType="application/vnd.openxmlformats-officedocument.themeOverride+xml"/>
  <Override PartName="/ppt/theme/themeOverride15.xml" ContentType="application/vnd.openxmlformats-officedocument.themeOverride+xml"/>
  <Override PartName="/ppt/notesSlides/notesSlide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notesSlides/notesSlide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9.xml" ContentType="application/vnd.openxmlformats-officedocument.themeOverride+xml"/>
  <Override PartName="/ppt/notesSlides/notesSlide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20.xml" ContentType="application/vnd.openxmlformats-officedocument.themeOverr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21.xml" ContentType="application/vnd.openxmlformats-officedocument.themeOverride+xml"/>
  <Override PartName="/ppt/theme/themeOverride22.xml" ContentType="application/vnd.openxmlformats-officedocument.themeOverr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23.xml" ContentType="application/vnd.openxmlformats-officedocument.themeOverride+xml"/>
  <Override PartName="/ppt/theme/themeOverride24.xml" ContentType="application/vnd.openxmlformats-officedocument.themeOverr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25.xml" ContentType="application/vnd.openxmlformats-officedocument.themeOverride+xml"/>
  <Override PartName="/ppt/theme/themeOverride26.xml" ContentType="application/vnd.openxmlformats-officedocument.themeOverr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27.xml" ContentType="application/vnd.openxmlformats-officedocument.themeOverride+xml"/>
  <Override PartName="/ppt/theme/themeOverride28.xml" ContentType="application/vnd.openxmlformats-officedocument.themeOverr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29.xml" ContentType="application/vnd.openxmlformats-officedocument.themeOverr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30.xml" ContentType="application/vnd.openxmlformats-officedocument.themeOverride+xml"/>
  <Override PartName="/ppt/theme/themeOverride31.xml" ContentType="application/vnd.openxmlformats-officedocument.themeOverr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32.xml" ContentType="application/vnd.openxmlformats-officedocument.themeOverride+xml"/>
  <Override PartName="/ppt/theme/themeOverride33.xml" ContentType="application/vnd.openxmlformats-officedocument.themeOverr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34.xml" ContentType="application/vnd.openxmlformats-officedocument.themeOverr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35.xml" ContentType="application/vnd.openxmlformats-officedocument.themeOverr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36.xml" ContentType="application/vnd.openxmlformats-officedocument.themeOverride+xml"/>
  <Override PartName="/ppt/notesSlides/notesSlide5.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37.xml" ContentType="application/vnd.openxmlformats-officedocument.themeOverr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38.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1" r:id="rId2"/>
  </p:sldMasterIdLst>
  <p:notesMasterIdLst>
    <p:notesMasterId r:id="rId38"/>
  </p:notesMasterIdLst>
  <p:sldIdLst>
    <p:sldId id="456" r:id="rId3"/>
    <p:sldId id="256" r:id="rId4"/>
    <p:sldId id="264" r:id="rId5"/>
    <p:sldId id="265" r:id="rId6"/>
    <p:sldId id="271" r:id="rId7"/>
    <p:sldId id="346" r:id="rId8"/>
    <p:sldId id="337" r:id="rId9"/>
    <p:sldId id="457" r:id="rId10"/>
    <p:sldId id="460" r:id="rId11"/>
    <p:sldId id="455" r:id="rId12"/>
    <p:sldId id="340" r:id="rId13"/>
    <p:sldId id="459" r:id="rId14"/>
    <p:sldId id="263" r:id="rId15"/>
    <p:sldId id="461" r:id="rId16"/>
    <p:sldId id="356" r:id="rId17"/>
    <p:sldId id="1156" r:id="rId18"/>
    <p:sldId id="1155" r:id="rId19"/>
    <p:sldId id="1165" r:id="rId20"/>
    <p:sldId id="467" r:id="rId21"/>
    <p:sldId id="1154" r:id="rId22"/>
    <p:sldId id="462" r:id="rId23"/>
    <p:sldId id="463" r:id="rId24"/>
    <p:sldId id="280" r:id="rId25"/>
    <p:sldId id="287" r:id="rId26"/>
    <p:sldId id="289" r:id="rId27"/>
    <p:sldId id="464" r:id="rId28"/>
    <p:sldId id="291" r:id="rId29"/>
    <p:sldId id="292" r:id="rId30"/>
    <p:sldId id="465" r:id="rId31"/>
    <p:sldId id="1163" r:id="rId32"/>
    <p:sldId id="1157" r:id="rId33"/>
    <p:sldId id="1158" r:id="rId34"/>
    <p:sldId id="1166" r:id="rId35"/>
    <p:sldId id="319" r:id="rId36"/>
    <p:sldId id="320" r:id="rId3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99"/>
    <a:srgbClr val="FF7C80"/>
    <a:srgbClr val="4FEEFF"/>
    <a:srgbClr val="DBEEF5"/>
    <a:srgbClr val="CCFFFF"/>
    <a:srgbClr val="FFCCCC"/>
    <a:srgbClr val="FF9933"/>
    <a:srgbClr val="FFFFCC"/>
    <a:srgbClr val="CCFF66"/>
    <a:srgbClr val="FF25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786" y="102"/>
      </p:cViewPr>
      <p:guideLst>
        <p:guide orient="horz" pos="1620"/>
        <p:guide pos="2880"/>
      </p:guideLst>
    </p:cSldViewPr>
  </p:slideViewPr>
  <p:notesTextViewPr>
    <p:cViewPr>
      <p:scale>
        <a:sx n="1" d="1"/>
        <a:sy n="1" d="1"/>
      </p:scale>
      <p:origin x="0" y="0"/>
    </p:cViewPr>
  </p:notesTextViewPr>
  <p:sorterViewPr>
    <p:cViewPr>
      <p:scale>
        <a:sx n="100" d="100"/>
        <a:sy n="100" d="100"/>
      </p:scale>
      <p:origin x="0" y="-1171"/>
    </p:cViewPr>
  </p:sorter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embeddings/oleObject6.bin"/><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embeddings/oleObject7.bin"/><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embeddings/oleObject8.bin"/><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embeddings/oleObject9.bin"/><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7.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oleObject" Target="../embeddings/oleObject10.bin"/></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oleObject" Target="../embeddings/oleObject11.bin"/></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oleObject" Target="../embeddings/oleObject12.bin"/></Relationships>
</file>

<file path=ppt/charts/_rels/chart21.xml.rels><?xml version="1.0" encoding="UTF-8" standalone="yes"?>
<Relationships xmlns="http://schemas.openxmlformats.org/package/2006/relationships"><Relationship Id="rId3" Type="http://schemas.openxmlformats.org/officeDocument/2006/relationships/oleObject" Target="../embeddings/oleObject13.bin"/><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oleObject" Target="../embeddings/oleObject14.bin"/></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oleObject" Target="../embeddings/oleObject15.bin"/></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oleObject" Target="../embeddings/oleObject16.bin"/></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oleObject" Target="../embeddings/oleObject17.bin"/><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10.xlsx"/></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embeddings/oleObject3.bin"/></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embeddings/oleObject4.bin"/></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embeddings/oleObject5.bin"/></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2.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'[Chart in Microsoft PowerPoint]انحراف معیار و میانگین'!$EM$7</c:f>
              <c:strCache>
                <c:ptCount val="1"/>
                <c:pt idx="0">
                  <c:v>موالید</c:v>
                </c:pt>
              </c:strCache>
            </c:strRef>
          </c:tx>
          <c:spPr>
            <a:solidFill>
              <a:schemeClr val="accent5">
                <a:lumMod val="75000"/>
              </a:schemeClr>
            </a:solidFill>
            <a:ln>
              <a:noFill/>
            </a:ln>
            <a:effectLst/>
          </c:spPr>
          <c:invertIfNegative val="0"/>
          <c:dPt>
            <c:idx val="0"/>
            <c:invertIfNegative val="0"/>
            <c:bubble3D val="0"/>
            <c:spPr>
              <a:solidFill>
                <a:schemeClr val="accent5">
                  <a:lumMod val="75000"/>
                </a:schemeClr>
              </a:solidFill>
              <a:ln>
                <a:noFill/>
              </a:ln>
              <a:effectLst/>
            </c:spPr>
            <c:extLst>
              <c:ext xmlns:c16="http://schemas.microsoft.com/office/drawing/2014/chart" uri="{C3380CC4-5D6E-409C-BE32-E72D297353CC}">
                <c16:uniqueId val="{00000001-530C-4B14-9A11-EEAB1C5139FC}"/>
              </c:ext>
            </c:extLst>
          </c:dPt>
          <c:dPt>
            <c:idx val="1"/>
            <c:invertIfNegative val="0"/>
            <c:bubble3D val="0"/>
            <c:spPr>
              <a:solidFill>
                <a:schemeClr val="accent5">
                  <a:lumMod val="75000"/>
                </a:schemeClr>
              </a:solidFill>
              <a:ln>
                <a:noFill/>
              </a:ln>
              <a:effectLst/>
            </c:spPr>
            <c:extLst>
              <c:ext xmlns:c16="http://schemas.microsoft.com/office/drawing/2014/chart" uri="{C3380CC4-5D6E-409C-BE32-E72D297353CC}">
                <c16:uniqueId val="{00000003-530C-4B14-9A11-EEAB1C5139FC}"/>
              </c:ext>
            </c:extLst>
          </c:dPt>
          <c:dPt>
            <c:idx val="2"/>
            <c:invertIfNegative val="0"/>
            <c:bubble3D val="0"/>
            <c:spPr>
              <a:solidFill>
                <a:schemeClr val="accent5">
                  <a:lumMod val="75000"/>
                </a:schemeClr>
              </a:solidFill>
              <a:ln>
                <a:noFill/>
              </a:ln>
              <a:effectLst/>
            </c:spPr>
            <c:extLst>
              <c:ext xmlns:c16="http://schemas.microsoft.com/office/drawing/2014/chart" uri="{C3380CC4-5D6E-409C-BE32-E72D297353CC}">
                <c16:uniqueId val="{00000005-530C-4B14-9A11-EEAB1C5139FC}"/>
              </c:ext>
            </c:extLst>
          </c:dPt>
          <c:dPt>
            <c:idx val="3"/>
            <c:invertIfNegative val="0"/>
            <c:bubble3D val="0"/>
            <c:spPr>
              <a:solidFill>
                <a:srgbClr val="00B050"/>
              </a:solidFill>
              <a:ln>
                <a:noFill/>
              </a:ln>
              <a:effectLst/>
            </c:spPr>
            <c:extLst>
              <c:ext xmlns:c16="http://schemas.microsoft.com/office/drawing/2014/chart" uri="{C3380CC4-5D6E-409C-BE32-E72D297353CC}">
                <c16:uniqueId val="{00000007-530C-4B14-9A11-EEAB1C5139FC}"/>
              </c:ext>
            </c:extLst>
          </c:dPt>
          <c:dPt>
            <c:idx val="4"/>
            <c:invertIfNegative val="0"/>
            <c:bubble3D val="0"/>
            <c:spPr>
              <a:solidFill>
                <a:schemeClr val="accent5">
                  <a:lumMod val="75000"/>
                </a:schemeClr>
              </a:solidFill>
              <a:ln>
                <a:noFill/>
              </a:ln>
              <a:effectLst/>
            </c:spPr>
            <c:extLst>
              <c:ext xmlns:c16="http://schemas.microsoft.com/office/drawing/2014/chart" uri="{C3380CC4-5D6E-409C-BE32-E72D297353CC}">
                <c16:uniqueId val="{00000009-530C-4B14-9A11-EEAB1C5139FC}"/>
              </c:ext>
            </c:extLst>
          </c:dPt>
          <c:dPt>
            <c:idx val="5"/>
            <c:invertIfNegative val="0"/>
            <c:bubble3D val="0"/>
            <c:spPr>
              <a:solidFill>
                <a:schemeClr val="accent5">
                  <a:lumMod val="75000"/>
                </a:schemeClr>
              </a:solidFill>
              <a:ln>
                <a:noFill/>
              </a:ln>
              <a:effectLst/>
            </c:spPr>
            <c:extLst>
              <c:ext xmlns:c16="http://schemas.microsoft.com/office/drawing/2014/chart" uri="{C3380CC4-5D6E-409C-BE32-E72D297353CC}">
                <c16:uniqueId val="{0000000B-530C-4B14-9A11-EEAB1C5139FC}"/>
              </c:ext>
            </c:extLst>
          </c:dPt>
          <c:dPt>
            <c:idx val="6"/>
            <c:invertIfNegative val="0"/>
            <c:bubble3D val="0"/>
            <c:spPr>
              <a:solidFill>
                <a:schemeClr val="accent5">
                  <a:lumMod val="75000"/>
                </a:schemeClr>
              </a:solidFill>
              <a:ln>
                <a:noFill/>
              </a:ln>
              <a:effectLst/>
            </c:spPr>
            <c:extLst>
              <c:ext xmlns:c16="http://schemas.microsoft.com/office/drawing/2014/chart" uri="{C3380CC4-5D6E-409C-BE32-E72D297353CC}">
                <c16:uniqueId val="{0000000D-530C-4B14-9A11-EEAB1C5139FC}"/>
              </c:ext>
            </c:extLst>
          </c:dPt>
          <c:dPt>
            <c:idx val="7"/>
            <c:invertIfNegative val="0"/>
            <c:bubble3D val="0"/>
            <c:spPr>
              <a:solidFill>
                <a:schemeClr val="accent5">
                  <a:lumMod val="75000"/>
                </a:schemeClr>
              </a:solidFill>
              <a:ln>
                <a:noFill/>
              </a:ln>
              <a:effectLst/>
            </c:spPr>
            <c:extLst>
              <c:ext xmlns:c16="http://schemas.microsoft.com/office/drawing/2014/chart" uri="{C3380CC4-5D6E-409C-BE32-E72D297353CC}">
                <c16:uniqueId val="{0000000F-530C-4B14-9A11-EEAB1C5139FC}"/>
              </c:ext>
            </c:extLst>
          </c:dPt>
          <c:dPt>
            <c:idx val="8"/>
            <c:invertIfNegative val="0"/>
            <c:bubble3D val="0"/>
            <c:spPr>
              <a:solidFill>
                <a:schemeClr val="accent5">
                  <a:lumMod val="75000"/>
                </a:schemeClr>
              </a:solidFill>
              <a:ln>
                <a:noFill/>
              </a:ln>
              <a:effectLst/>
            </c:spPr>
            <c:extLst>
              <c:ext xmlns:c16="http://schemas.microsoft.com/office/drawing/2014/chart" uri="{C3380CC4-5D6E-409C-BE32-E72D297353CC}">
                <c16:uniqueId val="{00000011-530C-4B14-9A11-EEAB1C5139FC}"/>
              </c:ext>
            </c:extLst>
          </c:dPt>
          <c:dPt>
            <c:idx val="9"/>
            <c:invertIfNegative val="0"/>
            <c:bubble3D val="0"/>
            <c:spPr>
              <a:solidFill>
                <a:schemeClr val="accent5">
                  <a:lumMod val="75000"/>
                </a:schemeClr>
              </a:solidFill>
              <a:ln>
                <a:noFill/>
              </a:ln>
              <a:effectLst/>
            </c:spPr>
            <c:extLst>
              <c:ext xmlns:c16="http://schemas.microsoft.com/office/drawing/2014/chart" uri="{C3380CC4-5D6E-409C-BE32-E72D297353CC}">
                <c16:uniqueId val="{00000013-530C-4B14-9A11-EEAB1C5139FC}"/>
              </c:ext>
            </c:extLst>
          </c:dPt>
          <c:dPt>
            <c:idx val="10"/>
            <c:invertIfNegative val="0"/>
            <c:bubble3D val="0"/>
            <c:spPr>
              <a:solidFill>
                <a:srgbClr val="C00000"/>
              </a:solidFill>
              <a:ln>
                <a:noFill/>
              </a:ln>
              <a:effectLst/>
            </c:spPr>
            <c:extLst>
              <c:ext xmlns:c16="http://schemas.microsoft.com/office/drawing/2014/chart" uri="{C3380CC4-5D6E-409C-BE32-E72D297353CC}">
                <c16:uniqueId val="{00000015-530C-4B14-9A11-EEAB1C5139FC}"/>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'[Chart in Microsoft PowerPoint]انحراف معیار و میانگین'!$EL$8:$EL$18</c:f>
              <c:numCache>
                <c:formatCode>General</c:formatCode>
                <c:ptCount val="11"/>
                <c:pt idx="0">
                  <c:v>1392</c:v>
                </c:pt>
                <c:pt idx="1">
                  <c:v>1393</c:v>
                </c:pt>
                <c:pt idx="2">
                  <c:v>1394</c:v>
                </c:pt>
                <c:pt idx="3">
                  <c:v>1395</c:v>
                </c:pt>
                <c:pt idx="4">
                  <c:v>1396</c:v>
                </c:pt>
                <c:pt idx="5">
                  <c:v>1397</c:v>
                </c:pt>
                <c:pt idx="6">
                  <c:v>1398</c:v>
                </c:pt>
                <c:pt idx="7">
                  <c:v>1399</c:v>
                </c:pt>
                <c:pt idx="8">
                  <c:v>1400</c:v>
                </c:pt>
                <c:pt idx="9">
                  <c:v>1401</c:v>
                </c:pt>
                <c:pt idx="10">
                  <c:v>1402</c:v>
                </c:pt>
              </c:numCache>
            </c:numRef>
          </c:cat>
          <c:val>
            <c:numRef>
              <c:f>'[Chart in Microsoft PowerPoint]انحراف معیار و میانگین'!$EM$8:$EM$18</c:f>
              <c:numCache>
                <c:formatCode>General</c:formatCode>
                <c:ptCount val="11"/>
                <c:pt idx="0">
                  <c:v>72250</c:v>
                </c:pt>
                <c:pt idx="1">
                  <c:v>75693</c:v>
                </c:pt>
                <c:pt idx="2">
                  <c:v>74715</c:v>
                </c:pt>
                <c:pt idx="3">
                  <c:v>75885</c:v>
                </c:pt>
                <c:pt idx="4">
                  <c:v>72906</c:v>
                </c:pt>
                <c:pt idx="5">
                  <c:v>66112</c:v>
                </c:pt>
                <c:pt idx="6">
                  <c:v>55101</c:v>
                </c:pt>
                <c:pt idx="7">
                  <c:v>50874</c:v>
                </c:pt>
                <c:pt idx="8">
                  <c:v>52991</c:v>
                </c:pt>
                <c:pt idx="9">
                  <c:v>48407</c:v>
                </c:pt>
                <c:pt idx="10">
                  <c:v>47359</c:v>
                </c:pt>
              </c:numCache>
            </c:numRef>
          </c:val>
          <c:extLst>
            <c:ext xmlns:c16="http://schemas.microsoft.com/office/drawing/2014/chart" uri="{C3380CC4-5D6E-409C-BE32-E72D297353CC}">
              <c16:uniqueId val="{00000016-530C-4B14-9A11-EEAB1C5139FC}"/>
            </c:ext>
          </c:extLst>
        </c:ser>
        <c:dLbls>
          <c:dLblPos val="outEnd"/>
          <c:showLegendKey val="0"/>
          <c:showVal val="1"/>
          <c:showCatName val="0"/>
          <c:showSerName val="0"/>
          <c:showPercent val="0"/>
          <c:showBubbleSize val="0"/>
        </c:dLbls>
        <c:gapWidth val="182"/>
        <c:axId val="1515518159"/>
        <c:axId val="1515528559"/>
      </c:barChart>
      <c:catAx>
        <c:axId val="1515518159"/>
        <c:scaling>
          <c:orientation val="minMax"/>
        </c:scaling>
        <c:delete val="0"/>
        <c:axPos val="l"/>
        <c:numFmt formatCode="General" sourceLinked="1"/>
        <c:majorTickMark val="none"/>
        <c:minorTickMark val="none"/>
        <c:tickLblPos val="nextTo"/>
        <c:spPr>
          <a:noFill/>
          <a:ln w="9525" cap="flat" cmpd="sng" algn="ctr">
            <a:solidFill>
              <a:schemeClr val="accent4">
                <a:lumMod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fa-IR"/>
          </a:p>
        </c:txPr>
        <c:crossAx val="1515528559"/>
        <c:crosses val="autoZero"/>
        <c:auto val="1"/>
        <c:lblAlgn val="ctr"/>
        <c:lblOffset val="100"/>
        <c:noMultiLvlLbl val="0"/>
      </c:catAx>
      <c:valAx>
        <c:axId val="1515528559"/>
        <c:scaling>
          <c:orientation val="minMax"/>
        </c:scaling>
        <c:delete val="1"/>
        <c:axPos val="b"/>
        <c:numFmt formatCode="General" sourceLinked="1"/>
        <c:majorTickMark val="none"/>
        <c:minorTickMark val="none"/>
        <c:tickLblPos val="nextTo"/>
        <c:crossAx val="151551815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fa-IR" sz="2000" b="1" i="0" u="none" strike="noStrike" kern="1200" cap="none" spc="0" normalizeH="0" baseline="0">
              <a:solidFill>
                <a:schemeClr val="accent2"/>
              </a:solidFill>
              <a:latin typeface="+mn-lt"/>
              <a:ea typeface="+mn-ea"/>
              <a:cs typeface="B Mitra" panose="00000400000000000000" pitchFamily="2" charset="-78"/>
            </a:defRPr>
          </a:pPr>
          <a:endParaRPr lang="fa-IR"/>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4484640622526506E-3"/>
          <c:y val="0.1804925853792842"/>
          <c:w val="0.99655153593774737"/>
          <c:h val="0.48508161611876033"/>
        </c:manualLayout>
      </c:layout>
      <c:bar3DChart>
        <c:barDir val="col"/>
        <c:grouping val="clustered"/>
        <c:varyColors val="0"/>
        <c:ser>
          <c:idx val="0"/>
          <c:order val="0"/>
          <c:tx>
            <c:strRef>
              <c:f>'1402'!$D$39</c:f>
              <c:strCache>
                <c:ptCount val="1"/>
                <c:pt idx="0">
                  <c:v>درصد علل فوت </c:v>
                </c:pt>
              </c:strCache>
            </c:strRef>
          </c:tx>
          <c:spPr>
            <a:solidFill>
              <a:schemeClr val="accent1"/>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'1402'!$C$40:$C$49</c:f>
              <c:strCache>
                <c:ptCount val="10"/>
                <c:pt idx="1">
                  <c:v>گروه هفتم : عوارض غیر مامایی</c:v>
                </c:pt>
                <c:pt idx="2">
                  <c:v>گروه سوم : خونریزی مامایی</c:v>
                </c:pt>
                <c:pt idx="3">
                  <c:v>گروه هشتم : عوامل ناشناخته یا تعیین نشده</c:v>
                </c:pt>
                <c:pt idx="4">
                  <c:v>گروه دوم : اختلالات افزايش فشارخون در بارداری، زايمان و پس از زایمان</c:v>
                </c:pt>
                <c:pt idx="5">
                  <c:v>گروه پنجم : سایر عوارض مامایی</c:v>
                </c:pt>
                <c:pt idx="6">
                  <c:v>گروه چهارم : عفونت مرتبط با بارداری</c:v>
                </c:pt>
                <c:pt idx="7">
                  <c:v>گروه اول : بارداری منتهي به سقط</c:v>
                </c:pt>
                <c:pt idx="8">
                  <c:v>گروه ایکس</c:v>
                </c:pt>
                <c:pt idx="9">
                  <c:v>گروه نهم : عوامل همزمان</c:v>
                </c:pt>
              </c:strCache>
            </c:strRef>
          </c:cat>
          <c:val>
            <c:numRef>
              <c:f>'1402'!$D$40:$D$49</c:f>
              <c:numCache>
                <c:formatCode>0.0</c:formatCode>
                <c:ptCount val="10"/>
                <c:pt idx="1">
                  <c:v>33.799999999999997</c:v>
                </c:pt>
                <c:pt idx="2">
                  <c:v>21.4</c:v>
                </c:pt>
                <c:pt idx="3">
                  <c:v>9.6999999999999993</c:v>
                </c:pt>
                <c:pt idx="4">
                  <c:v>8.9</c:v>
                </c:pt>
                <c:pt idx="5">
                  <c:v>8.9</c:v>
                </c:pt>
                <c:pt idx="6">
                  <c:v>6.45</c:v>
                </c:pt>
                <c:pt idx="7">
                  <c:v>4.435483870967742</c:v>
                </c:pt>
                <c:pt idx="8">
                  <c:v>3.225806451612903</c:v>
                </c:pt>
                <c:pt idx="9">
                  <c:v>2.4193548387096775</c:v>
                </c:pt>
              </c:numCache>
            </c:numRef>
          </c:val>
          <c:extLst>
            <c:ext xmlns:c16="http://schemas.microsoft.com/office/drawing/2014/chart" uri="{C3380CC4-5D6E-409C-BE32-E72D297353CC}">
              <c16:uniqueId val="{00000000-D493-4F92-A741-F531C5CCABBE}"/>
            </c:ext>
          </c:extLst>
        </c:ser>
        <c:dLbls>
          <c:showLegendKey val="0"/>
          <c:showVal val="0"/>
          <c:showCatName val="0"/>
          <c:showSerName val="0"/>
          <c:showPercent val="0"/>
          <c:showBubbleSize val="0"/>
        </c:dLbls>
        <c:gapWidth val="150"/>
        <c:shape val="box"/>
        <c:axId val="2102209872"/>
        <c:axId val="2102218608"/>
        <c:axId val="0"/>
      </c:bar3DChart>
      <c:catAx>
        <c:axId val="210220987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cap="none" spc="0" normalizeH="0" baseline="0">
                <a:solidFill>
                  <a:schemeClr val="tx1">
                    <a:lumMod val="65000"/>
                    <a:lumOff val="35000"/>
                  </a:schemeClr>
                </a:solidFill>
                <a:latin typeface="+mn-lt"/>
                <a:ea typeface="+mn-ea"/>
                <a:cs typeface="+mn-cs"/>
              </a:defRPr>
            </a:pPr>
            <a:endParaRPr lang="fa-IR"/>
          </a:p>
        </c:txPr>
        <c:crossAx val="2102218608"/>
        <c:crosses val="autoZero"/>
        <c:auto val="1"/>
        <c:lblAlgn val="ctr"/>
        <c:lblOffset val="100"/>
        <c:noMultiLvlLbl val="0"/>
      </c:catAx>
      <c:valAx>
        <c:axId val="2102218608"/>
        <c:scaling>
          <c:orientation val="minMax"/>
        </c:scaling>
        <c:delete val="1"/>
        <c:axPos val="l"/>
        <c:minorGridlines>
          <c:spPr>
            <a:ln w="9525" cap="flat" cmpd="sng" algn="ctr">
              <a:solidFill>
                <a:schemeClr val="tx1">
                  <a:lumMod val="5000"/>
                  <a:lumOff val="95000"/>
                </a:schemeClr>
              </a:solidFill>
              <a:round/>
            </a:ln>
            <a:effectLst/>
          </c:spPr>
        </c:minorGridlines>
        <c:numFmt formatCode="0.0" sourceLinked="1"/>
        <c:majorTickMark val="none"/>
        <c:minorTickMark val="none"/>
        <c:tickLblPos val="nextTo"/>
        <c:crossAx val="2102209872"/>
        <c:crosses val="autoZero"/>
        <c:crossBetween val="between"/>
      </c:valAx>
      <c:spPr>
        <a:noFill/>
        <a:ln>
          <a:noFill/>
        </a:ln>
        <a:effectLst/>
      </c:spPr>
    </c:plotArea>
    <c:plotVisOnly val="1"/>
    <c:dispBlanksAs val="gap"/>
    <c:showDLblsOverMax val="0"/>
  </c:chart>
  <c:spPr>
    <a:noFill/>
    <a:ln>
      <a:solidFill>
        <a:schemeClr val="accent1">
          <a:lumMod val="75000"/>
        </a:schemeClr>
      </a:solidFill>
    </a:ln>
    <a:effectLst/>
  </c:spPr>
  <c:txPr>
    <a:bodyPr/>
    <a:lstStyle/>
    <a:p>
      <a:pPr>
        <a:defRPr/>
      </a:pPr>
      <a:endParaRPr lang="fa-I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accent2"/>
                </a:solidFill>
                <a:latin typeface="+mn-lt"/>
                <a:ea typeface="+mn-ea"/>
                <a:cs typeface="B Mitra" panose="00000400000000000000" pitchFamily="2" charset="-78"/>
              </a:defRPr>
            </a:pPr>
            <a:r>
              <a:rPr lang="fa-IR" sz="1600" b="1" dirty="0">
                <a:solidFill>
                  <a:schemeClr val="accent2"/>
                </a:solidFill>
                <a:cs typeface="B Mitra" panose="00000400000000000000" pitchFamily="2" charset="-78"/>
              </a:rPr>
              <a:t>درصد شایعترین عوامل قابل اجتناب</a:t>
            </a:r>
          </a:p>
        </c:rich>
      </c:tx>
      <c:layout/>
      <c:overlay val="0"/>
      <c:spPr>
        <a:noFill/>
        <a:ln>
          <a:solidFill>
            <a:schemeClr val="tx1"/>
          </a:solidFill>
        </a:ln>
        <a:effectLst/>
      </c:spPr>
      <c:txPr>
        <a:bodyPr rot="0" spcFirstLastPara="1" vertOverflow="ellipsis" vert="horz" wrap="square" anchor="ctr" anchorCtr="1"/>
        <a:lstStyle/>
        <a:p>
          <a:pPr>
            <a:defRPr sz="1600" b="1" i="0" u="none" strike="noStrike" kern="1200" spc="0" baseline="0">
              <a:solidFill>
                <a:schemeClr val="accent2"/>
              </a:solidFill>
              <a:latin typeface="+mn-lt"/>
              <a:ea typeface="+mn-ea"/>
              <a:cs typeface="B Mitra" panose="00000400000000000000" pitchFamily="2" charset="-78"/>
            </a:defRPr>
          </a:pPr>
          <a:endParaRPr lang="fa-IR"/>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6890204336570542E-2"/>
          <c:y val="0.13759983390166347"/>
          <c:w val="0.92426393912127314"/>
          <c:h val="0.66395271162304703"/>
        </c:manualLayout>
      </c:layout>
      <c:bar3DChart>
        <c:barDir val="col"/>
        <c:grouping val="clustered"/>
        <c:varyColors val="0"/>
        <c:ser>
          <c:idx val="0"/>
          <c:order val="0"/>
          <c:tx>
            <c:strRef>
              <c:f>'[Chart in Microsoft PowerPoint]1402'!$R$56</c:f>
              <c:strCache>
                <c:ptCount val="1"/>
                <c:pt idx="0">
                  <c:v>درصد </c:v>
                </c:pt>
              </c:strCache>
            </c:strRef>
          </c:tx>
          <c:spPr>
            <a:solidFill>
              <a:schemeClr val="accent1"/>
            </a:solidFill>
            <a:ln>
              <a:noFill/>
            </a:ln>
            <a:effectLst/>
            <a:sp3d/>
          </c:spPr>
          <c:invertIfNegative val="0"/>
          <c:dLbls>
            <c:dLbl>
              <c:idx val="0"/>
              <c:layout>
                <c:manualLayout>
                  <c:x val="8.5662984282528342E-3"/>
                  <c:y val="-1.433049506782724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5FC8-4797-BE8A-4C42B929D474}"/>
                </c:ext>
              </c:extLst>
            </c:dLbl>
            <c:dLbl>
              <c:idx val="1"/>
              <c:layout>
                <c:manualLayout>
                  <c:x val="8.566298428252803E-3"/>
                  <c:y val="-2.5078366368697685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5FC8-4797-BE8A-4C42B929D474}"/>
                </c:ext>
              </c:extLst>
            </c:dLbl>
            <c:dLbl>
              <c:idx val="2"/>
              <c:layout>
                <c:manualLayout>
                  <c:x val="1.027955811390344E-2"/>
                  <c:y val="-2.8660990135654565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5FC8-4797-BE8A-4C42B929D474}"/>
                </c:ext>
              </c:extLst>
            </c:dLbl>
            <c:dLbl>
              <c:idx val="3"/>
              <c:layout>
                <c:manualLayout>
                  <c:x val="1.7132596856506361E-3"/>
                  <c:y val="-2.149574260174087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5FC8-4797-BE8A-4C42B929D474}"/>
                </c:ext>
              </c:extLst>
            </c:dLbl>
            <c:dLbl>
              <c:idx val="4"/>
              <c:layout>
                <c:manualLayout>
                  <c:x val="8.5662984282528672E-3"/>
                  <c:y val="-1.433049506782731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5FC8-4797-BE8A-4C42B929D474}"/>
                </c:ext>
              </c:extLst>
            </c:dLbl>
            <c:dLbl>
              <c:idx val="5"/>
              <c:layout>
                <c:manualLayout>
                  <c:x val="1.370607748520446E-2"/>
                  <c:y val="-2.8660990135654565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5FC8-4797-BE8A-4C42B929D474}"/>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C00000"/>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PowerPoint]1402'!$Q$57:$Q$62</c:f>
              <c:strCache>
                <c:ptCount val="6"/>
                <c:pt idx="0">
                  <c:v>خطای انسانی</c:v>
                </c:pt>
                <c:pt idx="1">
                  <c:v>نامطلوب بودن مراقبت پیش از بارداری</c:v>
                </c:pt>
                <c:pt idx="2">
                  <c:v>تاخیر در درمان</c:v>
                </c:pt>
                <c:pt idx="3">
                  <c:v>تاخیر در تصمیم گیری</c:v>
                </c:pt>
                <c:pt idx="4">
                  <c:v>تاخیر در ارجاع</c:v>
                </c:pt>
                <c:pt idx="5">
                  <c:v>کمبود تجهیزات</c:v>
                </c:pt>
              </c:strCache>
            </c:strRef>
          </c:cat>
          <c:val>
            <c:numRef>
              <c:f>'[Chart in Microsoft PowerPoint]1402'!$R$57:$R$62</c:f>
              <c:numCache>
                <c:formatCode>0%</c:formatCode>
                <c:ptCount val="6"/>
                <c:pt idx="0">
                  <c:v>0.76800000000000002</c:v>
                </c:pt>
                <c:pt idx="1">
                  <c:v>0.64700000000000002</c:v>
                </c:pt>
                <c:pt idx="2">
                  <c:v>0.502</c:v>
                </c:pt>
                <c:pt idx="3">
                  <c:v>0.4</c:v>
                </c:pt>
                <c:pt idx="4">
                  <c:v>0.27</c:v>
                </c:pt>
                <c:pt idx="5">
                  <c:v>0.14699999999999999</c:v>
                </c:pt>
              </c:numCache>
            </c:numRef>
          </c:val>
          <c:extLst>
            <c:ext xmlns:c16="http://schemas.microsoft.com/office/drawing/2014/chart" uri="{C3380CC4-5D6E-409C-BE32-E72D297353CC}">
              <c16:uniqueId val="{00000000-5FC8-4797-BE8A-4C42B929D474}"/>
            </c:ext>
          </c:extLst>
        </c:ser>
        <c:dLbls>
          <c:showLegendKey val="0"/>
          <c:showVal val="0"/>
          <c:showCatName val="0"/>
          <c:showSerName val="0"/>
          <c:showPercent val="0"/>
          <c:showBubbleSize val="0"/>
        </c:dLbls>
        <c:gapWidth val="150"/>
        <c:shape val="box"/>
        <c:axId val="1421496208"/>
        <c:axId val="1421491632"/>
        <c:axId val="0"/>
      </c:bar3DChart>
      <c:catAx>
        <c:axId val="142149620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fa-IR"/>
          </a:p>
        </c:txPr>
        <c:crossAx val="1421491632"/>
        <c:crosses val="autoZero"/>
        <c:auto val="1"/>
        <c:lblAlgn val="ctr"/>
        <c:lblOffset val="100"/>
        <c:noMultiLvlLbl val="0"/>
      </c:catAx>
      <c:valAx>
        <c:axId val="142149163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fa-IR"/>
          </a:p>
        </c:txPr>
        <c:crossAx val="1421496208"/>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fa-I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5051506279288557"/>
          <c:y val="0.19302930869023369"/>
          <c:w val="0.68144370545224764"/>
          <c:h val="0.64924470341683271"/>
        </c:manualLayout>
      </c:layout>
      <c:pie3DChart>
        <c:varyColors val="1"/>
        <c:ser>
          <c:idx val="0"/>
          <c:order val="0"/>
          <c:spPr>
            <a:ln>
              <a:solidFill>
                <a:schemeClr val="accent1"/>
              </a:solidFill>
            </a:ln>
          </c:spPr>
          <c:dPt>
            <c:idx val="0"/>
            <c:bubble3D val="0"/>
            <c:spPr>
              <a:solidFill>
                <a:schemeClr val="accent3">
                  <a:lumMod val="60000"/>
                  <a:lumOff val="40000"/>
                </a:schemeClr>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1-2C1B-4432-960C-1B78E1AC8EA5}"/>
              </c:ext>
            </c:extLst>
          </c:dPt>
          <c:dPt>
            <c:idx val="1"/>
            <c:bubble3D val="0"/>
            <c:spPr>
              <a:solidFill>
                <a:schemeClr val="accent2"/>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3-2C1B-4432-960C-1B78E1AC8EA5}"/>
              </c:ext>
            </c:extLst>
          </c:dPt>
          <c:dLbls>
            <c:dLbl>
              <c:idx val="0"/>
              <c:layout/>
              <c:tx>
                <c:rich>
                  <a:bodyPr rot="0" spcFirstLastPara="1" vertOverflow="ellipsis" vert="horz" wrap="square" lIns="38100" tIns="19050" rIns="38100" bIns="19050" anchor="ctr" anchorCtr="1">
                    <a:spAutoFit/>
                  </a:bodyPr>
                  <a:lstStyle/>
                  <a:p>
                    <a:pPr>
                      <a:defRPr sz="1000" b="0" i="0" u="none" strike="noStrike" kern="1200" spc="0" baseline="0">
                        <a:solidFill>
                          <a:schemeClr val="accent3">
                            <a:lumMod val="75000"/>
                          </a:schemeClr>
                        </a:solidFill>
                        <a:latin typeface="+mn-lt"/>
                        <a:ea typeface="+mn-ea"/>
                        <a:cs typeface="B Titr" panose="00000700000000000000" pitchFamily="2" charset="-78"/>
                      </a:defRPr>
                    </a:pPr>
                    <a:fld id="{1343DD18-D8D1-4B45-BEB4-C1B11449AB2A}" type="CATEGORYNAME">
                      <a:rPr lang="fa-IR" sz="1000" b="0">
                        <a:solidFill>
                          <a:schemeClr val="accent3">
                            <a:lumMod val="75000"/>
                          </a:schemeClr>
                        </a:solidFill>
                        <a:cs typeface="B Titr" panose="00000700000000000000" pitchFamily="2" charset="-78"/>
                      </a:rPr>
                      <a:pPr>
                        <a:defRPr sz="1000" b="0">
                          <a:solidFill>
                            <a:schemeClr val="accent3">
                              <a:lumMod val="75000"/>
                            </a:schemeClr>
                          </a:solidFill>
                          <a:cs typeface="B Titr" panose="00000700000000000000" pitchFamily="2" charset="-78"/>
                        </a:defRPr>
                      </a:pPr>
                      <a:t>[CATEGORY NAME]</a:t>
                    </a:fld>
                    <a:r>
                      <a:rPr lang="fa-IR" sz="1000" b="0">
                        <a:solidFill>
                          <a:schemeClr val="accent3">
                            <a:lumMod val="75000"/>
                          </a:schemeClr>
                        </a:solidFill>
                        <a:cs typeface="B Titr" panose="00000700000000000000" pitchFamily="2" charset="-78"/>
                      </a:rPr>
                      <a:t>
</a:t>
                    </a:r>
                    <a:fld id="{C7A5E33A-EE54-4647-AB84-9C3E54BA730F}" type="PERCENTAGE">
                      <a:rPr lang="fa-IR" sz="1000" b="0">
                        <a:solidFill>
                          <a:schemeClr val="accent3">
                            <a:lumMod val="75000"/>
                          </a:schemeClr>
                        </a:solidFill>
                        <a:cs typeface="B Titr" panose="00000700000000000000" pitchFamily="2" charset="-78"/>
                      </a:rPr>
                      <a:pPr>
                        <a:defRPr sz="1000" b="0">
                          <a:solidFill>
                            <a:schemeClr val="accent3">
                              <a:lumMod val="75000"/>
                            </a:schemeClr>
                          </a:solidFill>
                          <a:cs typeface="B Titr" panose="00000700000000000000" pitchFamily="2" charset="-78"/>
                        </a:defRPr>
                      </a:pPr>
                      <a:t>[PERCENTAGE]</a:t>
                    </a:fld>
                    <a:endParaRPr lang="fa-IR" sz="1000" b="0">
                      <a:solidFill>
                        <a:schemeClr val="accent3">
                          <a:lumMod val="75000"/>
                        </a:schemeClr>
                      </a:solidFill>
                      <a:cs typeface="B Titr" panose="00000700000000000000" pitchFamily="2" charset="-78"/>
                    </a:endParaRPr>
                  </a:p>
                </c:rich>
              </c:tx>
              <c:spPr>
                <a:noFill/>
                <a:ln>
                  <a:noFill/>
                </a:ln>
                <a:effectLst/>
              </c:spPr>
              <c:txPr>
                <a:bodyPr rot="0" spcFirstLastPara="1" vertOverflow="ellipsis" vert="horz" wrap="square" lIns="38100" tIns="19050" rIns="38100" bIns="19050" anchor="ctr" anchorCtr="1">
                  <a:spAutoFit/>
                </a:bodyPr>
                <a:lstStyle/>
                <a:p>
                  <a:pPr>
                    <a:defRPr sz="1000" b="0" i="0" u="none" strike="noStrike" kern="1200" spc="0" baseline="0">
                      <a:solidFill>
                        <a:schemeClr val="accent3">
                          <a:lumMod val="75000"/>
                        </a:schemeClr>
                      </a:solidFill>
                      <a:latin typeface="+mn-lt"/>
                      <a:ea typeface="+mn-ea"/>
                      <a:cs typeface="B Titr" panose="00000700000000000000" pitchFamily="2" charset="-78"/>
                    </a:defRPr>
                  </a:pPr>
                  <a:endParaRPr lang="fa-IR"/>
                </a:p>
              </c:txPr>
              <c:dLblPos val="outEnd"/>
              <c:showLegendKey val="0"/>
              <c:showVal val="0"/>
              <c:showCatName val="1"/>
              <c:showSerName val="0"/>
              <c:showPercent val="1"/>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1-2C1B-4432-960C-1B78E1AC8EA5}"/>
                </c:ext>
              </c:extLst>
            </c:dLbl>
            <c:dLbl>
              <c:idx val="1"/>
              <c:layout/>
              <c:tx>
                <c:rich>
                  <a:bodyPr rot="0" spcFirstLastPara="1" vertOverflow="ellipsis" vert="horz" wrap="square" lIns="38100" tIns="19050" rIns="38100" bIns="19050" anchor="ctr" anchorCtr="1">
                    <a:spAutoFit/>
                  </a:bodyPr>
                  <a:lstStyle/>
                  <a:p>
                    <a:pPr>
                      <a:defRPr sz="1000" b="0" i="0" u="none" strike="noStrike" kern="1200" spc="0" baseline="0">
                        <a:solidFill>
                          <a:schemeClr val="accent2">
                            <a:lumMod val="75000"/>
                          </a:schemeClr>
                        </a:solidFill>
                        <a:latin typeface="+mn-lt"/>
                        <a:ea typeface="+mn-ea"/>
                        <a:cs typeface="B Titr" panose="00000700000000000000" pitchFamily="2" charset="-78"/>
                      </a:defRPr>
                    </a:pPr>
                    <a:fld id="{445430D9-0645-4693-B604-6793FD187383}" type="CATEGORYNAME">
                      <a:rPr lang="fa-IR" sz="1000" b="0">
                        <a:solidFill>
                          <a:schemeClr val="accent2">
                            <a:lumMod val="75000"/>
                          </a:schemeClr>
                        </a:solidFill>
                        <a:cs typeface="B Titr" panose="00000700000000000000" pitchFamily="2" charset="-78"/>
                      </a:rPr>
                      <a:pPr>
                        <a:defRPr sz="1000" b="0">
                          <a:solidFill>
                            <a:schemeClr val="accent2">
                              <a:lumMod val="75000"/>
                            </a:schemeClr>
                          </a:solidFill>
                          <a:cs typeface="B Titr" panose="00000700000000000000" pitchFamily="2" charset="-78"/>
                        </a:defRPr>
                      </a:pPr>
                      <a:t>[CATEGORY NAME]</a:t>
                    </a:fld>
                    <a:r>
                      <a:rPr lang="fa-IR" sz="1000" b="0">
                        <a:solidFill>
                          <a:schemeClr val="accent2">
                            <a:lumMod val="75000"/>
                          </a:schemeClr>
                        </a:solidFill>
                        <a:cs typeface="B Titr" panose="00000700000000000000" pitchFamily="2" charset="-78"/>
                      </a:rPr>
                      <a:t>
</a:t>
                    </a:r>
                    <a:fld id="{DE4B7B8A-DCD3-4961-9B41-90CA65B75811}" type="PERCENTAGE">
                      <a:rPr lang="fa-IR" sz="1000" b="0">
                        <a:solidFill>
                          <a:schemeClr val="accent2">
                            <a:lumMod val="75000"/>
                          </a:schemeClr>
                        </a:solidFill>
                        <a:cs typeface="B Titr" panose="00000700000000000000" pitchFamily="2" charset="-78"/>
                      </a:rPr>
                      <a:pPr>
                        <a:defRPr sz="1000" b="0">
                          <a:solidFill>
                            <a:schemeClr val="accent2">
                              <a:lumMod val="75000"/>
                            </a:schemeClr>
                          </a:solidFill>
                          <a:cs typeface="B Titr" panose="00000700000000000000" pitchFamily="2" charset="-78"/>
                        </a:defRPr>
                      </a:pPr>
                      <a:t>[PERCENTAGE]</a:t>
                    </a:fld>
                    <a:endParaRPr lang="fa-IR" sz="1000" b="0">
                      <a:solidFill>
                        <a:schemeClr val="accent2">
                          <a:lumMod val="75000"/>
                        </a:schemeClr>
                      </a:solidFill>
                      <a:cs typeface="B Titr" panose="00000700000000000000" pitchFamily="2" charset="-78"/>
                    </a:endParaRPr>
                  </a:p>
                </c:rich>
              </c:tx>
              <c:spPr>
                <a:noFill/>
                <a:ln>
                  <a:noFill/>
                </a:ln>
                <a:effectLst/>
              </c:spPr>
              <c:txPr>
                <a:bodyPr rot="0" spcFirstLastPara="1" vertOverflow="ellipsis" vert="horz" wrap="square" lIns="38100" tIns="19050" rIns="38100" bIns="19050" anchor="ctr" anchorCtr="1">
                  <a:spAutoFit/>
                </a:bodyPr>
                <a:lstStyle/>
                <a:p>
                  <a:pPr>
                    <a:defRPr sz="1000" b="0" i="0" u="none" strike="noStrike" kern="1200" spc="0" baseline="0">
                      <a:solidFill>
                        <a:schemeClr val="accent2">
                          <a:lumMod val="75000"/>
                        </a:schemeClr>
                      </a:solidFill>
                      <a:latin typeface="+mn-lt"/>
                      <a:ea typeface="+mn-ea"/>
                      <a:cs typeface="B Titr" panose="00000700000000000000" pitchFamily="2" charset="-78"/>
                    </a:defRPr>
                  </a:pPr>
                  <a:endParaRPr lang="fa-IR"/>
                </a:p>
              </c:txPr>
              <c:dLblPos val="outEnd"/>
              <c:showLegendKey val="0"/>
              <c:showVal val="0"/>
              <c:showCatName val="1"/>
              <c:showSerName val="0"/>
              <c:showPercent val="1"/>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3-2C1B-4432-960C-1B78E1AC8EA5}"/>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spc="0" baseline="0">
                    <a:solidFill>
                      <a:schemeClr val="accent3">
                        <a:lumMod val="75000"/>
                      </a:schemeClr>
                    </a:solidFill>
                    <a:latin typeface="+mn-lt"/>
                    <a:ea typeface="+mn-ea"/>
                    <a:cs typeface="B Titr" panose="00000700000000000000" pitchFamily="2" charset="-78"/>
                  </a:defRPr>
                </a:pPr>
                <a:endParaRPr lang="fa-IR"/>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'[Chart in Microsoft Word]انحراف معیار و میانگین'!$BR$6:$BR$7</c:f>
              <c:strCache>
                <c:ptCount val="2"/>
                <c:pt idx="0">
                  <c:v>حاملگی برنامه ریزی شده</c:v>
                </c:pt>
                <c:pt idx="1">
                  <c:v>حاملگی برنامه ریزی نشده</c:v>
                </c:pt>
              </c:strCache>
            </c:strRef>
          </c:cat>
          <c:val>
            <c:numRef>
              <c:f>'[Chart in Microsoft Word]انحراف معیار و میانگین'!$BS$6:$BS$7</c:f>
              <c:numCache>
                <c:formatCode>0.0</c:formatCode>
                <c:ptCount val="2"/>
                <c:pt idx="0">
                  <c:v>57.2</c:v>
                </c:pt>
                <c:pt idx="1">
                  <c:v>42.8</c:v>
                </c:pt>
              </c:numCache>
            </c:numRef>
          </c:val>
          <c:extLst>
            <c:ext xmlns:c16="http://schemas.microsoft.com/office/drawing/2014/chart" uri="{C3380CC4-5D6E-409C-BE32-E72D297353CC}">
              <c16:uniqueId val="{00000004-2C1B-4432-960C-1B78E1AC8EA5}"/>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solidFill>
        <a:schemeClr val="accent1"/>
      </a:solidFill>
    </a:ln>
    <a:effectLst/>
  </c:spPr>
  <c:txPr>
    <a:bodyPr/>
    <a:lstStyle/>
    <a:p>
      <a:pPr>
        <a:defRPr/>
      </a:pPr>
      <a:endParaRPr lang="fa-I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5430296091166959"/>
          <c:y val="0.27003731565803607"/>
          <c:w val="0.71337350179542069"/>
          <c:h val="0.54903864767913457"/>
        </c:manualLayout>
      </c:layout>
      <c:pie3DChart>
        <c:varyColors val="1"/>
        <c:ser>
          <c:idx val="0"/>
          <c:order val="0"/>
          <c:spPr>
            <a:ln>
              <a:solidFill>
                <a:schemeClr val="accent1"/>
              </a:solidFill>
            </a:ln>
          </c:spPr>
          <c:dPt>
            <c:idx val="0"/>
            <c:bubble3D val="0"/>
            <c:spPr>
              <a:solidFill>
                <a:schemeClr val="accent1"/>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1-0981-4F52-9992-2CAA76094CDF}"/>
              </c:ext>
            </c:extLst>
          </c:dPt>
          <c:dPt>
            <c:idx val="1"/>
            <c:bubble3D val="0"/>
            <c:spPr>
              <a:solidFill>
                <a:schemeClr val="accent2"/>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3-0981-4F52-9992-2CAA76094CDF}"/>
              </c:ext>
            </c:extLst>
          </c:dPt>
          <c:dPt>
            <c:idx val="2"/>
            <c:bubble3D val="0"/>
            <c:spPr>
              <a:solidFill>
                <a:schemeClr val="accent3"/>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5-0981-4F52-9992-2CAA76094CDF}"/>
              </c:ext>
            </c:extLst>
          </c:dPt>
          <c:dLbls>
            <c:dLbl>
              <c:idx val="0"/>
              <c:layout>
                <c:manualLayout>
                  <c:x val="-0.13228246540705033"/>
                  <c:y val="1.6976257006950079E-7"/>
                </c:manualLayout>
              </c:layout>
              <c:spPr>
                <a:noFill/>
                <a:ln>
                  <a:noFill/>
                </a:ln>
                <a:effectLst/>
              </c:spPr>
              <c:txPr>
                <a:bodyPr rot="0" spcFirstLastPara="1" vertOverflow="ellipsis" vert="horz" wrap="square" lIns="38100" tIns="19050" rIns="38100" bIns="19050" anchor="ctr" anchorCtr="1">
                  <a:noAutofit/>
                </a:bodyPr>
                <a:lstStyle/>
                <a:p>
                  <a:pPr>
                    <a:defRPr sz="1000" b="1" i="0" u="none" strike="noStrike" kern="1200" spc="0" baseline="0">
                      <a:solidFill>
                        <a:schemeClr val="accent1">
                          <a:lumMod val="75000"/>
                        </a:schemeClr>
                      </a:solidFill>
                      <a:latin typeface="+mn-lt"/>
                      <a:ea typeface="+mn-ea"/>
                      <a:cs typeface="B Titr" panose="00000700000000000000" pitchFamily="2" charset="-78"/>
                    </a:defRPr>
                  </a:pPr>
                  <a:endParaRPr lang="fa-IR"/>
                </a:p>
              </c:txPr>
              <c:dLblPos val="bestFit"/>
              <c:showLegendKey val="0"/>
              <c:showVal val="1"/>
              <c:showCatName val="1"/>
              <c:showSerName val="0"/>
              <c:showPercent val="0"/>
              <c:showBubbleSize val="0"/>
              <c:extLst>
                <c:ext xmlns:c15="http://schemas.microsoft.com/office/drawing/2012/chart" uri="{CE6537A1-D6FC-4f65-9D91-7224C49458BB}">
                  <c15:layout>
                    <c:manualLayout>
                      <c:w val="0.26508855095857048"/>
                      <c:h val="0.26076651195637779"/>
                    </c:manualLayout>
                  </c15:layout>
                </c:ext>
                <c:ext xmlns:c16="http://schemas.microsoft.com/office/drawing/2014/chart" uri="{C3380CC4-5D6E-409C-BE32-E72D297353CC}">
                  <c16:uniqueId val="{00000001-0981-4F52-9992-2CAA76094CDF}"/>
                </c:ext>
              </c:extLst>
            </c:dLbl>
            <c:dLbl>
              <c:idx val="1"/>
              <c:layout>
                <c:manualLayout>
                  <c:x val="4.8874634409057371E-8"/>
                  <c:y val="2.5023356893024976E-7"/>
                </c:manualLayout>
              </c:layout>
              <c:spPr>
                <a:noFill/>
                <a:ln>
                  <a:noFill/>
                </a:ln>
                <a:effectLst/>
              </c:spPr>
              <c:txPr>
                <a:bodyPr rot="0" spcFirstLastPara="1" vertOverflow="ellipsis" vert="horz" wrap="square" lIns="38100" tIns="19050" rIns="38100" bIns="19050" anchor="ctr" anchorCtr="1">
                  <a:noAutofit/>
                </a:bodyPr>
                <a:lstStyle/>
                <a:p>
                  <a:pPr>
                    <a:defRPr sz="1000" b="1" i="0" u="none" strike="noStrike" kern="1200" spc="0" baseline="0">
                      <a:solidFill>
                        <a:schemeClr val="accent2">
                          <a:lumMod val="75000"/>
                        </a:schemeClr>
                      </a:solidFill>
                      <a:latin typeface="+mn-lt"/>
                      <a:ea typeface="+mn-ea"/>
                      <a:cs typeface="B Titr" panose="00000700000000000000" pitchFamily="2" charset="-78"/>
                    </a:defRPr>
                  </a:pPr>
                  <a:endParaRPr lang="fa-IR"/>
                </a:p>
              </c:txPr>
              <c:dLblPos val="bestFit"/>
              <c:showLegendKey val="0"/>
              <c:showVal val="1"/>
              <c:showCatName val="1"/>
              <c:showSerName val="0"/>
              <c:showPercent val="0"/>
              <c:showBubbleSize val="0"/>
              <c:extLst>
                <c:ext xmlns:c15="http://schemas.microsoft.com/office/drawing/2012/chart" uri="{CE6537A1-D6FC-4f65-9D91-7224C49458BB}">
                  <c15:layout>
                    <c:manualLayout>
                      <c:w val="0.19208601033944225"/>
                      <c:h val="0.29665998185386783"/>
                    </c:manualLayout>
                  </c15:layout>
                </c:ext>
                <c:ext xmlns:c16="http://schemas.microsoft.com/office/drawing/2014/chart" uri="{C3380CC4-5D6E-409C-BE32-E72D297353CC}">
                  <c16:uniqueId val="{00000003-0981-4F52-9992-2CAA76094CDF}"/>
                </c:ext>
              </c:extLst>
            </c:dLbl>
            <c:dLbl>
              <c:idx val="2"/>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75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5-0981-4F52-9992-2CAA76094CDF}"/>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5000"/>
                      </a:schemeClr>
                    </a:solidFill>
                    <a:latin typeface="+mn-lt"/>
                    <a:ea typeface="+mn-ea"/>
                    <a:cs typeface="+mn-cs"/>
                  </a:defRPr>
                </a:pPr>
                <a:endParaRPr lang="fa-IR"/>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'انحراف معیار و میانگین'!$CB$2:$CB$4</c:f>
              <c:strCache>
                <c:ptCount val="3"/>
                <c:pt idx="0">
                  <c:v>دریافت نامطلوب مراقبت پیش از بارداری</c:v>
                </c:pt>
                <c:pt idx="1">
                  <c:v>دریافت مطلوب مراقبت پیش از بارداری</c:v>
                </c:pt>
                <c:pt idx="2">
                  <c:v>عدم دریافت مراقبت پیش از بارداری</c:v>
                </c:pt>
              </c:strCache>
            </c:strRef>
          </c:cat>
          <c:val>
            <c:numRef>
              <c:f>'انحراف معیار و میانگین'!$CC$2:$CC$4</c:f>
              <c:numCache>
                <c:formatCode>0.0</c:formatCode>
                <c:ptCount val="3"/>
                <c:pt idx="0" formatCode="General">
                  <c:v>14.3</c:v>
                </c:pt>
                <c:pt idx="1">
                  <c:v>14.3</c:v>
                </c:pt>
                <c:pt idx="2">
                  <c:v>71.400000000000006</c:v>
                </c:pt>
              </c:numCache>
            </c:numRef>
          </c:val>
          <c:extLst>
            <c:ext xmlns:c16="http://schemas.microsoft.com/office/drawing/2014/chart" uri="{C3380CC4-5D6E-409C-BE32-E72D297353CC}">
              <c16:uniqueId val="{00000006-0981-4F52-9992-2CAA76094CDF}"/>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solidFill>
        <a:schemeClr val="accent1"/>
      </a:solidFill>
    </a:ln>
    <a:effectLst/>
  </c:spPr>
  <c:txPr>
    <a:bodyPr/>
    <a:lstStyle/>
    <a:p>
      <a:pPr>
        <a:defRPr/>
      </a:pPr>
      <a:endParaRPr lang="fa-I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7925468211352298E-2"/>
          <c:y val="0.107720743540151"/>
          <c:w val="0.77950524378522767"/>
          <c:h val="0.72700455608516557"/>
        </c:manualLayout>
      </c:layout>
      <c:pie3DChart>
        <c:varyColors val="1"/>
        <c:ser>
          <c:idx val="0"/>
          <c:order val="0"/>
          <c:dPt>
            <c:idx val="0"/>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161A-42B4-BCD9-764092515BBF}"/>
              </c:ext>
            </c:extLst>
          </c:dPt>
          <c:dPt>
            <c:idx val="1"/>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161A-42B4-BCD9-764092515BBF}"/>
              </c:ext>
            </c:extLst>
          </c:dPt>
          <c:dLbls>
            <c:dLbl>
              <c:idx val="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lumMod val="75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1-161A-42B4-BCD9-764092515BBF}"/>
                </c:ext>
              </c:extLst>
            </c:dLbl>
            <c:dLbl>
              <c:idx val="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5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3-161A-42B4-BCD9-764092515BBF}"/>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lumMod val="5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'[Chart in Microsoft Word]انحراف معیار و میانگین'!$CH$3:$CH$4</c:f>
              <c:strCache>
                <c:ptCount val="2"/>
                <c:pt idx="0">
                  <c:v>دریافت مراقبت پیش از بارداری</c:v>
                </c:pt>
                <c:pt idx="1">
                  <c:v>عدم دریافت مراقبت پیش از بارداری</c:v>
                </c:pt>
              </c:strCache>
            </c:strRef>
          </c:cat>
          <c:val>
            <c:numRef>
              <c:f>'[Chart in Microsoft Word]انحراف معیار و میانگین'!$CI$3:$CI$4</c:f>
              <c:numCache>
                <c:formatCode>0.0</c:formatCode>
                <c:ptCount val="2"/>
                <c:pt idx="0">
                  <c:v>50</c:v>
                </c:pt>
                <c:pt idx="1">
                  <c:v>50</c:v>
                </c:pt>
              </c:numCache>
            </c:numRef>
          </c:val>
          <c:extLst>
            <c:ext xmlns:c16="http://schemas.microsoft.com/office/drawing/2014/chart" uri="{C3380CC4-5D6E-409C-BE32-E72D297353CC}">
              <c16:uniqueId val="{00000004-161A-42B4-BCD9-764092515BBF}"/>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dirty="0">
                <a:solidFill>
                  <a:schemeClr val="tx1"/>
                </a:solidFill>
                <a:cs typeface="B Titr" panose="00000700000000000000" pitchFamily="2" charset="-78"/>
              </a:rPr>
              <a:t>درصد مراقبت پیش از بارداری در زنان زایمان کرده د ع پ اصفهان -  سال 1402 و شش ماهه اول 1403 -سامانه سیب</a:t>
            </a:r>
            <a:endParaRPr lang="en-US" b="1" dirty="0">
              <a:solidFill>
                <a:schemeClr val="tx1"/>
              </a:solidFill>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'شش ماهه 1403'!$C$66</c:f>
              <c:strCache>
                <c:ptCount val="1"/>
                <c:pt idx="0">
                  <c:v>درصد مراقبت پیش از بارداری در زنان زایمان کرده- سال 1402</c:v>
                </c:pt>
              </c:strCache>
            </c:strRef>
          </c:tx>
          <c:spPr>
            <a:solidFill>
              <a:schemeClr val="bg1">
                <a:lumMod val="75000"/>
              </a:schemeClr>
            </a:solidFill>
            <a:ln>
              <a:noFill/>
            </a:ln>
            <a:effectLst/>
          </c:spPr>
          <c:invertIfNegative val="0"/>
          <c:dPt>
            <c:idx val="4"/>
            <c:invertIfNegative val="0"/>
            <c:bubble3D val="0"/>
            <c:spPr>
              <a:solidFill>
                <a:schemeClr val="bg1">
                  <a:lumMod val="50000"/>
                </a:schemeClr>
              </a:solidFill>
              <a:ln>
                <a:noFill/>
              </a:ln>
              <a:effectLst/>
            </c:spPr>
            <c:extLst>
              <c:ext xmlns:c16="http://schemas.microsoft.com/office/drawing/2014/chart" uri="{C3380CC4-5D6E-409C-BE32-E72D297353CC}">
                <c16:uniqueId val="{00000001-B1E7-4009-8AA0-661CB4CBAB15}"/>
              </c:ext>
            </c:extLst>
          </c:dPt>
          <c:dLbls>
            <c:dLbl>
              <c:idx val="4"/>
              <c:spPr>
                <a:solidFill>
                  <a:srgbClr val="ED7D31">
                    <a:lumMod val="20000"/>
                    <a:lumOff val="80000"/>
                  </a:srgb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C00000"/>
                      </a:solidFill>
                      <a:latin typeface="+mn-lt"/>
                      <a:ea typeface="+mn-ea"/>
                      <a:cs typeface="B Titr" panose="00000700000000000000" pitchFamily="2" charset="-78"/>
                    </a:defRPr>
                  </a:pPr>
                  <a:endParaRPr lang="fa-IR"/>
                </a:p>
              </c:txPr>
              <c:dLblPos val="inBase"/>
              <c:showLegendKey val="0"/>
              <c:showVal val="1"/>
              <c:showCatName val="0"/>
              <c:showSerName val="0"/>
              <c:showPercent val="0"/>
              <c:showBubbleSize val="0"/>
              <c:extLst>
                <c:ext xmlns:c16="http://schemas.microsoft.com/office/drawing/2014/chart" uri="{C3380CC4-5D6E-409C-BE32-E72D297353CC}">
                  <c16:uniqueId val="{00000001-B1E7-4009-8AA0-661CB4CBAB15}"/>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1403'!$B$67:$B$94</c:f>
              <c:strCache>
                <c:ptCount val="28"/>
                <c:pt idx="0">
                  <c:v>اصفهان2 </c:v>
                </c:pt>
                <c:pt idx="1">
                  <c:v>اصفهان1 </c:v>
                </c:pt>
                <c:pt idx="2">
                  <c:v>برخوار</c:v>
                </c:pt>
                <c:pt idx="3">
                  <c:v>نجف آباد</c:v>
                </c:pt>
                <c:pt idx="4">
                  <c:v>میانگین دانشگاه</c:v>
                </c:pt>
                <c:pt idx="5">
                  <c:v>کوهپایه</c:v>
                </c:pt>
                <c:pt idx="6">
                  <c:v>خمینی شهر</c:v>
                </c:pt>
                <c:pt idx="7">
                  <c:v>بویین</c:v>
                </c:pt>
                <c:pt idx="8">
                  <c:v>شاهین شهر</c:v>
                </c:pt>
                <c:pt idx="9">
                  <c:v>نطنز</c:v>
                </c:pt>
                <c:pt idx="10">
                  <c:v>گلپایگان</c:v>
                </c:pt>
                <c:pt idx="11">
                  <c:v>مبارکه</c:v>
                </c:pt>
                <c:pt idx="12">
                  <c:v>هرند</c:v>
                </c:pt>
                <c:pt idx="13">
                  <c:v>نایین</c:v>
                </c:pt>
                <c:pt idx="14">
                  <c:v>ورزنه</c:v>
                </c:pt>
                <c:pt idx="15">
                  <c:v>جرقویه</c:v>
                </c:pt>
                <c:pt idx="16">
                  <c:v>خوانسار</c:v>
                </c:pt>
                <c:pt idx="17">
                  <c:v>سمیرم</c:v>
                </c:pt>
                <c:pt idx="18">
                  <c:v>تیران</c:v>
                </c:pt>
                <c:pt idx="19">
                  <c:v>دهاقان</c:v>
                </c:pt>
                <c:pt idx="20">
                  <c:v>فلاورجان</c:v>
                </c:pt>
                <c:pt idx="21">
                  <c:v>لنجان</c:v>
                </c:pt>
                <c:pt idx="22">
                  <c:v>شهرضا</c:v>
                </c:pt>
                <c:pt idx="23">
                  <c:v>اردستان</c:v>
                </c:pt>
                <c:pt idx="24">
                  <c:v>خور</c:v>
                </c:pt>
                <c:pt idx="25">
                  <c:v>فریدونشهر</c:v>
                </c:pt>
                <c:pt idx="26">
                  <c:v>چادگان</c:v>
                </c:pt>
                <c:pt idx="27">
                  <c:v>فریدن</c:v>
                </c:pt>
              </c:strCache>
            </c:strRef>
          </c:cat>
          <c:val>
            <c:numRef>
              <c:f>'شش ماهه 1403'!$C$67:$C$94</c:f>
              <c:numCache>
                <c:formatCode>0.0</c:formatCode>
                <c:ptCount val="28"/>
                <c:pt idx="0">
                  <c:v>30.385062092379165</c:v>
                </c:pt>
                <c:pt idx="1">
                  <c:v>42.537178092129125</c:v>
                </c:pt>
                <c:pt idx="2">
                  <c:v>47.058823529411761</c:v>
                </c:pt>
                <c:pt idx="3">
                  <c:v>50.106107050224004</c:v>
                </c:pt>
                <c:pt idx="4">
                  <c:v>53.02380907425939</c:v>
                </c:pt>
                <c:pt idx="5">
                  <c:v>55.91836734693878</c:v>
                </c:pt>
                <c:pt idx="6">
                  <c:v>53.186105360018402</c:v>
                </c:pt>
                <c:pt idx="7">
                  <c:v>61.0062893081761</c:v>
                </c:pt>
                <c:pt idx="8">
                  <c:v>66.679551604174719</c:v>
                </c:pt>
                <c:pt idx="9">
                  <c:v>62.727272727272734</c:v>
                </c:pt>
                <c:pt idx="10">
                  <c:v>65.508982035928142</c:v>
                </c:pt>
                <c:pt idx="11">
                  <c:v>70.736086175942546</c:v>
                </c:pt>
                <c:pt idx="12">
                  <c:v>62.987012987012989</c:v>
                </c:pt>
                <c:pt idx="13">
                  <c:v>70.072992700729927</c:v>
                </c:pt>
                <c:pt idx="14">
                  <c:v>73.697916666666657</c:v>
                </c:pt>
                <c:pt idx="15">
                  <c:v>67.058823529411754</c:v>
                </c:pt>
                <c:pt idx="16">
                  <c:v>77.391304347826079</c:v>
                </c:pt>
                <c:pt idx="17">
                  <c:v>69.42909760589319</c:v>
                </c:pt>
                <c:pt idx="18">
                  <c:v>67.519466073414904</c:v>
                </c:pt>
                <c:pt idx="19">
                  <c:v>73.313782991202345</c:v>
                </c:pt>
                <c:pt idx="20">
                  <c:v>73.827909542195258</c:v>
                </c:pt>
                <c:pt idx="21">
                  <c:v>80.046022353714662</c:v>
                </c:pt>
                <c:pt idx="22">
                  <c:v>72.134038800705468</c:v>
                </c:pt>
                <c:pt idx="23">
                  <c:v>81.917211328976038</c:v>
                </c:pt>
                <c:pt idx="24">
                  <c:v>80.149812734082388</c:v>
                </c:pt>
                <c:pt idx="25">
                  <c:v>75.854214123006841</c:v>
                </c:pt>
                <c:pt idx="26">
                  <c:v>86.956521739130437</c:v>
                </c:pt>
                <c:pt idx="27">
                  <c:v>83.128295254833034</c:v>
                </c:pt>
              </c:numCache>
            </c:numRef>
          </c:val>
          <c:extLst>
            <c:ext xmlns:c16="http://schemas.microsoft.com/office/drawing/2014/chart" uri="{C3380CC4-5D6E-409C-BE32-E72D297353CC}">
              <c16:uniqueId val="{00000002-B1E7-4009-8AA0-661CB4CBAB15}"/>
            </c:ext>
          </c:extLst>
        </c:ser>
        <c:ser>
          <c:idx val="1"/>
          <c:order val="1"/>
          <c:tx>
            <c:strRef>
              <c:f>'شش ماهه 1403'!$D$66</c:f>
              <c:strCache>
                <c:ptCount val="1"/>
                <c:pt idx="0">
                  <c:v>درصد مراقبت پیش از بارداری در زنان زایمان کرده شش ماهه 1403</c:v>
                </c:pt>
              </c:strCache>
            </c:strRef>
          </c:tx>
          <c:spPr>
            <a:solidFill>
              <a:schemeClr val="accent5">
                <a:lumMod val="60000"/>
                <a:lumOff val="40000"/>
              </a:schemeClr>
            </a:solidFill>
            <a:ln>
              <a:noFill/>
            </a:ln>
            <a:effectLst/>
          </c:spPr>
          <c:invertIfNegative val="0"/>
          <c:dPt>
            <c:idx val="2"/>
            <c:invertIfNegative val="0"/>
            <c:bubble3D val="0"/>
            <c:spPr>
              <a:solidFill>
                <a:srgbClr val="FF0000"/>
              </a:solidFill>
              <a:ln>
                <a:noFill/>
              </a:ln>
              <a:effectLst/>
            </c:spPr>
            <c:extLst>
              <c:ext xmlns:c16="http://schemas.microsoft.com/office/drawing/2014/chart" uri="{C3380CC4-5D6E-409C-BE32-E72D297353CC}">
                <c16:uniqueId val="{00000009-FF33-4F9C-832C-C77C21994CC7}"/>
              </c:ext>
            </c:extLst>
          </c:dPt>
          <c:dPt>
            <c:idx val="4"/>
            <c:invertIfNegative val="0"/>
            <c:bubble3D val="0"/>
            <c:spPr>
              <a:solidFill>
                <a:schemeClr val="accent5">
                  <a:lumMod val="75000"/>
                </a:schemeClr>
              </a:solidFill>
              <a:ln>
                <a:noFill/>
              </a:ln>
              <a:effectLst/>
            </c:spPr>
            <c:extLst>
              <c:ext xmlns:c16="http://schemas.microsoft.com/office/drawing/2014/chart" uri="{C3380CC4-5D6E-409C-BE32-E72D297353CC}">
                <c16:uniqueId val="{00000004-B1E7-4009-8AA0-661CB4CBAB15}"/>
              </c:ext>
            </c:extLst>
          </c:dPt>
          <c:dPt>
            <c:idx val="6"/>
            <c:invertIfNegative val="0"/>
            <c:bubble3D val="0"/>
            <c:spPr>
              <a:solidFill>
                <a:srgbClr val="00B050"/>
              </a:solidFill>
              <a:ln>
                <a:noFill/>
              </a:ln>
              <a:effectLst/>
            </c:spPr>
            <c:extLst>
              <c:ext xmlns:c16="http://schemas.microsoft.com/office/drawing/2014/chart" uri="{C3380CC4-5D6E-409C-BE32-E72D297353CC}">
                <c16:uniqueId val="{0000000A-FF33-4F9C-832C-C77C21994CC7}"/>
              </c:ext>
            </c:extLst>
          </c:dPt>
          <c:dPt>
            <c:idx val="8"/>
            <c:invertIfNegative val="0"/>
            <c:bubble3D val="0"/>
            <c:spPr>
              <a:solidFill>
                <a:srgbClr val="FF0000"/>
              </a:solidFill>
              <a:ln>
                <a:noFill/>
              </a:ln>
              <a:effectLst/>
            </c:spPr>
            <c:extLst>
              <c:ext xmlns:c16="http://schemas.microsoft.com/office/drawing/2014/chart" uri="{C3380CC4-5D6E-409C-BE32-E72D297353CC}">
                <c16:uniqueId val="{00000008-FF33-4F9C-832C-C77C21994CC7}"/>
              </c:ext>
            </c:extLst>
          </c:dPt>
          <c:dPt>
            <c:idx val="11"/>
            <c:invertIfNegative val="0"/>
            <c:bubble3D val="0"/>
            <c:spPr>
              <a:solidFill>
                <a:srgbClr val="FF0000"/>
              </a:solidFill>
              <a:ln>
                <a:noFill/>
              </a:ln>
              <a:effectLst/>
            </c:spPr>
            <c:extLst>
              <c:ext xmlns:c16="http://schemas.microsoft.com/office/drawing/2014/chart" uri="{C3380CC4-5D6E-409C-BE32-E72D297353CC}">
                <c16:uniqueId val="{00000007-FF33-4F9C-832C-C77C21994CC7}"/>
              </c:ext>
            </c:extLst>
          </c:dPt>
          <c:dPt>
            <c:idx val="13"/>
            <c:invertIfNegative val="0"/>
            <c:bubble3D val="0"/>
            <c:spPr>
              <a:solidFill>
                <a:srgbClr val="FF0000"/>
              </a:solidFill>
              <a:ln>
                <a:noFill/>
              </a:ln>
              <a:effectLst/>
            </c:spPr>
            <c:extLst>
              <c:ext xmlns:c16="http://schemas.microsoft.com/office/drawing/2014/chart" uri="{C3380CC4-5D6E-409C-BE32-E72D297353CC}">
                <c16:uniqueId val="{00000006-FF33-4F9C-832C-C77C21994CC7}"/>
              </c:ext>
            </c:extLst>
          </c:dPt>
          <c:dPt>
            <c:idx val="14"/>
            <c:invertIfNegative val="0"/>
            <c:bubble3D val="0"/>
            <c:spPr>
              <a:solidFill>
                <a:srgbClr val="FF0000"/>
              </a:solidFill>
              <a:ln>
                <a:noFill/>
              </a:ln>
              <a:effectLst/>
            </c:spPr>
            <c:extLst>
              <c:ext xmlns:c16="http://schemas.microsoft.com/office/drawing/2014/chart" uri="{C3380CC4-5D6E-409C-BE32-E72D297353CC}">
                <c16:uniqueId val="{00000005-FF33-4F9C-832C-C77C21994CC7}"/>
              </c:ext>
            </c:extLst>
          </c:dPt>
          <c:dPt>
            <c:idx val="16"/>
            <c:invertIfNegative val="0"/>
            <c:bubble3D val="0"/>
            <c:spPr>
              <a:solidFill>
                <a:srgbClr val="FF0000"/>
              </a:solidFill>
              <a:ln>
                <a:noFill/>
              </a:ln>
              <a:effectLst/>
            </c:spPr>
            <c:extLst>
              <c:ext xmlns:c16="http://schemas.microsoft.com/office/drawing/2014/chart" uri="{C3380CC4-5D6E-409C-BE32-E72D297353CC}">
                <c16:uniqueId val="{00000004-FF33-4F9C-832C-C77C21994CC7}"/>
              </c:ext>
            </c:extLst>
          </c:dPt>
          <c:dPt>
            <c:idx val="18"/>
            <c:invertIfNegative val="0"/>
            <c:bubble3D val="0"/>
            <c:spPr>
              <a:solidFill>
                <a:srgbClr val="00B050"/>
              </a:solidFill>
              <a:ln>
                <a:solidFill>
                  <a:srgbClr val="00B050"/>
                </a:solidFill>
              </a:ln>
              <a:effectLst/>
            </c:spPr>
            <c:extLst>
              <c:ext xmlns:c16="http://schemas.microsoft.com/office/drawing/2014/chart" uri="{C3380CC4-5D6E-409C-BE32-E72D297353CC}">
                <c16:uniqueId val="{00000003-FF33-4F9C-832C-C77C21994CC7}"/>
              </c:ext>
            </c:extLst>
          </c:dPt>
          <c:dPt>
            <c:idx val="20"/>
            <c:invertIfNegative val="0"/>
            <c:bubble3D val="0"/>
            <c:spPr>
              <a:solidFill>
                <a:srgbClr val="FF0000"/>
              </a:solidFill>
              <a:ln>
                <a:noFill/>
              </a:ln>
              <a:effectLst/>
            </c:spPr>
            <c:extLst>
              <c:ext xmlns:c16="http://schemas.microsoft.com/office/drawing/2014/chart" uri="{C3380CC4-5D6E-409C-BE32-E72D297353CC}">
                <c16:uniqueId val="{00000002-FF33-4F9C-832C-C77C21994CC7}"/>
              </c:ext>
            </c:extLst>
          </c:dPt>
          <c:dPt>
            <c:idx val="22"/>
            <c:invertIfNegative val="0"/>
            <c:bubble3D val="0"/>
            <c:spPr>
              <a:solidFill>
                <a:srgbClr val="00B050"/>
              </a:solidFill>
              <a:ln>
                <a:noFill/>
              </a:ln>
              <a:effectLst/>
            </c:spPr>
            <c:extLst>
              <c:ext xmlns:c16="http://schemas.microsoft.com/office/drawing/2014/chart" uri="{C3380CC4-5D6E-409C-BE32-E72D297353CC}">
                <c16:uniqueId val="{00000001-FF33-4F9C-832C-C77C21994CC7}"/>
              </c:ext>
            </c:extLst>
          </c:dPt>
          <c:dPt>
            <c:idx val="25"/>
            <c:invertIfNegative val="0"/>
            <c:bubble3D val="0"/>
            <c:spPr>
              <a:solidFill>
                <a:srgbClr val="00B050"/>
              </a:solidFill>
              <a:ln>
                <a:noFill/>
              </a:ln>
              <a:effectLst/>
            </c:spPr>
            <c:extLst>
              <c:ext xmlns:c16="http://schemas.microsoft.com/office/drawing/2014/chart" uri="{C3380CC4-5D6E-409C-BE32-E72D297353CC}">
                <c16:uniqueId val="{00000000-FF33-4F9C-832C-C77C21994CC7}"/>
              </c:ext>
            </c:extLst>
          </c:dPt>
          <c:dLbls>
            <c:dLbl>
              <c:idx val="4"/>
              <c:spPr>
                <a:solidFill>
                  <a:srgbClr val="ED7D31">
                    <a:lumMod val="20000"/>
                    <a:lumOff val="80000"/>
                  </a:srgb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C00000"/>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extLst>
                <c:ext xmlns:c16="http://schemas.microsoft.com/office/drawing/2014/chart" uri="{C3380CC4-5D6E-409C-BE32-E72D297353CC}">
                  <c16:uniqueId val="{00000004-B1E7-4009-8AA0-661CB4CBAB15}"/>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1403'!$B$67:$B$94</c:f>
              <c:strCache>
                <c:ptCount val="28"/>
                <c:pt idx="0">
                  <c:v>اصفهان2 </c:v>
                </c:pt>
                <c:pt idx="1">
                  <c:v>اصفهان1 </c:v>
                </c:pt>
                <c:pt idx="2">
                  <c:v>برخوار</c:v>
                </c:pt>
                <c:pt idx="3">
                  <c:v>نجف آباد</c:v>
                </c:pt>
                <c:pt idx="4">
                  <c:v>میانگین دانشگاه</c:v>
                </c:pt>
                <c:pt idx="5">
                  <c:v>کوهپایه</c:v>
                </c:pt>
                <c:pt idx="6">
                  <c:v>خمینی شهر</c:v>
                </c:pt>
                <c:pt idx="7">
                  <c:v>بویین</c:v>
                </c:pt>
                <c:pt idx="8">
                  <c:v>شاهین شهر</c:v>
                </c:pt>
                <c:pt idx="9">
                  <c:v>نطنز</c:v>
                </c:pt>
                <c:pt idx="10">
                  <c:v>گلپایگان</c:v>
                </c:pt>
                <c:pt idx="11">
                  <c:v>مبارکه</c:v>
                </c:pt>
                <c:pt idx="12">
                  <c:v>هرند</c:v>
                </c:pt>
                <c:pt idx="13">
                  <c:v>نایین</c:v>
                </c:pt>
                <c:pt idx="14">
                  <c:v>ورزنه</c:v>
                </c:pt>
                <c:pt idx="15">
                  <c:v>جرقویه</c:v>
                </c:pt>
                <c:pt idx="16">
                  <c:v>خوانسار</c:v>
                </c:pt>
                <c:pt idx="17">
                  <c:v>سمیرم</c:v>
                </c:pt>
                <c:pt idx="18">
                  <c:v>تیران</c:v>
                </c:pt>
                <c:pt idx="19">
                  <c:v>دهاقان</c:v>
                </c:pt>
                <c:pt idx="20">
                  <c:v>فلاورجان</c:v>
                </c:pt>
                <c:pt idx="21">
                  <c:v>لنجان</c:v>
                </c:pt>
                <c:pt idx="22">
                  <c:v>شهرضا</c:v>
                </c:pt>
                <c:pt idx="23">
                  <c:v>اردستان</c:v>
                </c:pt>
                <c:pt idx="24">
                  <c:v>خور</c:v>
                </c:pt>
                <c:pt idx="25">
                  <c:v>فریدونشهر</c:v>
                </c:pt>
                <c:pt idx="26">
                  <c:v>چادگان</c:v>
                </c:pt>
                <c:pt idx="27">
                  <c:v>فریدن</c:v>
                </c:pt>
              </c:strCache>
            </c:strRef>
          </c:cat>
          <c:val>
            <c:numRef>
              <c:f>'شش ماهه 1403'!$D$67:$D$94</c:f>
              <c:numCache>
                <c:formatCode>0.0</c:formatCode>
                <c:ptCount val="28"/>
                <c:pt idx="0">
                  <c:v>30.789133247089261</c:v>
                </c:pt>
                <c:pt idx="1">
                  <c:v>41.432127130001916</c:v>
                </c:pt>
                <c:pt idx="2">
                  <c:v>44.5631067961165</c:v>
                </c:pt>
                <c:pt idx="3">
                  <c:v>50</c:v>
                </c:pt>
                <c:pt idx="4">
                  <c:v>52.2</c:v>
                </c:pt>
                <c:pt idx="5">
                  <c:v>57.142857142857139</c:v>
                </c:pt>
                <c:pt idx="6">
                  <c:v>57.156580211335253</c:v>
                </c:pt>
                <c:pt idx="7">
                  <c:v>59.375</c:v>
                </c:pt>
                <c:pt idx="8">
                  <c:v>62.748344370860934</c:v>
                </c:pt>
                <c:pt idx="9">
                  <c:v>63.453815261044177</c:v>
                </c:pt>
                <c:pt idx="10">
                  <c:v>65.952380952380949</c:v>
                </c:pt>
                <c:pt idx="11">
                  <c:v>67.671893848009645</c:v>
                </c:pt>
                <c:pt idx="12">
                  <c:v>67.7</c:v>
                </c:pt>
                <c:pt idx="13">
                  <c:v>67.757009345794401</c:v>
                </c:pt>
                <c:pt idx="14">
                  <c:v>68.3</c:v>
                </c:pt>
                <c:pt idx="15">
                  <c:v>68.831168831168839</c:v>
                </c:pt>
                <c:pt idx="16">
                  <c:v>69.53125</c:v>
                </c:pt>
                <c:pt idx="17">
                  <c:v>70.204081632653057</c:v>
                </c:pt>
                <c:pt idx="18">
                  <c:v>71.081677704194263</c:v>
                </c:pt>
                <c:pt idx="19">
                  <c:v>71.195652173913047</c:v>
                </c:pt>
                <c:pt idx="20">
                  <c:v>71.582278481012665</c:v>
                </c:pt>
                <c:pt idx="21">
                  <c:v>72.89719626168224</c:v>
                </c:pt>
                <c:pt idx="22">
                  <c:v>74.876237623762378</c:v>
                </c:pt>
                <c:pt idx="23">
                  <c:v>80.3</c:v>
                </c:pt>
                <c:pt idx="24">
                  <c:v>80.327868852459019</c:v>
                </c:pt>
                <c:pt idx="25">
                  <c:v>80.630630630630634</c:v>
                </c:pt>
                <c:pt idx="26">
                  <c:v>82.777777777777771</c:v>
                </c:pt>
                <c:pt idx="27">
                  <c:v>84.229390681003579</c:v>
                </c:pt>
              </c:numCache>
            </c:numRef>
          </c:val>
          <c:extLst>
            <c:ext xmlns:c16="http://schemas.microsoft.com/office/drawing/2014/chart" uri="{C3380CC4-5D6E-409C-BE32-E72D297353CC}">
              <c16:uniqueId val="{00000005-B1E7-4009-8AA0-661CB4CBAB15}"/>
            </c:ext>
          </c:extLst>
        </c:ser>
        <c:dLbls>
          <c:showLegendKey val="0"/>
          <c:showVal val="0"/>
          <c:showCatName val="0"/>
          <c:showSerName val="0"/>
          <c:showPercent val="0"/>
          <c:showBubbleSize val="0"/>
        </c:dLbls>
        <c:gapWidth val="219"/>
        <c:overlap val="-27"/>
        <c:axId val="318000191"/>
        <c:axId val="317993119"/>
      </c:barChart>
      <c:catAx>
        <c:axId val="3180001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crossAx val="317993119"/>
        <c:crosses val="autoZero"/>
        <c:auto val="1"/>
        <c:lblAlgn val="ctr"/>
        <c:lblOffset val="100"/>
        <c:noMultiLvlLbl val="0"/>
      </c:catAx>
      <c:valAx>
        <c:axId val="317993119"/>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crossAx val="318000191"/>
        <c:crosses val="autoZero"/>
        <c:crossBetween val="between"/>
        <c:majorUnit val="2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manualLayout>
          <c:layoutTarget val="inner"/>
          <c:xMode val="edge"/>
          <c:yMode val="edge"/>
          <c:x val="6.6527991917631965E-2"/>
          <c:y val="0.14618343794290342"/>
          <c:w val="0.90971134278373966"/>
          <c:h val="0.72602442714502757"/>
        </c:manualLayout>
      </c:layout>
      <c:bar3DChart>
        <c:barDir val="col"/>
        <c:grouping val="clustered"/>
        <c:varyColors val="0"/>
        <c:ser>
          <c:idx val="0"/>
          <c:order val="0"/>
          <c:tx>
            <c:strRef>
              <c:f>'[Chart in Microsoft Word]انحراف معیار و میانگین'!$E$11</c:f>
              <c:strCache>
                <c:ptCount val="1"/>
                <c:pt idx="0">
                  <c:v>درصد فراوانی مرگ در گروه سنی 1402</c:v>
                </c:pt>
              </c:strCache>
            </c:strRef>
          </c:tx>
          <c:spPr>
            <a:solidFill>
              <a:srgbClr val="FFC000"/>
            </a:solidFill>
            <a:ln>
              <a:solidFill>
                <a:sysClr val="windowText" lastClr="000000"/>
              </a:solidFill>
            </a:ln>
            <a:effectLst/>
            <a:sp3d>
              <a:contourClr>
                <a:sysClr val="windowText" lastClr="000000"/>
              </a:contourClr>
            </a:sp3d>
          </c:spPr>
          <c:invertIfNegative val="0"/>
          <c:dPt>
            <c:idx val="0"/>
            <c:invertIfNegative val="0"/>
            <c:bubble3D val="0"/>
            <c:spPr>
              <a:solidFill>
                <a:srgbClr val="92D050"/>
              </a:solidFill>
              <a:ln>
                <a:solidFill>
                  <a:sysClr val="windowText" lastClr="000000"/>
                </a:solidFill>
              </a:ln>
              <a:effectLst/>
              <a:sp3d>
                <a:contourClr>
                  <a:sysClr val="windowText" lastClr="000000"/>
                </a:contourClr>
              </a:sp3d>
            </c:spPr>
            <c:extLst>
              <c:ext xmlns:c16="http://schemas.microsoft.com/office/drawing/2014/chart" uri="{C3380CC4-5D6E-409C-BE32-E72D297353CC}">
                <c16:uniqueId val="{00000000-D0DB-4108-A281-2728A272DCFF}"/>
              </c:ext>
            </c:extLst>
          </c:dPt>
          <c:dPt>
            <c:idx val="1"/>
            <c:invertIfNegative val="0"/>
            <c:bubble3D val="0"/>
            <c:spPr>
              <a:solidFill>
                <a:srgbClr val="F79646">
                  <a:lumMod val="75000"/>
                </a:srgbClr>
              </a:solidFill>
              <a:ln>
                <a:solidFill>
                  <a:sysClr val="windowText" lastClr="000000"/>
                </a:solidFill>
              </a:ln>
              <a:effectLst/>
              <a:sp3d>
                <a:contourClr>
                  <a:sysClr val="windowText" lastClr="000000"/>
                </a:contourClr>
              </a:sp3d>
            </c:spPr>
            <c:extLst>
              <c:ext xmlns:c16="http://schemas.microsoft.com/office/drawing/2014/chart" uri="{C3380CC4-5D6E-409C-BE32-E72D297353CC}">
                <c16:uniqueId val="{00000001-D0DB-4108-A281-2728A272DCFF}"/>
              </c:ext>
            </c:extLst>
          </c:dPt>
          <c:dLbls>
            <c:dLbl>
              <c:idx val="0"/>
              <c:layout>
                <c:manualLayout>
                  <c:x val="4.3708316073765949E-2"/>
                  <c:y val="-4.9410023673526496E-2"/>
                </c:manualLayout>
              </c:layout>
              <c:showLegendKey val="0"/>
              <c:showVal val="1"/>
              <c:showCatName val="0"/>
              <c:showSerName val="0"/>
              <c:showPercent val="0"/>
              <c:showBubbleSize val="0"/>
              <c:extLst>
                <c:ext xmlns:c15="http://schemas.microsoft.com/office/drawing/2012/chart" uri="{CE6537A1-D6FC-4f65-9D91-7224C49458BB}">
                  <c15:layout>
                    <c:manualLayout>
                      <c:w val="4.6109124649975977E-2"/>
                      <c:h val="7.1598877030811692E-2"/>
                    </c:manualLayout>
                  </c15:layout>
                </c:ext>
                <c:ext xmlns:c16="http://schemas.microsoft.com/office/drawing/2014/chart" uri="{C3380CC4-5D6E-409C-BE32-E72D297353CC}">
                  <c16:uniqueId val="{00000000-D0DB-4108-A281-2728A272DCFF}"/>
                </c:ext>
              </c:extLst>
            </c:dLbl>
            <c:dLbl>
              <c:idx val="1"/>
              <c:layout>
                <c:manualLayout>
                  <c:x val="3.8181300018226103E-2"/>
                  <c:y val="-6.0157894974396948E-2"/>
                </c:manualLayout>
              </c:layout>
              <c:showLegendKey val="0"/>
              <c:showVal val="1"/>
              <c:showCatName val="0"/>
              <c:showSerName val="0"/>
              <c:showPercent val="0"/>
              <c:showBubbleSize val="0"/>
              <c:extLst>
                <c:ext xmlns:c15="http://schemas.microsoft.com/office/drawing/2012/chart" uri="{CE6537A1-D6FC-4f65-9D91-7224C49458BB}">
                  <c15:layout>
                    <c:manualLayout>
                      <c:w val="4.9573388054865539E-2"/>
                      <c:h val="6.9534271680180698E-2"/>
                    </c:manualLayout>
                  </c15:layout>
                </c:ext>
                <c:ext xmlns:c16="http://schemas.microsoft.com/office/drawing/2014/chart" uri="{C3380CC4-5D6E-409C-BE32-E72D297353CC}">
                  <c16:uniqueId val="{00000001-D0DB-4108-A281-2728A272DCFF}"/>
                </c:ext>
              </c:extLst>
            </c:dLbl>
            <c:dLbl>
              <c:idx val="2"/>
              <c:layout>
                <c:manualLayout>
                  <c:x val="4.2501482942024424E-2"/>
                  <c:y val="-6.0157753926217132E-2"/>
                </c:manualLayout>
              </c:layout>
              <c:showLegendKey val="0"/>
              <c:showVal val="1"/>
              <c:showCatName val="0"/>
              <c:showSerName val="0"/>
              <c:showPercent val="0"/>
              <c:showBubbleSize val="0"/>
              <c:extLst>
                <c:ext xmlns:c15="http://schemas.microsoft.com/office/drawing/2012/chart" uri="{CE6537A1-D6FC-4f65-9D91-7224C49458BB}">
                  <c15:layout>
                    <c:manualLayout>
                      <c:w val="5.1733448536559021E-2"/>
                      <c:h val="8.4999185656596699E-2"/>
                    </c:manualLayout>
                  </c15:layout>
                </c:ext>
                <c:ext xmlns:c16="http://schemas.microsoft.com/office/drawing/2014/chart" uri="{C3380CC4-5D6E-409C-BE32-E72D297353CC}">
                  <c16:uniqueId val="{00000002-D0DB-4108-A281-2728A272DCFF}"/>
                </c:ext>
              </c:extLst>
            </c:dLbl>
            <c:spPr>
              <a:solidFill>
                <a:sysClr val="window" lastClr="FFFFFF">
                  <a:lumMod val="85000"/>
                </a:sysClr>
              </a:solid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Word]انحراف معیار و میانگین'!$F$10:$H$10</c:f>
              <c:strCache>
                <c:ptCount val="3"/>
                <c:pt idx="0">
                  <c:v>زیر 18 سال</c:v>
                </c:pt>
                <c:pt idx="1">
                  <c:v> 18-35 سال</c:v>
                </c:pt>
                <c:pt idx="2">
                  <c:v>بالای 35 سال</c:v>
                </c:pt>
              </c:strCache>
            </c:strRef>
          </c:cat>
          <c:val>
            <c:numRef>
              <c:f>'[Chart in Microsoft Word]انحراف معیار و میانگین'!$F$11:$H$11</c:f>
              <c:numCache>
                <c:formatCode>0.0</c:formatCode>
                <c:ptCount val="3"/>
                <c:pt idx="0">
                  <c:v>0</c:v>
                </c:pt>
                <c:pt idx="1">
                  <c:v>85.7</c:v>
                </c:pt>
                <c:pt idx="2">
                  <c:v>14.28</c:v>
                </c:pt>
              </c:numCache>
            </c:numRef>
          </c:val>
          <c:extLst>
            <c:ext xmlns:c16="http://schemas.microsoft.com/office/drawing/2014/chart" uri="{C3380CC4-5D6E-409C-BE32-E72D297353CC}">
              <c16:uniqueId val="{00000003-D0DB-4108-A281-2728A272DCFF}"/>
            </c:ext>
          </c:extLst>
        </c:ser>
        <c:dLbls>
          <c:showLegendKey val="0"/>
          <c:showVal val="0"/>
          <c:showCatName val="0"/>
          <c:showSerName val="0"/>
          <c:showPercent val="0"/>
          <c:showBubbleSize val="0"/>
        </c:dLbls>
        <c:gapWidth val="150"/>
        <c:shape val="box"/>
        <c:axId val="781566079"/>
        <c:axId val="781572319"/>
        <c:axId val="0"/>
      </c:bar3DChart>
      <c:catAx>
        <c:axId val="781566079"/>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fa-IR"/>
          </a:p>
        </c:txPr>
        <c:crossAx val="781572319"/>
        <c:crosses val="autoZero"/>
        <c:auto val="1"/>
        <c:lblAlgn val="ctr"/>
        <c:lblOffset val="100"/>
        <c:noMultiLvlLbl val="0"/>
      </c:catAx>
      <c:valAx>
        <c:axId val="781572319"/>
        <c:scaling>
          <c:orientation val="minMax"/>
        </c:scaling>
        <c:delete val="1"/>
        <c:axPos val="l"/>
        <c:numFmt formatCode="0.0" sourceLinked="1"/>
        <c:majorTickMark val="none"/>
        <c:minorTickMark val="none"/>
        <c:tickLblPos val="nextTo"/>
        <c:crossAx val="781566079"/>
        <c:crosses val="autoZero"/>
        <c:crossBetween val="between"/>
      </c:valAx>
      <c:spPr>
        <a:noFill/>
        <a:ln>
          <a:noFill/>
        </a:ln>
        <a:effectLst/>
      </c:spPr>
    </c:plotArea>
    <c:plotVisOnly val="1"/>
    <c:dispBlanksAs val="gap"/>
    <c:showDLblsOverMax val="0"/>
  </c:chart>
  <c:spPr>
    <a:noFill/>
    <a:ln>
      <a:solidFill>
        <a:sysClr val="windowText" lastClr="000000"/>
      </a:solidFill>
    </a:ln>
    <a:effectLst/>
  </c:spPr>
  <c:txPr>
    <a:bodyPr/>
    <a:lstStyle/>
    <a:p>
      <a:pPr>
        <a:defRPr sz="900"/>
      </a:pPr>
      <a:endParaRPr lang="fa-IR"/>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'[Chart in Microsoft Word]انحراف معیار و میانگین'!$AB$19</c:f>
              <c:strCache>
                <c:ptCount val="1"/>
                <c:pt idx="0">
                  <c:v>نسبت مرگ مادران در هزار تولد زنده در گروه های سنی مختلف در مادران فوت شده د.ع.پ اصفهان سال 1402</c:v>
                </c:pt>
              </c:strCache>
            </c:strRef>
          </c:tx>
          <c:spPr>
            <a:solidFill>
              <a:srgbClr val="FF9933"/>
            </a:solidFill>
            <a:ln>
              <a:noFill/>
            </a:ln>
            <a:effectLst/>
            <a:sp3d/>
          </c:spPr>
          <c:invertIfNegative val="0"/>
          <c:dPt>
            <c:idx val="0"/>
            <c:invertIfNegative val="0"/>
            <c:bubble3D val="0"/>
            <c:spPr>
              <a:solidFill>
                <a:srgbClr val="CCFF66"/>
              </a:solidFill>
              <a:ln>
                <a:noFill/>
              </a:ln>
              <a:effectLst/>
              <a:sp3d/>
            </c:spPr>
            <c:extLst>
              <c:ext xmlns:c16="http://schemas.microsoft.com/office/drawing/2014/chart" uri="{C3380CC4-5D6E-409C-BE32-E72D297353CC}">
                <c16:uniqueId val="{00000000-B286-4629-91F5-7A0D7368064D}"/>
              </c:ext>
            </c:extLst>
          </c:dPt>
          <c:dPt>
            <c:idx val="1"/>
            <c:invertIfNegative val="0"/>
            <c:bubble3D val="0"/>
            <c:spPr>
              <a:solidFill>
                <a:srgbClr val="8064A2">
                  <a:lumMod val="75000"/>
                </a:srgbClr>
              </a:solidFill>
              <a:ln>
                <a:noFill/>
              </a:ln>
              <a:effectLst/>
              <a:sp3d/>
            </c:spPr>
            <c:extLst>
              <c:ext xmlns:c16="http://schemas.microsoft.com/office/drawing/2014/chart" uri="{C3380CC4-5D6E-409C-BE32-E72D297353CC}">
                <c16:uniqueId val="{00000001-B286-4629-91F5-7A0D7368064D}"/>
              </c:ext>
            </c:extLst>
          </c:dPt>
          <c:dPt>
            <c:idx val="2"/>
            <c:invertIfNegative val="0"/>
            <c:bubble3D val="0"/>
            <c:spPr>
              <a:solidFill>
                <a:srgbClr val="FF9999"/>
              </a:solidFill>
              <a:ln>
                <a:noFill/>
              </a:ln>
              <a:effectLst/>
              <a:sp3d/>
            </c:spPr>
            <c:extLst>
              <c:ext xmlns:c16="http://schemas.microsoft.com/office/drawing/2014/chart" uri="{C3380CC4-5D6E-409C-BE32-E72D297353CC}">
                <c16:uniqueId val="{00000002-B286-4629-91F5-7A0D7368064D}"/>
              </c:ext>
            </c:extLst>
          </c:dPt>
          <c:dLbls>
            <c:dLbl>
              <c:idx val="0"/>
              <c:layout>
                <c:manualLayout>
                  <c:x val="2.562774954486375E-2"/>
                  <c:y val="-6.6139607231596731E-2"/>
                </c:manualLayout>
              </c:layout>
              <c:spPr>
                <a:solidFill>
                  <a:sysClr val="window" lastClr="FFFFFF">
                    <a:lumMod val="85000"/>
                  </a:sysClr>
                </a:solid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extLst>
                <c:ext xmlns:c15="http://schemas.microsoft.com/office/drawing/2012/chart" uri="{CE6537A1-D6FC-4f65-9D91-7224C49458BB}">
                  <c15:layout>
                    <c:manualLayout>
                      <c:w val="3.5922777419850553E-2"/>
                      <c:h val="6.4433629496898057E-2"/>
                    </c:manualLayout>
                  </c15:layout>
                </c:ext>
                <c:ext xmlns:c16="http://schemas.microsoft.com/office/drawing/2014/chart" uri="{C3380CC4-5D6E-409C-BE32-E72D297353CC}">
                  <c16:uniqueId val="{00000000-B286-4629-91F5-7A0D7368064D}"/>
                </c:ext>
              </c:extLst>
            </c:dLbl>
            <c:dLbl>
              <c:idx val="1"/>
              <c:layout>
                <c:manualLayout>
                  <c:x val="2.9379932018133083E-2"/>
                  <c:y val="-7.4818442782959571E-2"/>
                </c:manualLayout>
              </c:layout>
              <c:spPr>
                <a:solidFill>
                  <a:sysClr val="window" lastClr="FFFFFF">
                    <a:lumMod val="85000"/>
                  </a:sysClr>
                </a:solid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extLst>
                <c:ext xmlns:c15="http://schemas.microsoft.com/office/drawing/2012/chart" uri="{CE6537A1-D6FC-4f65-9D91-7224C49458BB}">
                  <c15:layout>
                    <c:manualLayout>
                      <c:w val="5.7570793578992023E-2"/>
                      <c:h val="6.8016253263854881E-2"/>
                    </c:manualLayout>
                  </c15:layout>
                </c:ext>
                <c:ext xmlns:c16="http://schemas.microsoft.com/office/drawing/2014/chart" uri="{C3380CC4-5D6E-409C-BE32-E72D297353CC}">
                  <c16:uniqueId val="{00000001-B286-4629-91F5-7A0D7368064D}"/>
                </c:ext>
              </c:extLst>
            </c:dLbl>
            <c:dLbl>
              <c:idx val="2"/>
              <c:layout>
                <c:manualLayout>
                  <c:x val="2.5556691475769472E-2"/>
                  <c:y val="-7.691230301211209E-2"/>
                </c:manualLayout>
              </c:layout>
              <c:spPr>
                <a:solidFill>
                  <a:sysClr val="window" lastClr="FFFFFF">
                    <a:lumMod val="85000"/>
                  </a:sysClr>
                </a:solid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extLst>
                <c:ext xmlns:c15="http://schemas.microsoft.com/office/drawing/2012/chart" uri="{CE6537A1-D6FC-4f65-9D91-7224C49458BB}">
                  <c15:layout>
                    <c:manualLayout>
                      <c:w val="4.4361834566634513E-2"/>
                      <c:h val="6.0851005729941246E-2"/>
                    </c:manualLayout>
                  </c15:layout>
                </c:ext>
                <c:ext xmlns:c16="http://schemas.microsoft.com/office/drawing/2014/chart" uri="{C3380CC4-5D6E-409C-BE32-E72D297353CC}">
                  <c16:uniqueId val="{00000002-B286-4629-91F5-7A0D7368064D}"/>
                </c:ext>
              </c:extLst>
            </c:dLbl>
            <c:spPr>
              <a:solidFill>
                <a:sysClr val="window" lastClr="FFFFFF">
                  <a:lumMod val="85000"/>
                </a:sysClr>
              </a:solid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Word]انحراف معیار و میانگین'!$AC$18:$AE$18</c:f>
              <c:strCache>
                <c:ptCount val="3"/>
                <c:pt idx="0">
                  <c:v>زیر 18 سال</c:v>
                </c:pt>
                <c:pt idx="1">
                  <c:v>18 تا 35 سال</c:v>
                </c:pt>
                <c:pt idx="2">
                  <c:v>بالای 35 سال</c:v>
                </c:pt>
              </c:strCache>
            </c:strRef>
          </c:cat>
          <c:val>
            <c:numRef>
              <c:f>'[Chart in Microsoft Word]انحراف معیار و میانگین'!$AC$19:$AE$19</c:f>
              <c:numCache>
                <c:formatCode>0.0</c:formatCode>
                <c:ptCount val="3"/>
                <c:pt idx="0" formatCode="General">
                  <c:v>0</c:v>
                </c:pt>
                <c:pt idx="1">
                  <c:v>18.053257108469985</c:v>
                </c:pt>
                <c:pt idx="2">
                  <c:v>7.1968333933069459</c:v>
                </c:pt>
              </c:numCache>
            </c:numRef>
          </c:val>
          <c:extLst>
            <c:ext xmlns:c16="http://schemas.microsoft.com/office/drawing/2014/chart" uri="{C3380CC4-5D6E-409C-BE32-E72D297353CC}">
              <c16:uniqueId val="{00000003-B286-4629-91F5-7A0D7368064D}"/>
            </c:ext>
          </c:extLst>
        </c:ser>
        <c:dLbls>
          <c:showLegendKey val="0"/>
          <c:showVal val="1"/>
          <c:showCatName val="0"/>
          <c:showSerName val="0"/>
          <c:showPercent val="0"/>
          <c:showBubbleSize val="0"/>
        </c:dLbls>
        <c:gapWidth val="150"/>
        <c:shape val="box"/>
        <c:axId val="781570655"/>
        <c:axId val="781568575"/>
        <c:axId val="0"/>
      </c:bar3DChart>
      <c:catAx>
        <c:axId val="78157065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fa-IR"/>
          </a:p>
        </c:txPr>
        <c:crossAx val="781568575"/>
        <c:crosses val="autoZero"/>
        <c:auto val="1"/>
        <c:lblAlgn val="ctr"/>
        <c:lblOffset val="100"/>
        <c:noMultiLvlLbl val="0"/>
      </c:catAx>
      <c:valAx>
        <c:axId val="781568575"/>
        <c:scaling>
          <c:orientation val="minMax"/>
        </c:scaling>
        <c:delete val="1"/>
        <c:axPos val="l"/>
        <c:numFmt formatCode="General" sourceLinked="1"/>
        <c:majorTickMark val="none"/>
        <c:minorTickMark val="none"/>
        <c:tickLblPos val="nextTo"/>
        <c:crossAx val="78157065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'مرگ 10 ساله کشور و اصفهان'!$X$4</c:f>
              <c:strCache>
                <c:ptCount val="1"/>
                <c:pt idx="0">
                  <c:v>د.ع.پ اصفهان</c:v>
                </c:pt>
              </c:strCache>
            </c:strRef>
          </c:tx>
          <c:spPr>
            <a:ln w="28575" cap="rnd">
              <a:solidFill>
                <a:schemeClr val="accent2"/>
              </a:solidFill>
              <a:round/>
            </a:ln>
            <a:effectLst/>
          </c:spPr>
          <c:marker>
            <c:symbol val="none"/>
          </c:marker>
          <c:dLbls>
            <c:dLbl>
              <c:idx val="1"/>
              <c:layout>
                <c:manualLayout>
                  <c:x val="-3.4099085845195207E-2"/>
                  <c:y val="-5.63007914495465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3-66F7-4CE6-B2B6-88FCD06C3A3C}"/>
                </c:ext>
              </c:extLst>
            </c:dLbl>
            <c:dLbl>
              <c:idx val="2"/>
              <c:layout>
                <c:manualLayout>
                  <c:x val="-3.4099085845195228E-2"/>
                  <c:y val="-6.346603898346026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2-66F7-4CE6-B2B6-88FCD06C3A3C}"/>
                </c:ext>
              </c:extLst>
            </c:dLbl>
            <c:dLbl>
              <c:idx val="3"/>
              <c:layout>
                <c:manualLayout>
                  <c:x val="-3.4099085845195193E-2"/>
                  <c:y val="-7.4213910284330692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1-66F7-4CE6-B2B6-88FCD06C3A3C}"/>
                </c:ext>
              </c:extLst>
            </c:dLbl>
            <c:dLbl>
              <c:idx val="4"/>
              <c:layout>
                <c:manualLayout>
                  <c:x val="-3.4099085845195193E-2"/>
                  <c:y val="-6.3466038983460121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0-66F7-4CE6-B2B6-88FCD06C3A3C}"/>
                </c:ext>
              </c:extLst>
            </c:dLbl>
            <c:dLbl>
              <c:idx val="5"/>
              <c:layout>
                <c:manualLayout>
                  <c:x val="-3.2239053158416124E-2"/>
                  <c:y val="-7.4213910284330692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F-66F7-4CE6-B2B6-88FCD06C3A3C}"/>
                </c:ext>
              </c:extLst>
            </c:dLbl>
            <c:dLbl>
              <c:idx val="6"/>
              <c:layout>
                <c:manualLayout>
                  <c:x val="-3.4099085845195193E-2"/>
                  <c:y val="-6.3466038983460191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66F7-4CE6-B2B6-88FCD06C3A3C}"/>
                </c:ext>
              </c:extLst>
            </c:dLbl>
            <c:dLbl>
              <c:idx val="7"/>
              <c:layout>
                <c:manualLayout>
                  <c:x val="-3.4099085845195193E-2"/>
                  <c:y val="-7.0631286517373756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C-66F7-4CE6-B2B6-88FCD06C3A3C}"/>
                </c:ext>
              </c:extLst>
            </c:dLbl>
            <c:dLbl>
              <c:idx val="8"/>
              <c:layout>
                <c:manualLayout>
                  <c:x val="-2.6658955098078783E-2"/>
                  <c:y val="-6.346603898346026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D-66F7-4CE6-B2B6-88FCD06C3A3C}"/>
                </c:ext>
              </c:extLst>
            </c:dLbl>
            <c:dLbl>
              <c:idx val="9"/>
              <c:layout>
                <c:manualLayout>
                  <c:x val="-2.8518987784857782E-2"/>
                  <c:y val="-7.7796534051287378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E-66F7-4CE6-B2B6-88FCD06C3A3C}"/>
                </c:ext>
              </c:extLst>
            </c:dLbl>
            <c:spPr>
              <a:solidFill>
                <a:schemeClr val="accent6">
                  <a:lumMod val="20000"/>
                  <a:lumOff val="80000"/>
                </a:schemeClr>
              </a:solidFill>
              <a:ln>
                <a:solidFill>
                  <a:schemeClr val="accent6">
                    <a:lumMod val="50000"/>
                  </a:schemeClr>
                </a:solid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fa-I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'مرگ 10 ساله کشور و اصفهان'!$W$5:$W$14</c:f>
              <c:numCache>
                <c:formatCode>General</c:formatCode>
                <c:ptCount val="10"/>
                <c:pt idx="0">
                  <c:v>1393</c:v>
                </c:pt>
                <c:pt idx="1">
                  <c:v>1394</c:v>
                </c:pt>
                <c:pt idx="2">
                  <c:v>1395</c:v>
                </c:pt>
                <c:pt idx="3">
                  <c:v>1396</c:v>
                </c:pt>
                <c:pt idx="4">
                  <c:v>1397</c:v>
                </c:pt>
                <c:pt idx="5">
                  <c:v>1398</c:v>
                </c:pt>
                <c:pt idx="6">
                  <c:v>1399</c:v>
                </c:pt>
                <c:pt idx="7">
                  <c:v>1400</c:v>
                </c:pt>
                <c:pt idx="8">
                  <c:v>1401</c:v>
                </c:pt>
                <c:pt idx="9">
                  <c:v>1402</c:v>
                </c:pt>
              </c:numCache>
            </c:numRef>
          </c:cat>
          <c:val>
            <c:numRef>
              <c:f>'مرگ 10 ساله کشور و اصفهان'!$X$5:$X$14</c:f>
              <c:numCache>
                <c:formatCode>General</c:formatCode>
                <c:ptCount val="10"/>
                <c:pt idx="0">
                  <c:v>19.8</c:v>
                </c:pt>
                <c:pt idx="1">
                  <c:v>16.100000000000001</c:v>
                </c:pt>
                <c:pt idx="2" formatCode="0.0">
                  <c:v>15.81</c:v>
                </c:pt>
                <c:pt idx="3" formatCode="0.0">
                  <c:v>12.34</c:v>
                </c:pt>
                <c:pt idx="4" formatCode="0.0">
                  <c:v>10.58</c:v>
                </c:pt>
                <c:pt idx="5" formatCode="0.0">
                  <c:v>16.3</c:v>
                </c:pt>
                <c:pt idx="6" formatCode="0.0">
                  <c:v>31.45</c:v>
                </c:pt>
                <c:pt idx="7" formatCode="0.0">
                  <c:v>33.97</c:v>
                </c:pt>
                <c:pt idx="8" formatCode="0.0">
                  <c:v>22.7</c:v>
                </c:pt>
                <c:pt idx="9" formatCode="0.0">
                  <c:v>14.78</c:v>
                </c:pt>
              </c:numCache>
            </c:numRef>
          </c:val>
          <c:smooth val="0"/>
          <c:extLst>
            <c:ext xmlns:c16="http://schemas.microsoft.com/office/drawing/2014/chart" uri="{C3380CC4-5D6E-409C-BE32-E72D297353CC}">
              <c16:uniqueId val="{00000000-66F7-4CE6-B2B6-88FCD06C3A3C}"/>
            </c:ext>
          </c:extLst>
        </c:ser>
        <c:ser>
          <c:idx val="1"/>
          <c:order val="1"/>
          <c:tx>
            <c:strRef>
              <c:f>'مرگ 10 ساله کشور و اصفهان'!$Y$4</c:f>
              <c:strCache>
                <c:ptCount val="1"/>
                <c:pt idx="0">
                  <c:v>کشور</c:v>
                </c:pt>
              </c:strCache>
            </c:strRef>
          </c:tx>
          <c:spPr>
            <a:ln w="28575" cap="rnd">
              <a:solidFill>
                <a:schemeClr val="accent1"/>
              </a:solidFill>
              <a:round/>
            </a:ln>
            <a:effectLst/>
          </c:spPr>
          <c:marker>
            <c:symbol val="none"/>
          </c:marker>
          <c:dLbls>
            <c:dLbl>
              <c:idx val="0"/>
              <c:layout>
                <c:manualLayout>
                  <c:x val="-3.0644111744319615E-2"/>
                  <c:y val="-6.983436430149563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A-66F7-4CE6-B2B6-88FCD06C3A3C}"/>
                </c:ext>
              </c:extLst>
            </c:dLbl>
            <c:dLbl>
              <c:idx val="1"/>
              <c:layout>
                <c:manualLayout>
                  <c:x val="-1.7095325634279554E-2"/>
                  <c:y val="-6.4671151905801583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fa-IR"/>
                </a:p>
              </c:txPr>
              <c:dLblPos val="r"/>
              <c:showLegendKey val="0"/>
              <c:showVal val="1"/>
              <c:showCatName val="0"/>
              <c:showSerName val="0"/>
              <c:showPercent val="0"/>
              <c:showBubbleSize val="0"/>
              <c:extLst>
                <c:ext xmlns:c15="http://schemas.microsoft.com/office/drawing/2012/chart" uri="{CE6537A1-D6FC-4f65-9D91-7224C49458BB}">
                  <c15:layout>
                    <c:manualLayout>
                      <c:w val="4.2517096734212521E-2"/>
                      <c:h val="6.042955922045877E-2"/>
                    </c:manualLayout>
                  </c15:layout>
                </c:ext>
                <c:ext xmlns:c16="http://schemas.microsoft.com/office/drawing/2014/chart" uri="{C3380CC4-5D6E-409C-BE32-E72D297353CC}">
                  <c16:uniqueId val="{00000009-66F7-4CE6-B2B6-88FCD06C3A3C}"/>
                </c:ext>
              </c:extLst>
            </c:dLbl>
            <c:dLbl>
              <c:idx val="2"/>
              <c:layout>
                <c:manualLayout>
                  <c:x val="-3.0644111744319615E-2"/>
                  <c:y val="-6.2669116767581939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66F7-4CE6-B2B6-88FCD06C3A3C}"/>
                </c:ext>
              </c:extLst>
            </c:dLbl>
            <c:dLbl>
              <c:idx val="3"/>
              <c:layout>
                <c:manualLayout>
                  <c:x val="-2.6054572145491117E-2"/>
                  <c:y val="-7.1572942215621813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fa-IR"/>
                </a:p>
              </c:txPr>
              <c:dLblPos val="r"/>
              <c:showLegendKey val="0"/>
              <c:showVal val="1"/>
              <c:showCatName val="0"/>
              <c:showSerName val="0"/>
              <c:showPercent val="0"/>
              <c:showBubbleSize val="0"/>
              <c:extLst>
                <c:ext xmlns:c15="http://schemas.microsoft.com/office/drawing/2012/chart" uri="{CE6537A1-D6FC-4f65-9D91-7224C49458BB}">
                  <c15:layout>
                    <c:manualLayout>
                      <c:w val="4.7856143852816176E-2"/>
                      <c:h val="5.365410636907901E-2"/>
                    </c:manualLayout>
                  </c15:layout>
                </c:ext>
                <c:ext xmlns:c16="http://schemas.microsoft.com/office/drawing/2014/chart" uri="{C3380CC4-5D6E-409C-BE32-E72D297353CC}">
                  <c16:uniqueId val="{00000007-66F7-4CE6-B2B6-88FCD06C3A3C}"/>
                </c:ext>
              </c:extLst>
            </c:dLbl>
            <c:dLbl>
              <c:idx val="4"/>
              <c:layout>
                <c:manualLayout>
                  <c:x val="-3.0644111744319615E-2"/>
                  <c:y val="-6.6251740534538819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66F7-4CE6-B2B6-88FCD06C3A3C}"/>
                </c:ext>
              </c:extLst>
            </c:dLbl>
            <c:dLbl>
              <c:idx val="5"/>
              <c:layout>
                <c:manualLayout>
                  <c:x val="-5.5328145014226927E-2"/>
                  <c:y val="-6.4513011246057961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fa-IR"/>
                </a:p>
              </c:txPr>
              <c:dLblPos val="r"/>
              <c:showLegendKey val="0"/>
              <c:showVal val="1"/>
              <c:showCatName val="0"/>
              <c:showSerName val="0"/>
              <c:showPercent val="0"/>
              <c:showBubbleSize val="0"/>
              <c:extLst>
                <c:ext xmlns:c15="http://schemas.microsoft.com/office/drawing/2012/chart" uri="{CE6537A1-D6FC-4f65-9D91-7224C49458BB}">
                  <c15:layout>
                    <c:manualLayout>
                      <c:w val="5.1381458317112029E-2"/>
                      <c:h val="6.7563142368840257E-2"/>
                    </c:manualLayout>
                  </c15:layout>
                </c:ext>
                <c:ext xmlns:c16="http://schemas.microsoft.com/office/drawing/2014/chart" uri="{C3380CC4-5D6E-409C-BE32-E72D297353CC}">
                  <c16:uniqueId val="{00000005-66F7-4CE6-B2B6-88FCD06C3A3C}"/>
                </c:ext>
              </c:extLst>
            </c:dLbl>
            <c:dLbl>
              <c:idx val="6"/>
              <c:layout>
                <c:manualLayout>
                  <c:x val="-6.3654687953459188E-2"/>
                  <c:y val="-6.2142177727909684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fa-IR"/>
                </a:p>
              </c:txPr>
              <c:dLblPos val="r"/>
              <c:showLegendKey val="0"/>
              <c:showVal val="1"/>
              <c:showCatName val="0"/>
              <c:showSerName val="0"/>
              <c:showPercent val="0"/>
              <c:showBubbleSize val="0"/>
              <c:extLst>
                <c:ext xmlns:c15="http://schemas.microsoft.com/office/drawing/2012/chart" uri="{CE6537A1-D6FC-4f65-9D91-7224C49458BB}">
                  <c15:layout>
                    <c:manualLayout>
                      <c:w val="5.1381458317112029E-2"/>
                      <c:h val="7.1040401368780565E-2"/>
                    </c:manualLayout>
                  </c15:layout>
                </c:ext>
                <c:ext xmlns:c16="http://schemas.microsoft.com/office/drawing/2014/chart" uri="{C3380CC4-5D6E-409C-BE32-E72D297353CC}">
                  <c16:uniqueId val="{00000004-66F7-4CE6-B2B6-88FCD06C3A3C}"/>
                </c:ext>
              </c:extLst>
            </c:dLbl>
            <c:dLbl>
              <c:idx val="7"/>
              <c:layout>
                <c:manualLayout>
                  <c:x val="-2.7453316994750048E-2"/>
                  <c:y val="-6.6815394783892465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fa-IR"/>
                </a:p>
              </c:txPr>
              <c:dLblPos val="r"/>
              <c:showLegendKey val="0"/>
              <c:showVal val="1"/>
              <c:showCatName val="0"/>
              <c:showSerName val="0"/>
              <c:showPercent val="0"/>
              <c:showBubbleSize val="0"/>
              <c:extLst>
                <c:ext xmlns:c15="http://schemas.microsoft.com/office/drawing/2012/chart" uri="{CE6537A1-D6FC-4f65-9D91-7224C49458BB}">
                  <c15:layout>
                    <c:manualLayout>
                      <c:w val="4.6093486620668256E-2"/>
                      <c:h val="5.365410636907901E-2"/>
                    </c:manualLayout>
                  </c15:layout>
                </c:ext>
                <c:ext xmlns:c16="http://schemas.microsoft.com/office/drawing/2014/chart" uri="{C3380CC4-5D6E-409C-BE32-E72D297353CC}">
                  <c16:uniqueId val="{00000014-66F7-4CE6-B2B6-88FCD06C3A3C}"/>
                </c:ext>
              </c:extLst>
            </c:dLbl>
            <c:dLbl>
              <c:idx val="8"/>
              <c:layout>
                <c:manualLayout>
                  <c:x val="-2.7436214426325642E-3"/>
                  <c:y val="-6.6251740534538819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66F7-4CE6-B2B6-88FCD06C3A3C}"/>
                </c:ext>
              </c:extLst>
            </c:dLbl>
            <c:dLbl>
              <c:idx val="9"/>
              <c:layout>
                <c:manualLayout>
                  <c:x val="-1.9483915623644793E-2"/>
                  <c:y val="-6.983436430149563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66F7-4CE6-B2B6-88FCD06C3A3C}"/>
                </c:ext>
              </c:extLst>
            </c:dLbl>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fa-I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'مرگ 10 ساله کشور و اصفهان'!$W$5:$W$14</c:f>
              <c:numCache>
                <c:formatCode>General</c:formatCode>
                <c:ptCount val="10"/>
                <c:pt idx="0">
                  <c:v>1393</c:v>
                </c:pt>
                <c:pt idx="1">
                  <c:v>1394</c:v>
                </c:pt>
                <c:pt idx="2">
                  <c:v>1395</c:v>
                </c:pt>
                <c:pt idx="3">
                  <c:v>1396</c:v>
                </c:pt>
                <c:pt idx="4">
                  <c:v>1397</c:v>
                </c:pt>
                <c:pt idx="5">
                  <c:v>1398</c:v>
                </c:pt>
                <c:pt idx="6">
                  <c:v>1399</c:v>
                </c:pt>
                <c:pt idx="7">
                  <c:v>1400</c:v>
                </c:pt>
                <c:pt idx="8">
                  <c:v>1401</c:v>
                </c:pt>
                <c:pt idx="9">
                  <c:v>1402</c:v>
                </c:pt>
              </c:numCache>
            </c:numRef>
          </c:cat>
          <c:val>
            <c:numRef>
              <c:f>'مرگ 10 ساله کشور و اصفهان'!$Y$5:$Y$14</c:f>
              <c:numCache>
                <c:formatCode>General</c:formatCode>
                <c:ptCount val="10"/>
                <c:pt idx="0">
                  <c:v>18.899999999999999</c:v>
                </c:pt>
                <c:pt idx="1">
                  <c:v>20</c:v>
                </c:pt>
                <c:pt idx="2">
                  <c:v>18.100000000000001</c:v>
                </c:pt>
                <c:pt idx="3">
                  <c:v>20</c:v>
                </c:pt>
                <c:pt idx="4">
                  <c:v>17.7</c:v>
                </c:pt>
                <c:pt idx="5">
                  <c:v>25</c:v>
                </c:pt>
                <c:pt idx="6">
                  <c:v>41</c:v>
                </c:pt>
                <c:pt idx="7">
                  <c:v>54</c:v>
                </c:pt>
                <c:pt idx="8">
                  <c:v>23.7</c:v>
                </c:pt>
                <c:pt idx="9">
                  <c:v>23.3</c:v>
                </c:pt>
              </c:numCache>
            </c:numRef>
          </c:val>
          <c:smooth val="0"/>
          <c:extLst>
            <c:ext xmlns:c16="http://schemas.microsoft.com/office/drawing/2014/chart" uri="{C3380CC4-5D6E-409C-BE32-E72D297353CC}">
              <c16:uniqueId val="{00000001-66F7-4CE6-B2B6-88FCD06C3A3C}"/>
            </c:ext>
          </c:extLst>
        </c:ser>
        <c:dLbls>
          <c:dLblPos val="t"/>
          <c:showLegendKey val="0"/>
          <c:showVal val="1"/>
          <c:showCatName val="0"/>
          <c:showSerName val="0"/>
          <c:showPercent val="0"/>
          <c:showBubbleSize val="0"/>
        </c:dLbls>
        <c:smooth val="0"/>
        <c:axId val="1604322079"/>
        <c:axId val="1604315839"/>
      </c:lineChart>
      <c:catAx>
        <c:axId val="16043220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fa-IR"/>
          </a:p>
        </c:txPr>
        <c:crossAx val="1604315839"/>
        <c:crosses val="autoZero"/>
        <c:auto val="1"/>
        <c:lblAlgn val="ctr"/>
        <c:lblOffset val="100"/>
        <c:noMultiLvlLbl val="0"/>
      </c:catAx>
      <c:valAx>
        <c:axId val="1604315839"/>
        <c:scaling>
          <c:orientation val="minMax"/>
        </c:scaling>
        <c:delete val="1"/>
        <c:axPos val="l"/>
        <c:numFmt formatCode="General" sourceLinked="1"/>
        <c:majorTickMark val="none"/>
        <c:minorTickMark val="none"/>
        <c:tickLblPos val="nextTo"/>
        <c:crossAx val="1604322079"/>
        <c:crosses val="autoZero"/>
        <c:crossBetween val="between"/>
      </c:valAx>
      <c:spPr>
        <a:noFill/>
        <a:ln>
          <a:noFill/>
        </a:ln>
        <a:effectLst/>
      </c:spPr>
    </c:plotArea>
    <c:legend>
      <c:legendPos val="b"/>
      <c:layout>
        <c:manualLayout>
          <c:xMode val="edge"/>
          <c:yMode val="edge"/>
          <c:x val="0.36155323674289946"/>
          <c:y val="0.92045728967648344"/>
          <c:w val="0.30484928106189912"/>
          <c:h val="5.867915632387463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fa-IR"/>
        </a:p>
      </c:txPr>
    </c:legend>
    <c:plotVisOnly val="1"/>
    <c:dispBlanksAs val="zero"/>
    <c:showDLblsOverMax val="0"/>
  </c:chart>
  <c:spPr>
    <a:noFill/>
    <a:ln>
      <a:solidFill>
        <a:schemeClr val="accent1">
          <a:lumMod val="75000"/>
        </a:schemeClr>
      </a:solidFill>
    </a:ln>
    <a:effectLst/>
  </c:spPr>
  <c:txPr>
    <a:bodyPr/>
    <a:lstStyle/>
    <a:p>
      <a:pPr>
        <a:defRPr/>
      </a:pPr>
      <a:endParaRPr lang="fa-IR"/>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chemeClr val="accent1"/>
            </a:solidFill>
            <a:ln>
              <a:noFill/>
            </a:ln>
            <a:effectLst/>
            <a:sp3d/>
          </c:spPr>
          <c:invertIfNegative val="0"/>
          <c:dPt>
            <c:idx val="0"/>
            <c:invertIfNegative val="0"/>
            <c:bubble3D val="0"/>
            <c:spPr>
              <a:solidFill>
                <a:srgbClr val="FFCCCC"/>
              </a:solidFill>
              <a:ln>
                <a:noFill/>
              </a:ln>
              <a:effectLst/>
              <a:sp3d/>
            </c:spPr>
            <c:extLst>
              <c:ext xmlns:c16="http://schemas.microsoft.com/office/drawing/2014/chart" uri="{C3380CC4-5D6E-409C-BE32-E72D297353CC}">
                <c16:uniqueId val="{00000000-FB0F-4309-86AC-7C51735FC746}"/>
              </c:ext>
            </c:extLst>
          </c:dPt>
          <c:dPt>
            <c:idx val="1"/>
            <c:invertIfNegative val="0"/>
            <c:bubble3D val="0"/>
            <c:spPr>
              <a:solidFill>
                <a:srgbClr val="4BACC6">
                  <a:lumMod val="75000"/>
                </a:srgbClr>
              </a:solidFill>
              <a:ln>
                <a:noFill/>
              </a:ln>
              <a:effectLst/>
              <a:sp3d/>
            </c:spPr>
            <c:extLst>
              <c:ext xmlns:c16="http://schemas.microsoft.com/office/drawing/2014/chart" uri="{C3380CC4-5D6E-409C-BE32-E72D297353CC}">
                <c16:uniqueId val="{00000001-FB0F-4309-86AC-7C51735FC746}"/>
              </c:ext>
            </c:extLst>
          </c:dPt>
          <c:dPt>
            <c:idx val="2"/>
            <c:invertIfNegative val="0"/>
            <c:bubble3D val="0"/>
            <c:spPr>
              <a:solidFill>
                <a:srgbClr val="CCFF66"/>
              </a:solidFill>
              <a:ln>
                <a:noFill/>
              </a:ln>
              <a:effectLst/>
              <a:sp3d/>
            </c:spPr>
            <c:extLst>
              <c:ext xmlns:c16="http://schemas.microsoft.com/office/drawing/2014/chart" uri="{C3380CC4-5D6E-409C-BE32-E72D297353CC}">
                <c16:uniqueId val="{00000002-FB0F-4309-86AC-7C51735FC746}"/>
              </c:ext>
            </c:extLst>
          </c:dPt>
          <c:dLbls>
            <c:dLbl>
              <c:idx val="0"/>
              <c:layout>
                <c:manualLayout>
                  <c:x val="2.7668440725220747E-2"/>
                  <c:y val="-5.9848166748742056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FB0F-4309-86AC-7C51735FC746}"/>
                </c:ext>
              </c:extLst>
            </c:dLbl>
            <c:dLbl>
              <c:idx val="1"/>
              <c:layout>
                <c:manualLayout>
                  <c:x val="3.9284118833221464E-2"/>
                  <c:y val="-8.3563775781054575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FB0F-4309-86AC-7C51735FC746}"/>
                </c:ext>
              </c:extLst>
            </c:dLbl>
            <c:dLbl>
              <c:idx val="2"/>
              <c:layout>
                <c:manualLayout>
                  <c:x val="3.8273986015977771E-2"/>
                  <c:y val="-6.4930082969951869E-2"/>
                </c:manualLayout>
              </c:layout>
              <c:spPr>
                <a:solidFill>
                  <a:sysClr val="window" lastClr="FFFFFF">
                    <a:lumMod val="85000"/>
                  </a:sysClr>
                </a:solid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extLst>
                <c:ext xmlns:c15="http://schemas.microsoft.com/office/drawing/2012/chart" uri="{CE6537A1-D6FC-4f65-9D91-7224C49458BB}">
                  <c15:layout>
                    <c:manualLayout>
                      <c:w val="3.3834810946019242E-2"/>
                      <c:h val="5.0768476433513864E-2"/>
                    </c:manualLayout>
                  </c15:layout>
                </c:ext>
                <c:ext xmlns:c16="http://schemas.microsoft.com/office/drawing/2014/chart" uri="{C3380CC4-5D6E-409C-BE32-E72D297353CC}">
                  <c16:uniqueId val="{00000002-FB0F-4309-86AC-7C51735FC746}"/>
                </c:ext>
              </c:extLst>
            </c:dLbl>
            <c:spPr>
              <a:solidFill>
                <a:sysClr val="window" lastClr="FFFFFF">
                  <a:lumMod val="85000"/>
                </a:sysClr>
              </a:solid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Word]انحراف معیار و میانگین'!$G$36:$G$38</c:f>
              <c:strCache>
                <c:ptCount val="3"/>
                <c:pt idx="0">
                  <c:v>بارداری اول</c:v>
                </c:pt>
                <c:pt idx="1">
                  <c:v>بارداری 4-2</c:v>
                </c:pt>
                <c:pt idx="2">
                  <c:v>بارداری پنجم و بالاتر </c:v>
                </c:pt>
              </c:strCache>
            </c:strRef>
          </c:cat>
          <c:val>
            <c:numRef>
              <c:f>'[Chart in Microsoft Word]انحراف معیار و میانگین'!$H$36:$H$38</c:f>
              <c:numCache>
                <c:formatCode>0.0</c:formatCode>
                <c:ptCount val="3"/>
                <c:pt idx="0">
                  <c:v>42.8</c:v>
                </c:pt>
                <c:pt idx="1">
                  <c:v>57.2</c:v>
                </c:pt>
                <c:pt idx="2">
                  <c:v>0</c:v>
                </c:pt>
              </c:numCache>
            </c:numRef>
          </c:val>
          <c:extLst>
            <c:ext xmlns:c16="http://schemas.microsoft.com/office/drawing/2014/chart" uri="{C3380CC4-5D6E-409C-BE32-E72D297353CC}">
              <c16:uniqueId val="{00000003-FB0F-4309-86AC-7C51735FC746}"/>
            </c:ext>
          </c:extLst>
        </c:ser>
        <c:dLbls>
          <c:showLegendKey val="0"/>
          <c:showVal val="1"/>
          <c:showCatName val="0"/>
          <c:showSerName val="0"/>
          <c:showPercent val="0"/>
          <c:showBubbleSize val="0"/>
        </c:dLbls>
        <c:gapWidth val="150"/>
        <c:shape val="box"/>
        <c:axId val="779718864"/>
        <c:axId val="779727184"/>
        <c:axId val="0"/>
      </c:bar3DChart>
      <c:catAx>
        <c:axId val="7797188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a-IR"/>
          </a:p>
        </c:txPr>
        <c:crossAx val="779727184"/>
        <c:crosses val="autoZero"/>
        <c:auto val="1"/>
        <c:lblAlgn val="ctr"/>
        <c:lblOffset val="100"/>
        <c:noMultiLvlLbl val="0"/>
      </c:catAx>
      <c:valAx>
        <c:axId val="779727184"/>
        <c:scaling>
          <c:orientation val="minMax"/>
          <c:max val="100"/>
          <c:min val="0"/>
        </c:scaling>
        <c:delete val="1"/>
        <c:axPos val="l"/>
        <c:numFmt formatCode="0" sourceLinked="0"/>
        <c:majorTickMark val="none"/>
        <c:minorTickMark val="none"/>
        <c:tickLblPos val="nextTo"/>
        <c:crossAx val="779718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6.2319801611858933E-2"/>
          <c:y val="0.15802311396549362"/>
          <c:w val="0.93484085049985766"/>
          <c:h val="0.7257924492895439"/>
        </c:manualLayout>
      </c:layout>
      <c:pie3DChart>
        <c:varyColors val="1"/>
        <c:ser>
          <c:idx val="0"/>
          <c:order val="0"/>
          <c:tx>
            <c:strRef>
              <c:f>'[Chart in Microsoft Word]انحراف معیار و میانگین'!$Y$8</c:f>
              <c:strCache>
                <c:ptCount val="1"/>
                <c:pt idx="0">
                  <c:v>محل سکونت - 1402</c:v>
                </c:pt>
              </c:strCache>
            </c:strRef>
          </c:tx>
          <c:dPt>
            <c:idx val="0"/>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71A5-4DA3-B827-8CC2A4D9B7F2}"/>
              </c:ext>
            </c:extLst>
          </c:dPt>
          <c:dPt>
            <c:idx val="1"/>
            <c:bubble3D val="0"/>
            <c:spPr>
              <a:solidFill>
                <a:schemeClr val="accent5">
                  <a:lumMod val="75000"/>
                </a:schemeClr>
              </a:solidFill>
              <a:ln>
                <a:solidFill>
                  <a:schemeClr val="accent5">
                    <a:lumMod val="75000"/>
                  </a:schemeClr>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5">
                    <a:lumMod val="75000"/>
                  </a:schemeClr>
                </a:contourClr>
              </a:sp3d>
            </c:spPr>
            <c:extLst>
              <c:ext xmlns:c16="http://schemas.microsoft.com/office/drawing/2014/chart" uri="{C3380CC4-5D6E-409C-BE32-E72D297353CC}">
                <c16:uniqueId val="{00000003-71A5-4DA3-B827-8CC2A4D9B7F2}"/>
              </c:ext>
            </c:extLst>
          </c:dPt>
          <c:dLbls>
            <c:dLbl>
              <c:idx val="0"/>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1-71A5-4DA3-B827-8CC2A4D9B7F2}"/>
                </c:ext>
              </c:extLst>
            </c:dLbl>
            <c:dLbl>
              <c:idx val="1"/>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3-71A5-4DA3-B827-8CC2A4D9B7F2}"/>
                </c:ext>
              </c:extLst>
            </c:dLbl>
            <c:spPr>
              <a:solidFill>
                <a:schemeClr val="bg1">
                  <a:lumMod val="95000"/>
                </a:schemeClr>
              </a:solidFill>
            </c:sp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'[Chart in Microsoft Word]انحراف معیار و میانگین'!$X$9:$X$10</c:f>
              <c:strCache>
                <c:ptCount val="2"/>
                <c:pt idx="0">
                  <c:v>روستا</c:v>
                </c:pt>
                <c:pt idx="1">
                  <c:v>شهر</c:v>
                </c:pt>
              </c:strCache>
            </c:strRef>
          </c:cat>
          <c:val>
            <c:numRef>
              <c:f>'[Chart in Microsoft Word]انحراف معیار و میانگین'!$Y$9:$Y$10</c:f>
              <c:numCache>
                <c:formatCode>0.0</c:formatCode>
                <c:ptCount val="2"/>
                <c:pt idx="0">
                  <c:v>14.3</c:v>
                </c:pt>
                <c:pt idx="1">
                  <c:v>85.7</c:v>
                </c:pt>
              </c:numCache>
            </c:numRef>
          </c:val>
          <c:extLst>
            <c:ext xmlns:c16="http://schemas.microsoft.com/office/drawing/2014/chart" uri="{C3380CC4-5D6E-409C-BE32-E72D297353CC}">
              <c16:uniqueId val="{00000004-71A5-4DA3-B827-8CC2A4D9B7F2}"/>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4324626855452435"/>
          <c:y val="0.13827171611202915"/>
          <c:w val="0.75331858407079644"/>
          <c:h val="0.70229685549320719"/>
        </c:manualLayout>
      </c:layout>
      <c:pie3DChart>
        <c:varyColors val="1"/>
        <c:ser>
          <c:idx val="0"/>
          <c:order val="0"/>
          <c:explosion val="2"/>
          <c:dPt>
            <c:idx val="0"/>
            <c:bubble3D val="0"/>
            <c:spPr>
              <a:solidFill>
                <a:srgbClr val="4BACC6">
                  <a:lumMod val="75000"/>
                </a:srgb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05CB-48AA-B2C6-28B4CAC33B35}"/>
              </c:ext>
            </c:extLst>
          </c:dPt>
          <c:dPt>
            <c:idx val="1"/>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05CB-48AA-B2C6-28B4CAC33B35}"/>
              </c:ext>
            </c:extLst>
          </c:dPt>
          <c:dPt>
            <c:idx val="2"/>
            <c:bubble3D val="0"/>
            <c:spPr>
              <a:solidFill>
                <a:srgbClr val="F79646">
                  <a:lumMod val="75000"/>
                </a:srgb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05CB-48AA-B2C6-28B4CAC33B35}"/>
              </c:ext>
            </c:extLst>
          </c:dPt>
          <c:dPt>
            <c:idx val="3"/>
            <c:bubble3D val="0"/>
            <c:spPr>
              <a:solidFill>
                <a:srgbClr val="FFC00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05CB-48AA-B2C6-28B4CAC33B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05CB-48AA-B2C6-28B4CAC33B35}"/>
              </c:ext>
            </c:extLst>
          </c:dPt>
          <c:dLbls>
            <c:dLbl>
              <c:idx val="0"/>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bg2">
                          <a:lumMod val="1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1-05CB-48AA-B2C6-28B4CAC33B35}"/>
                </c:ext>
              </c:extLst>
            </c:dLbl>
            <c:dLbl>
              <c:idx val="1"/>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bg2">
                          <a:lumMod val="1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3-05CB-48AA-B2C6-28B4CAC33B35}"/>
                </c:ext>
              </c:extLst>
            </c:dLbl>
            <c:dLbl>
              <c:idx val="2"/>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tx1">
                          <a:lumMod val="95000"/>
                          <a:lumOff val="5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5-05CB-48AA-B2C6-28B4CAC33B35}"/>
                </c:ext>
              </c:extLst>
            </c:dLbl>
            <c:dLbl>
              <c:idx val="3"/>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bg2">
                          <a:lumMod val="1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7-05CB-48AA-B2C6-28B4CAC33B35}"/>
                </c:ext>
              </c:extLst>
            </c:dLbl>
            <c:dLbl>
              <c:idx val="4"/>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accent5"/>
                      </a:solidFill>
                      <a:latin typeface="+mn-lt"/>
                      <a:ea typeface="+mn-ea"/>
                      <a:cs typeface="+mn-cs"/>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9-05CB-48AA-B2C6-28B4CAC33B35}"/>
                </c:ext>
              </c:extLst>
            </c:dLbl>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accent1"/>
                    </a:solidFill>
                    <a:latin typeface="+mn-lt"/>
                    <a:ea typeface="+mn-ea"/>
                    <a:cs typeface="+mn-cs"/>
                  </a:defRPr>
                </a:pPr>
                <a:endParaRPr lang="fa-IR"/>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'[Chart 2 in Microsoft Word]انحراف معیار و میانگین'!$AQ$2:$AQ$5</c:f>
              <c:strCache>
                <c:ptCount val="4"/>
                <c:pt idx="0">
                  <c:v>راهنمایی</c:v>
                </c:pt>
                <c:pt idx="1">
                  <c:v>دیپلم</c:v>
                </c:pt>
                <c:pt idx="2">
                  <c:v>لیسانس </c:v>
                </c:pt>
                <c:pt idx="3">
                  <c:v>حوزوی</c:v>
                </c:pt>
              </c:strCache>
            </c:strRef>
          </c:cat>
          <c:val>
            <c:numRef>
              <c:f>'[Chart 2 in Microsoft Word]انحراف معیار و میانگین'!$AR$2:$AR$6</c:f>
              <c:numCache>
                <c:formatCode>General</c:formatCode>
                <c:ptCount val="5"/>
                <c:pt idx="0" formatCode="0.0">
                  <c:v>14.3</c:v>
                </c:pt>
                <c:pt idx="1">
                  <c:v>28.6</c:v>
                </c:pt>
                <c:pt idx="2" formatCode="0.0">
                  <c:v>42.8</c:v>
                </c:pt>
                <c:pt idx="3" formatCode="0.0">
                  <c:v>14.3</c:v>
                </c:pt>
              </c:numCache>
            </c:numRef>
          </c:val>
          <c:extLst>
            <c:ext xmlns:c16="http://schemas.microsoft.com/office/drawing/2014/chart" uri="{C3380CC4-5D6E-409C-BE32-E72D297353CC}">
              <c16:uniqueId val="{0000000A-05CB-48AA-B2C6-28B4CAC33B35}"/>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4424824928267704"/>
          <c:y val="0.2149898307990836"/>
          <c:w val="0.70370370370370372"/>
          <c:h val="0.65740740740740744"/>
        </c:manualLayout>
      </c:layout>
      <c:pie3DChart>
        <c:varyColors val="1"/>
        <c:ser>
          <c:idx val="0"/>
          <c:order val="0"/>
          <c:dPt>
            <c:idx val="0"/>
            <c:bubble3D val="0"/>
            <c:spPr>
              <a:solidFill>
                <a:srgbClr val="4BACC6">
                  <a:lumMod val="60000"/>
                  <a:lumOff val="40000"/>
                </a:srgb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8CBD-4844-987D-26C60226C642}"/>
              </c:ext>
            </c:extLst>
          </c:dPt>
          <c:dPt>
            <c:idx val="1"/>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8CBD-4844-987D-26C60226C642}"/>
              </c:ext>
            </c:extLst>
          </c:dPt>
          <c:dLbls>
            <c:dLbl>
              <c:idx val="0"/>
              <c:layout>
                <c:manualLayout>
                  <c:x val="7.1248048344884109E-3"/>
                  <c:y val="-3.0046006117514908E-2"/>
                </c:manualLayout>
              </c:layout>
              <c:spPr>
                <a:solidFill>
                  <a:sysClr val="window" lastClr="FFFFFF"/>
                </a:solidFill>
                <a:ln>
                  <a:solidFill>
                    <a:srgbClr val="5B9BD5"/>
                  </a:solidFill>
                </a:ln>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B Titr" panose="00000700000000000000" pitchFamily="2" charset="-78"/>
                    </a:defRPr>
                  </a:pPr>
                  <a:endParaRPr lang="fa-IR"/>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5.6810231103423051E-2"/>
                      <c:h val="0.18108087185783203"/>
                    </c:manualLayout>
                  </c15:layout>
                </c:ext>
                <c:ext xmlns:c16="http://schemas.microsoft.com/office/drawing/2014/chart" uri="{C3380CC4-5D6E-409C-BE32-E72D297353CC}">
                  <c16:uniqueId val="{00000001-8CBD-4844-987D-26C60226C642}"/>
                </c:ext>
              </c:extLst>
            </c:dLbl>
            <c:dLbl>
              <c:idx val="1"/>
              <c:layout>
                <c:manualLayout>
                  <c:x val="-5.1632276350620787E-3"/>
                  <c:y val="-6.4577784630463611E-2"/>
                </c:manualLayout>
              </c:layout>
              <c:spPr>
                <a:solidFill>
                  <a:sysClr val="window" lastClr="FFFFFF"/>
                </a:solidFill>
                <a:ln>
                  <a:solidFill>
                    <a:srgbClr val="5B9BD5"/>
                  </a:solidFill>
                </a:ln>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accent2">
                          <a:lumMod val="75000"/>
                        </a:schemeClr>
                      </a:solidFill>
                      <a:latin typeface="+mn-lt"/>
                      <a:ea typeface="+mn-ea"/>
                      <a:cs typeface="B Titr" panose="00000700000000000000" pitchFamily="2" charset="-78"/>
                    </a:defRPr>
                  </a:pPr>
                  <a:endParaRPr lang="fa-IR"/>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6.2315427404669992E-2"/>
                      <c:h val="0.16076806096786225"/>
                    </c:manualLayout>
                  </c15:layout>
                </c:ext>
                <c:ext xmlns:c16="http://schemas.microsoft.com/office/drawing/2014/chart" uri="{C3380CC4-5D6E-409C-BE32-E72D297353CC}">
                  <c16:uniqueId val="{00000003-8CBD-4844-987D-26C60226C642}"/>
                </c:ext>
              </c:extLst>
            </c:dLbl>
            <c:spPr>
              <a:solidFill>
                <a:sysClr val="window" lastClr="FFFFFF"/>
              </a:solidFill>
              <a:ln>
                <a:solidFill>
                  <a:srgbClr val="5B9BD5"/>
                </a:solidFill>
              </a:ln>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accent2">
                        <a:lumMod val="75000"/>
                      </a:schemeClr>
                    </a:solidFill>
                    <a:latin typeface="+mn-lt"/>
                    <a:ea typeface="+mn-ea"/>
                    <a:cs typeface="B Titr" panose="00000700000000000000" pitchFamily="2" charset="-78"/>
                  </a:defRPr>
                </a:pPr>
                <a:endParaRPr lang="fa-IR"/>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'[Chart 3 in Microsoft Word]انحراف معیار و میانگین'!$BB$4:$BB$5</c:f>
              <c:strCache>
                <c:ptCount val="2"/>
                <c:pt idx="0">
                  <c:v>خانه دار </c:v>
                </c:pt>
                <c:pt idx="1">
                  <c:v>شاغل</c:v>
                </c:pt>
              </c:strCache>
            </c:strRef>
          </c:cat>
          <c:val>
            <c:numRef>
              <c:f>'[Chart 3 in Microsoft Word]انحراف معیار و میانگین'!$BC$4:$BC$5</c:f>
              <c:numCache>
                <c:formatCode>General</c:formatCode>
                <c:ptCount val="2"/>
                <c:pt idx="0">
                  <c:v>71.400000000000006</c:v>
                </c:pt>
                <c:pt idx="1">
                  <c:v>28.6</c:v>
                </c:pt>
              </c:numCache>
            </c:numRef>
          </c:val>
          <c:extLst>
            <c:ext xmlns:c16="http://schemas.microsoft.com/office/drawing/2014/chart" uri="{C3380CC4-5D6E-409C-BE32-E72D297353CC}">
              <c16:uniqueId val="{00000004-8CBD-4844-987D-26C60226C642}"/>
            </c:ext>
          </c:extLst>
        </c:ser>
        <c:dLbls>
          <c:showLegendKey val="0"/>
          <c:showVal val="0"/>
          <c:showCatName val="0"/>
          <c:showSerName val="0"/>
          <c:showPercent val="0"/>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6.0818651998065118E-2"/>
          <c:y val="0.1796534959832512"/>
          <c:w val="0.83505800911959227"/>
          <c:h val="0.67708514688089316"/>
        </c:manualLayout>
      </c:layout>
      <c:pie3DChart>
        <c:varyColors val="1"/>
        <c:ser>
          <c:idx val="0"/>
          <c:order val="0"/>
          <c:spPr>
            <a:solidFill>
              <a:srgbClr val="FF9933"/>
            </a:solidFill>
          </c:spPr>
          <c:dPt>
            <c:idx val="0"/>
            <c:bubble3D val="0"/>
            <c:spPr>
              <a:solidFill>
                <a:srgbClr val="FF9933"/>
              </a:solidFill>
              <a:ln>
                <a:solidFill>
                  <a:sysClr val="window" lastClr="FFFFFF">
                    <a:lumMod val="65000"/>
                  </a:sysClr>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ysClr val="window" lastClr="FFFFFF">
                    <a:lumMod val="65000"/>
                  </a:sysClr>
                </a:contourClr>
              </a:sp3d>
            </c:spPr>
            <c:extLst>
              <c:ext xmlns:c16="http://schemas.microsoft.com/office/drawing/2014/chart" uri="{C3380CC4-5D6E-409C-BE32-E72D297353CC}">
                <c16:uniqueId val="{00000001-4AF5-45C4-A47F-27FAB02473C3}"/>
              </c:ext>
            </c:extLst>
          </c:dPt>
          <c:dPt>
            <c:idx val="1"/>
            <c:bubble3D val="0"/>
            <c:spPr>
              <a:solidFill>
                <a:srgbClr val="9BBB59">
                  <a:lumMod val="60000"/>
                  <a:lumOff val="40000"/>
                </a:srgb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4AF5-45C4-A47F-27FAB02473C3}"/>
              </c:ext>
            </c:extLst>
          </c:dPt>
          <c:dLbls>
            <c:dLbl>
              <c:idx val="0"/>
              <c:layout>
                <c:manualLayout>
                  <c:x val="-6.1218257791048189E-3"/>
                  <c:y val="-4.5569656588981634E-2"/>
                </c:manualLayout>
              </c:layout>
              <c:spPr>
                <a:noFill/>
                <a:ln>
                  <a:noFill/>
                </a:ln>
                <a:effectLst/>
              </c:spPr>
              <c:txPr>
                <a:bodyPr rot="0" spcFirstLastPara="1" vertOverflow="ellipsis" vert="horz" wrap="square" lIns="38100" tIns="19050" rIns="38100" bIns="19050" anchor="ctr" anchorCtr="0">
                  <a:spAutoFit/>
                </a:bodyPr>
                <a:lstStyle/>
                <a:p>
                  <a:pPr algn="ctr" rtl="1">
                    <a:defRPr lang="en-US" sz="1330" b="0" i="0" u="none" strike="noStrike" kern="1200" spc="0" baseline="0">
                      <a:solidFill>
                        <a:schemeClr val="tx1"/>
                      </a:solidFill>
                      <a:latin typeface="+mn-lt"/>
                      <a:ea typeface="+mn-ea"/>
                      <a:cs typeface="B Titr" panose="00000700000000000000" pitchFamily="2" charset="-78"/>
                    </a:defRPr>
                  </a:pPr>
                  <a:endParaRPr lang="fa-IR"/>
                </a:p>
              </c:txPr>
              <c:dLblPos val="bestFi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4AF5-45C4-A47F-27FAB02473C3}"/>
                </c:ext>
              </c:extLst>
            </c:dLbl>
            <c:dLbl>
              <c:idx val="1"/>
              <c:spPr>
                <a:noFill/>
                <a:ln>
                  <a:noFill/>
                </a:ln>
                <a:effectLst/>
              </c:spPr>
              <c:txPr>
                <a:bodyPr rot="0" spcFirstLastPara="1" vertOverflow="ellipsis" vert="horz" wrap="square" lIns="38100" tIns="19050" rIns="38100" bIns="19050" anchor="ctr" anchorCtr="0">
                  <a:spAutoFit/>
                </a:bodyPr>
                <a:lstStyle/>
                <a:p>
                  <a:pPr algn="ctr" rtl="1">
                    <a:defRPr lang="en-US" sz="1330" b="0" i="0" u="none" strike="noStrike" kern="1200" spc="0" baseline="0">
                      <a:solidFill>
                        <a:schemeClr val="accent3">
                          <a:lumMod val="5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6="http://schemas.microsoft.com/office/drawing/2014/chart" uri="{C3380CC4-5D6E-409C-BE32-E72D297353CC}">
                  <c16:uniqueId val="{00000003-4AF5-45C4-A47F-27FAB02473C3}"/>
                </c:ext>
              </c:extLst>
            </c:dLbl>
            <c:spPr>
              <a:noFill/>
              <a:ln>
                <a:noFill/>
              </a:ln>
              <a:effectLst/>
            </c:spPr>
            <c:txPr>
              <a:bodyPr rot="0" spcFirstLastPara="1" vertOverflow="ellipsis" vert="horz" wrap="square" lIns="38100" tIns="19050" rIns="38100" bIns="19050" anchor="ctr" anchorCtr="0">
                <a:spAutoFit/>
              </a:bodyPr>
              <a:lstStyle/>
              <a:p>
                <a:pPr algn="ctr" rtl="1">
                  <a:defRPr lang="en-US" sz="1330" b="0" i="0" u="none" strike="noStrike" kern="1200" spc="0" baseline="0">
                    <a:solidFill>
                      <a:srgbClr val="4BACC6">
                        <a:lumMod val="50000"/>
                      </a:srgb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'انحراف معیار و میانگین'!$DF$2:$DF$3</c:f>
              <c:strCache>
                <c:ptCount val="2"/>
                <c:pt idx="0">
                  <c:v>زایمان طبیعی</c:v>
                </c:pt>
                <c:pt idx="1">
                  <c:v>زایمان سزارین</c:v>
                </c:pt>
              </c:strCache>
            </c:strRef>
          </c:cat>
          <c:val>
            <c:numRef>
              <c:f>'انحراف معیار و میانگین'!$DG$2:$DG$3</c:f>
              <c:numCache>
                <c:formatCode>General</c:formatCode>
                <c:ptCount val="2"/>
                <c:pt idx="0">
                  <c:v>0</c:v>
                </c:pt>
                <c:pt idx="1">
                  <c:v>100</c:v>
                </c:pt>
              </c:numCache>
            </c:numRef>
          </c:val>
          <c:extLst>
            <c:ext xmlns:c16="http://schemas.microsoft.com/office/drawing/2014/chart" uri="{C3380CC4-5D6E-409C-BE32-E72D297353CC}">
              <c16:uniqueId val="{00000004-4AF5-45C4-A47F-27FAB02473C3}"/>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3130697452564933E-2"/>
          <c:y val="2.9557119866721504E-3"/>
          <c:w val="0.81826551537673831"/>
          <c:h val="0.76583650165601924"/>
        </c:manualLayout>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5015086895116049E-2"/>
          <c:y val="0.25573241947326186"/>
          <c:w val="0.84544102052767356"/>
          <c:h val="0.6685075513732136"/>
        </c:manualLayout>
      </c:layout>
      <c:pie3DChart>
        <c:varyColors val="1"/>
        <c:dLbls>
          <c:dLblPos val="outEnd"/>
          <c:showLegendKey val="0"/>
          <c:showVal val="0"/>
          <c:showCatName val="0"/>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2256928800342004"/>
          <c:y val="0.11966814210954103"/>
          <c:w val="0.73945903662311752"/>
          <c:h val="0.70349534508229628"/>
        </c:manualLayout>
      </c:layout>
      <c:pie3DChart>
        <c:varyColors val="1"/>
        <c:ser>
          <c:idx val="0"/>
          <c:order val="0"/>
          <c:spPr>
            <a:solidFill>
              <a:srgbClr val="FFCCCC"/>
            </a:solidFill>
          </c:spPr>
          <c:explosion val="1"/>
          <c:dPt>
            <c:idx val="0"/>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C617-4042-A7BD-AAA9C962F902}"/>
              </c:ext>
            </c:extLst>
          </c:dPt>
          <c:dPt>
            <c:idx val="1"/>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C617-4042-A7BD-AAA9C962F902}"/>
              </c:ext>
            </c:extLst>
          </c:dPt>
          <c:dPt>
            <c:idx val="2"/>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C617-4042-A7BD-AAA9C962F902}"/>
              </c:ext>
            </c:extLst>
          </c:dPt>
          <c:dLbls>
            <c:dLbl>
              <c:idx val="0"/>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C617-4042-A7BD-AAA9C962F902}"/>
                </c:ext>
              </c:extLst>
            </c:dLbl>
            <c:dLbl>
              <c:idx val="1"/>
              <c:delete val="1"/>
              <c:extLst>
                <c:ext xmlns:c15="http://schemas.microsoft.com/office/drawing/2012/chart" uri="{CE6537A1-D6FC-4f65-9D91-7224C49458BB}">
                  <c15:layout/>
                </c:ext>
                <c:ext xmlns:c16="http://schemas.microsoft.com/office/drawing/2014/chart" uri="{C3380CC4-5D6E-409C-BE32-E72D297353CC}">
                  <c16:uniqueId val="{00000003-C617-4042-A7BD-AAA9C962F902}"/>
                </c:ext>
              </c:extLst>
            </c:dLbl>
            <c:dLbl>
              <c:idx val="2"/>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5000"/>
                        </a:schemeClr>
                      </a:solidFill>
                      <a:latin typeface="+mn-lt"/>
                      <a:ea typeface="+mn-ea"/>
                      <a:cs typeface="B Titr" panose="00000700000000000000" pitchFamily="2" charset="-78"/>
                    </a:defRPr>
                  </a:pPr>
                  <a:endParaRPr lang="fa-IR"/>
                </a:p>
              </c:txPr>
              <c:dLblPos val="outEnd"/>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C617-4042-A7BD-AAA9C962F902}"/>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B Titr" panose="00000700000000000000" pitchFamily="2" charset="-78"/>
                  </a:defRPr>
                </a:pPr>
                <a:endParaRPr lang="fa-IR"/>
              </a:p>
            </c:txPr>
            <c:dLblPos val="outEnd"/>
            <c:showLegendKey val="0"/>
            <c:showVal val="0"/>
            <c:showCatName val="1"/>
            <c:showSerName val="0"/>
            <c:showPercent val="0"/>
            <c:showBubbleSize val="0"/>
            <c:showLeaderLines val="0"/>
            <c:extLst>
              <c:ext xmlns:c15="http://schemas.microsoft.com/office/drawing/2012/chart" uri="{CE6537A1-D6FC-4f65-9D91-7224C49458BB}"/>
            </c:extLst>
          </c:dLbls>
          <c:cat>
            <c:strRef>
              <c:f>'انحراف معیار و میانگین'!$DO$3:$DO$5</c:f>
              <c:strCache>
                <c:ptCount val="3"/>
                <c:pt idx="0">
                  <c:v>در بارداری</c:v>
                </c:pt>
                <c:pt idx="1">
                  <c:v>در حین زایمان</c:v>
                </c:pt>
                <c:pt idx="2">
                  <c:v>پس از ختم بارداری</c:v>
                </c:pt>
              </c:strCache>
            </c:strRef>
          </c:cat>
          <c:val>
            <c:numRef>
              <c:f>'انحراف معیار و میانگین'!$DP$3:$DP$5</c:f>
              <c:numCache>
                <c:formatCode>General</c:formatCode>
                <c:ptCount val="3"/>
                <c:pt idx="0">
                  <c:v>28.6</c:v>
                </c:pt>
                <c:pt idx="1">
                  <c:v>0</c:v>
                </c:pt>
                <c:pt idx="2">
                  <c:v>71.400000000000006</c:v>
                </c:pt>
              </c:numCache>
            </c:numRef>
          </c:val>
          <c:extLst>
            <c:ext xmlns:c16="http://schemas.microsoft.com/office/drawing/2014/chart" uri="{C3380CC4-5D6E-409C-BE32-E72D297353CC}">
              <c16:uniqueId val="{00000006-C617-4042-A7BD-AAA9C962F902}"/>
            </c:ext>
          </c:extLst>
        </c:ser>
        <c:dLbls>
          <c:dLblPos val="outEnd"/>
          <c:showLegendKey val="0"/>
          <c:showVal val="0"/>
          <c:showCatName val="1"/>
          <c:showSerName val="0"/>
          <c:showPercent val="0"/>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0389091944281746E-2"/>
          <c:y val="1.7795320312574783E-3"/>
          <c:w val="0.96190666287096693"/>
          <c:h val="0.86479653610810925"/>
        </c:manualLayout>
      </c:layout>
      <c:bar3DChart>
        <c:barDir val="col"/>
        <c:grouping val="standard"/>
        <c:varyColors val="0"/>
        <c:ser>
          <c:idx val="0"/>
          <c:order val="0"/>
          <c:spPr>
            <a:solidFill>
              <a:schemeClr val="accent1"/>
            </a:solidFill>
            <a:ln>
              <a:noFill/>
            </a:ln>
            <a:effectLst/>
            <a:sp3d/>
          </c:spPr>
          <c:invertIfNegative val="0"/>
          <c:dPt>
            <c:idx val="0"/>
            <c:invertIfNegative val="0"/>
            <c:bubble3D val="0"/>
            <c:spPr>
              <a:solidFill>
                <a:schemeClr val="accent3">
                  <a:lumMod val="60000"/>
                  <a:lumOff val="40000"/>
                </a:schemeClr>
              </a:solidFill>
              <a:ln>
                <a:noFill/>
              </a:ln>
              <a:effectLst/>
              <a:sp3d/>
            </c:spPr>
            <c:extLst>
              <c:ext xmlns:c16="http://schemas.microsoft.com/office/drawing/2014/chart" uri="{C3380CC4-5D6E-409C-BE32-E72D297353CC}">
                <c16:uniqueId val="{00000001-6699-4C97-BDD8-C4CB4529BD37}"/>
              </c:ext>
            </c:extLst>
          </c:dPt>
          <c:dPt>
            <c:idx val="1"/>
            <c:invertIfNegative val="0"/>
            <c:bubble3D val="0"/>
            <c:spPr>
              <a:solidFill>
                <a:schemeClr val="accent2">
                  <a:lumMod val="60000"/>
                  <a:lumOff val="40000"/>
                </a:schemeClr>
              </a:solidFill>
              <a:ln>
                <a:noFill/>
              </a:ln>
              <a:effectLst/>
              <a:sp3d/>
            </c:spPr>
            <c:extLst>
              <c:ext xmlns:c16="http://schemas.microsoft.com/office/drawing/2014/chart" uri="{C3380CC4-5D6E-409C-BE32-E72D297353CC}">
                <c16:uniqueId val="{00000003-6699-4C97-BDD8-C4CB4529BD37}"/>
              </c:ext>
            </c:extLst>
          </c:dPt>
          <c:dPt>
            <c:idx val="2"/>
            <c:invertIfNegative val="0"/>
            <c:bubble3D val="0"/>
            <c:spPr>
              <a:solidFill>
                <a:schemeClr val="accent4">
                  <a:lumMod val="75000"/>
                </a:schemeClr>
              </a:solidFill>
              <a:ln>
                <a:noFill/>
              </a:ln>
              <a:effectLst/>
              <a:sp3d/>
            </c:spPr>
            <c:extLst>
              <c:ext xmlns:c16="http://schemas.microsoft.com/office/drawing/2014/chart" uri="{C3380CC4-5D6E-409C-BE32-E72D297353CC}">
                <c16:uniqueId val="{00000005-6699-4C97-BDD8-C4CB4529BD37}"/>
              </c:ext>
            </c:extLst>
          </c:dPt>
          <c:dPt>
            <c:idx val="3"/>
            <c:invertIfNegative val="0"/>
            <c:bubble3D val="0"/>
            <c:spPr>
              <a:solidFill>
                <a:schemeClr val="accent5">
                  <a:lumMod val="75000"/>
                </a:schemeClr>
              </a:solidFill>
              <a:ln>
                <a:noFill/>
              </a:ln>
              <a:effectLst/>
              <a:sp3d/>
            </c:spPr>
            <c:extLst>
              <c:ext xmlns:c16="http://schemas.microsoft.com/office/drawing/2014/chart" uri="{C3380CC4-5D6E-409C-BE32-E72D297353CC}">
                <c16:uniqueId val="{00000007-6699-4C97-BDD8-C4CB4529BD37}"/>
              </c:ext>
            </c:extLst>
          </c:dPt>
          <c:dLbls>
            <c:dLbl>
              <c:idx val="0"/>
              <c:layout>
                <c:manualLayout>
                  <c:x val="2.2988505747126436E-2"/>
                  <c:y val="-4.629629629629629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6699-4C97-BDD8-C4CB4529BD37}"/>
                </c:ext>
              </c:extLst>
            </c:dLbl>
            <c:dLbl>
              <c:idx val="1"/>
              <c:layout>
                <c:manualLayout>
                  <c:x val="1.7241379310344827E-2"/>
                  <c:y val="-4.166666666666666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6699-4C97-BDD8-C4CB4529BD37}"/>
                </c:ext>
              </c:extLst>
            </c:dLbl>
            <c:dLbl>
              <c:idx val="2"/>
              <c:layout>
                <c:manualLayout>
                  <c:x val="2.4904214559386972E-2"/>
                  <c:y val="-4.1666666666666755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6699-4C97-BDD8-C4CB4529BD37}"/>
                </c:ext>
              </c:extLst>
            </c:dLbl>
            <c:dLbl>
              <c:idx val="3"/>
              <c:layout>
                <c:manualLayout>
                  <c:x val="2.2988505747126298E-2"/>
                  <c:y val="-5.5555555555555552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6699-4C97-BDD8-C4CB4529BD37}"/>
                </c:ext>
              </c:extLst>
            </c:dLbl>
            <c:spPr>
              <a:solidFill>
                <a:schemeClr val="bg2">
                  <a:lumMod val="90000"/>
                </a:schemeClr>
              </a:soli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ysClr val="windowText" lastClr="000000"/>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'انحراف معیار و میانگین'!$CI$2:$CI$5</c:f>
              <c:strCache>
                <c:ptCount val="4"/>
                <c:pt idx="0">
                  <c:v>فقط دولتی</c:v>
                </c:pt>
                <c:pt idx="1">
                  <c:v>فقط خصوصی</c:v>
                </c:pt>
                <c:pt idx="2">
                  <c:v>بخش خصوصی و دولتی</c:v>
                </c:pt>
                <c:pt idx="3">
                  <c:v>هیچکدام</c:v>
                </c:pt>
              </c:strCache>
            </c:strRef>
          </c:cat>
          <c:val>
            <c:numRef>
              <c:f>'انحراف معیار و میانگین'!$CJ$2:$CJ$5</c:f>
              <c:numCache>
                <c:formatCode>0.0</c:formatCode>
                <c:ptCount val="4"/>
                <c:pt idx="0">
                  <c:v>0</c:v>
                </c:pt>
                <c:pt idx="1">
                  <c:v>28.6</c:v>
                </c:pt>
                <c:pt idx="2">
                  <c:v>57.1</c:v>
                </c:pt>
                <c:pt idx="3">
                  <c:v>14.3</c:v>
                </c:pt>
              </c:numCache>
            </c:numRef>
          </c:val>
          <c:extLst>
            <c:ext xmlns:c16="http://schemas.microsoft.com/office/drawing/2014/chart" uri="{C3380CC4-5D6E-409C-BE32-E72D297353CC}">
              <c16:uniqueId val="{00000008-6699-4C97-BDD8-C4CB4529BD37}"/>
            </c:ext>
          </c:extLst>
        </c:ser>
        <c:dLbls>
          <c:showLegendKey val="0"/>
          <c:showVal val="1"/>
          <c:showCatName val="0"/>
          <c:showSerName val="0"/>
          <c:showPercent val="0"/>
          <c:showBubbleSize val="0"/>
        </c:dLbls>
        <c:gapWidth val="150"/>
        <c:shape val="box"/>
        <c:axId val="730016400"/>
        <c:axId val="730015984"/>
        <c:axId val="812204720"/>
      </c:bar3DChart>
      <c:catAx>
        <c:axId val="73001640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fa-IR"/>
          </a:p>
        </c:txPr>
        <c:crossAx val="730015984"/>
        <c:crosses val="autoZero"/>
        <c:auto val="1"/>
        <c:lblAlgn val="ctr"/>
        <c:lblOffset val="100"/>
        <c:noMultiLvlLbl val="0"/>
      </c:catAx>
      <c:valAx>
        <c:axId val="730015984"/>
        <c:scaling>
          <c:orientation val="minMax"/>
          <c:max val="100"/>
        </c:scaling>
        <c:delete val="1"/>
        <c:axPos val="l"/>
        <c:numFmt formatCode="0.0" sourceLinked="1"/>
        <c:majorTickMark val="none"/>
        <c:minorTickMark val="none"/>
        <c:tickLblPos val="nextTo"/>
        <c:crossAx val="730016400"/>
        <c:crosses val="autoZero"/>
        <c:crossBetween val="between"/>
      </c:valAx>
      <c:serAx>
        <c:axId val="812204720"/>
        <c:scaling>
          <c:orientation val="minMax"/>
        </c:scaling>
        <c:delete val="1"/>
        <c:axPos val="b"/>
        <c:majorTickMark val="none"/>
        <c:minorTickMark val="none"/>
        <c:tickLblPos val="nextTo"/>
        <c:crossAx val="730015984"/>
        <c:crosses val="autoZero"/>
      </c:serAx>
      <c:spPr>
        <a:noFill/>
        <a:ln>
          <a:solidFill>
            <a:srgbClr val="4F81BD">
              <a:lumMod val="75000"/>
            </a:srgbClr>
          </a:solid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305215985677454E-2"/>
          <c:y val="2.4942217581287233E-2"/>
          <c:w val="0.92423442445975201"/>
          <c:h val="0.76127130193192361"/>
        </c:manualLayout>
      </c:layout>
      <c:barChart>
        <c:barDir val="col"/>
        <c:grouping val="clustered"/>
        <c:varyColors val="0"/>
        <c:ser>
          <c:idx val="0"/>
          <c:order val="0"/>
          <c:tx>
            <c:strRef>
              <c:f>Sheet1!$B$1</c:f>
              <c:strCache>
                <c:ptCount val="1"/>
                <c:pt idx="0">
                  <c:v>اصفهان</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100" b="1" i="0" u="none" strike="noStrike" kern="1200" baseline="0">
                    <a:solidFill>
                      <a:schemeClr val="tx1">
                        <a:lumMod val="75000"/>
                        <a:lumOff val="25000"/>
                      </a:schemeClr>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تاخیر در تصمیم گیری از طرف خانواده </c:v>
                </c:pt>
                <c:pt idx="1">
                  <c:v>تاخیر در ارجاع به سطح بالاتر </c:v>
                </c:pt>
                <c:pt idx="2">
                  <c:v>تاخیر در درمان </c:v>
                </c:pt>
              </c:strCache>
            </c:strRef>
          </c:cat>
          <c:val>
            <c:numRef>
              <c:f>Sheet1!$B$2:$B$4</c:f>
              <c:numCache>
                <c:formatCode>General</c:formatCode>
                <c:ptCount val="3"/>
                <c:pt idx="0">
                  <c:v>14.3</c:v>
                </c:pt>
                <c:pt idx="1">
                  <c:v>28.6</c:v>
                </c:pt>
                <c:pt idx="2">
                  <c:v>57.1</c:v>
                </c:pt>
              </c:numCache>
            </c:numRef>
          </c:val>
          <c:extLst>
            <c:ext xmlns:c16="http://schemas.microsoft.com/office/drawing/2014/chart" uri="{C3380CC4-5D6E-409C-BE32-E72D297353CC}">
              <c16:uniqueId val="{00000000-BE61-4C4C-B811-DAF4437C4E29}"/>
            </c:ext>
          </c:extLst>
        </c:ser>
        <c:ser>
          <c:idx val="1"/>
          <c:order val="1"/>
          <c:tx>
            <c:strRef>
              <c:f>Sheet1!$C$1</c:f>
              <c:strCache>
                <c:ptCount val="1"/>
                <c:pt idx="0">
                  <c:v>کشور</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100" b="1" i="0" u="none" strike="noStrike" kern="1200" baseline="0">
                    <a:solidFill>
                      <a:schemeClr val="tx1">
                        <a:lumMod val="75000"/>
                        <a:lumOff val="25000"/>
                      </a:schemeClr>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تاخیر در تصمیم گیری از طرف خانواده </c:v>
                </c:pt>
                <c:pt idx="1">
                  <c:v>تاخیر در ارجاع به سطح بالاتر </c:v>
                </c:pt>
                <c:pt idx="2">
                  <c:v>تاخیر در درمان </c:v>
                </c:pt>
              </c:strCache>
            </c:strRef>
          </c:cat>
          <c:val>
            <c:numRef>
              <c:f>Sheet1!$C$2:$C$4</c:f>
              <c:numCache>
                <c:formatCode>General</c:formatCode>
                <c:ptCount val="3"/>
                <c:pt idx="0">
                  <c:v>40</c:v>
                </c:pt>
                <c:pt idx="1">
                  <c:v>27</c:v>
                </c:pt>
                <c:pt idx="2">
                  <c:v>50</c:v>
                </c:pt>
              </c:numCache>
            </c:numRef>
          </c:val>
          <c:extLst>
            <c:ext xmlns:c16="http://schemas.microsoft.com/office/drawing/2014/chart" uri="{C3380CC4-5D6E-409C-BE32-E72D297353CC}">
              <c16:uniqueId val="{00000001-BE61-4C4C-B811-DAF4437C4E29}"/>
            </c:ext>
          </c:extLst>
        </c:ser>
        <c:dLbls>
          <c:dLblPos val="outEnd"/>
          <c:showLegendKey val="0"/>
          <c:showVal val="1"/>
          <c:showCatName val="0"/>
          <c:showSerName val="0"/>
          <c:showPercent val="0"/>
          <c:showBubbleSize val="0"/>
        </c:dLbls>
        <c:gapWidth val="219"/>
        <c:overlap val="-27"/>
        <c:axId val="1180934623"/>
        <c:axId val="1180930463"/>
      </c:barChart>
      <c:catAx>
        <c:axId val="11809346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1200" b="1" i="0" u="none" strike="noStrike" kern="1200" baseline="0">
                <a:solidFill>
                  <a:schemeClr val="tx1"/>
                </a:solidFill>
                <a:latin typeface="+mn-lt"/>
                <a:ea typeface="+mn-ea"/>
                <a:cs typeface="+mn-cs"/>
              </a:defRPr>
            </a:pPr>
            <a:endParaRPr lang="fa-IR"/>
          </a:p>
        </c:txPr>
        <c:crossAx val="1180930463"/>
        <c:crosses val="autoZero"/>
        <c:auto val="1"/>
        <c:lblAlgn val="ctr"/>
        <c:lblOffset val="100"/>
        <c:noMultiLvlLbl val="0"/>
      </c:catAx>
      <c:valAx>
        <c:axId val="118093046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a-IR"/>
          </a:p>
        </c:txPr>
        <c:crossAx val="1180934623"/>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lang="en-US" sz="1050" b="1" i="0" u="none" strike="noStrike" kern="1200" baseline="0">
                <a:solidFill>
                  <a:schemeClr val="tx1"/>
                </a:solidFill>
                <a:latin typeface="+mn-lt"/>
                <a:ea typeface="+mn-ea"/>
                <a:cs typeface="+mn-cs"/>
              </a:defRPr>
            </a:pPr>
            <a:endParaRPr lang="fa-IR"/>
          </a:p>
        </c:txPr>
      </c:legendEntry>
      <c:legendEntry>
        <c:idx val="1"/>
        <c:txPr>
          <a:bodyPr rot="0" spcFirstLastPara="1" vertOverflow="ellipsis" vert="horz" wrap="square" anchor="ctr" anchorCtr="1"/>
          <a:lstStyle/>
          <a:p>
            <a:pPr>
              <a:defRPr lang="en-US" sz="1050" b="1" i="0" u="none" strike="noStrike" kern="1200" baseline="0">
                <a:solidFill>
                  <a:schemeClr val="tx1"/>
                </a:solidFill>
                <a:latin typeface="+mn-lt"/>
                <a:ea typeface="+mn-ea"/>
                <a:cs typeface="+mn-cs"/>
              </a:defRPr>
            </a:pPr>
            <a:endParaRPr lang="fa-IR"/>
          </a:p>
        </c:txPr>
      </c:legendEntry>
      <c:layout>
        <c:manualLayout>
          <c:xMode val="edge"/>
          <c:yMode val="edge"/>
          <c:x val="0.33165115101605391"/>
          <c:y val="0.93303449846312347"/>
          <c:w val="0.31437730572654266"/>
          <c:h val="6.696544432433408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a-IR"/>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solidFill>
        <a:schemeClr val="tx2">
          <a:lumMod val="75000"/>
        </a:schemeClr>
      </a:solidFill>
    </a:ln>
    <a:effectLst/>
  </c:spPr>
  <c:txPr>
    <a:bodyPr/>
    <a:lstStyle/>
    <a:p>
      <a:pPr>
        <a:defRPr/>
      </a:pPr>
      <a:endParaRPr lang="fa-I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bar3DChart>
        <c:barDir val="col"/>
        <c:grouping val="clustered"/>
        <c:varyColors val="0"/>
        <c:ser>
          <c:idx val="0"/>
          <c:order val="0"/>
          <c:tx>
            <c:strRef>
              <c:f>Sheet1!$I$2</c:f>
              <c:strCache>
                <c:ptCount val="1"/>
                <c:pt idx="0">
                  <c:v>نسبت مرگ به موالید 1402</c:v>
                </c:pt>
              </c:strCache>
            </c:strRef>
          </c:tx>
          <c:spPr>
            <a:solidFill>
              <a:schemeClr val="accent1"/>
            </a:solidFill>
            <a:ln>
              <a:noFill/>
            </a:ln>
            <a:effectLst/>
            <a:sp3d/>
          </c:spPr>
          <c:invertIfNegative val="0"/>
          <c:dPt>
            <c:idx val="0"/>
            <c:invertIfNegative val="0"/>
            <c:bubble3D val="0"/>
            <c:spPr>
              <a:solidFill>
                <a:srgbClr val="00B050"/>
              </a:solidFill>
              <a:ln>
                <a:noFill/>
              </a:ln>
              <a:effectLst/>
              <a:sp3d/>
            </c:spPr>
            <c:extLst>
              <c:ext xmlns:c16="http://schemas.microsoft.com/office/drawing/2014/chart" uri="{C3380CC4-5D6E-409C-BE32-E72D297353CC}">
                <c16:uniqueId val="{00000001-4ECA-470E-9514-A8C05EF7BB76}"/>
              </c:ext>
            </c:extLst>
          </c:dPt>
          <c:dPt>
            <c:idx val="1"/>
            <c:invertIfNegative val="0"/>
            <c:bubble3D val="0"/>
            <c:spPr>
              <a:solidFill>
                <a:srgbClr val="00B050"/>
              </a:solidFill>
              <a:ln>
                <a:noFill/>
              </a:ln>
              <a:effectLst/>
              <a:sp3d/>
            </c:spPr>
            <c:extLst>
              <c:ext xmlns:c16="http://schemas.microsoft.com/office/drawing/2014/chart" uri="{C3380CC4-5D6E-409C-BE32-E72D297353CC}">
                <c16:uniqueId val="{00000003-4ECA-470E-9514-A8C05EF7BB76}"/>
              </c:ext>
            </c:extLst>
          </c:dPt>
          <c:dPt>
            <c:idx val="2"/>
            <c:invertIfNegative val="0"/>
            <c:bubble3D val="0"/>
            <c:spPr>
              <a:solidFill>
                <a:srgbClr val="00B050"/>
              </a:solidFill>
              <a:ln>
                <a:noFill/>
              </a:ln>
              <a:effectLst/>
              <a:sp3d/>
            </c:spPr>
            <c:extLst>
              <c:ext xmlns:c16="http://schemas.microsoft.com/office/drawing/2014/chart" uri="{C3380CC4-5D6E-409C-BE32-E72D297353CC}">
                <c16:uniqueId val="{00000005-4ECA-470E-9514-A8C05EF7BB76}"/>
              </c:ext>
            </c:extLst>
          </c:dPt>
          <c:dPt>
            <c:idx val="3"/>
            <c:invertIfNegative val="0"/>
            <c:bubble3D val="0"/>
            <c:spPr>
              <a:solidFill>
                <a:srgbClr val="00B050"/>
              </a:solidFill>
              <a:ln>
                <a:noFill/>
              </a:ln>
              <a:effectLst/>
              <a:sp3d/>
            </c:spPr>
            <c:extLst>
              <c:ext xmlns:c16="http://schemas.microsoft.com/office/drawing/2014/chart" uri="{C3380CC4-5D6E-409C-BE32-E72D297353CC}">
                <c16:uniqueId val="{00000007-4ECA-470E-9514-A8C05EF7BB76}"/>
              </c:ext>
            </c:extLst>
          </c:dPt>
          <c:dPt>
            <c:idx val="4"/>
            <c:invertIfNegative val="0"/>
            <c:bubble3D val="0"/>
            <c:spPr>
              <a:solidFill>
                <a:srgbClr val="00B050"/>
              </a:solidFill>
              <a:ln>
                <a:noFill/>
              </a:ln>
              <a:effectLst/>
              <a:sp3d/>
            </c:spPr>
            <c:extLst>
              <c:ext xmlns:c16="http://schemas.microsoft.com/office/drawing/2014/chart" uri="{C3380CC4-5D6E-409C-BE32-E72D297353CC}">
                <c16:uniqueId val="{00000009-4ECA-470E-9514-A8C05EF7BB76}"/>
              </c:ext>
            </c:extLst>
          </c:dPt>
          <c:dPt>
            <c:idx val="5"/>
            <c:invertIfNegative val="0"/>
            <c:bubble3D val="0"/>
            <c:spPr>
              <a:solidFill>
                <a:srgbClr val="00B050"/>
              </a:solidFill>
              <a:ln>
                <a:noFill/>
              </a:ln>
              <a:effectLst/>
              <a:sp3d/>
            </c:spPr>
            <c:extLst>
              <c:ext xmlns:c16="http://schemas.microsoft.com/office/drawing/2014/chart" uri="{C3380CC4-5D6E-409C-BE32-E72D297353CC}">
                <c16:uniqueId val="{0000000B-4ECA-470E-9514-A8C05EF7BB76}"/>
              </c:ext>
            </c:extLst>
          </c:dPt>
          <c:dPt>
            <c:idx val="6"/>
            <c:invertIfNegative val="0"/>
            <c:bubble3D val="0"/>
            <c:spPr>
              <a:solidFill>
                <a:srgbClr val="00B050"/>
              </a:solidFill>
              <a:ln>
                <a:noFill/>
              </a:ln>
              <a:effectLst/>
              <a:sp3d/>
            </c:spPr>
            <c:extLst>
              <c:ext xmlns:c16="http://schemas.microsoft.com/office/drawing/2014/chart" uri="{C3380CC4-5D6E-409C-BE32-E72D297353CC}">
                <c16:uniqueId val="{0000000D-4ECA-470E-9514-A8C05EF7BB76}"/>
              </c:ext>
            </c:extLst>
          </c:dPt>
          <c:dPt>
            <c:idx val="7"/>
            <c:invertIfNegative val="0"/>
            <c:bubble3D val="0"/>
            <c:spPr>
              <a:solidFill>
                <a:srgbClr val="FFC000"/>
              </a:solidFill>
              <a:ln>
                <a:noFill/>
              </a:ln>
              <a:effectLst/>
              <a:sp3d/>
            </c:spPr>
            <c:extLst>
              <c:ext xmlns:c16="http://schemas.microsoft.com/office/drawing/2014/chart" uri="{C3380CC4-5D6E-409C-BE32-E72D297353CC}">
                <c16:uniqueId val="{0000000F-4ECA-470E-9514-A8C05EF7BB76}"/>
              </c:ext>
            </c:extLst>
          </c:dPt>
          <c:dPt>
            <c:idx val="8"/>
            <c:invertIfNegative val="0"/>
            <c:bubble3D val="0"/>
            <c:spPr>
              <a:solidFill>
                <a:srgbClr val="FF0000"/>
              </a:solidFill>
              <a:ln>
                <a:noFill/>
              </a:ln>
              <a:effectLst/>
              <a:sp3d/>
            </c:spPr>
            <c:extLst>
              <c:ext xmlns:c16="http://schemas.microsoft.com/office/drawing/2014/chart" uri="{C3380CC4-5D6E-409C-BE32-E72D297353CC}">
                <c16:uniqueId val="{00000011-4ECA-470E-9514-A8C05EF7BB76}"/>
              </c:ext>
            </c:extLst>
          </c:dPt>
          <c:dPt>
            <c:idx val="9"/>
            <c:invertIfNegative val="0"/>
            <c:bubble3D val="0"/>
            <c:spPr>
              <a:solidFill>
                <a:srgbClr val="FF0000"/>
              </a:solidFill>
              <a:ln>
                <a:noFill/>
              </a:ln>
              <a:effectLst/>
              <a:sp3d/>
            </c:spPr>
            <c:extLst>
              <c:ext xmlns:c16="http://schemas.microsoft.com/office/drawing/2014/chart" uri="{C3380CC4-5D6E-409C-BE32-E72D297353CC}">
                <c16:uniqueId val="{00000013-4ECA-470E-9514-A8C05EF7BB76}"/>
              </c:ext>
            </c:extLst>
          </c:dPt>
          <c:dPt>
            <c:idx val="10"/>
            <c:invertIfNegative val="0"/>
            <c:bubble3D val="0"/>
            <c:spPr>
              <a:solidFill>
                <a:srgbClr val="FF0000"/>
              </a:solidFill>
              <a:ln>
                <a:noFill/>
              </a:ln>
              <a:effectLst/>
              <a:sp3d/>
            </c:spPr>
            <c:extLst>
              <c:ext xmlns:c16="http://schemas.microsoft.com/office/drawing/2014/chart" uri="{C3380CC4-5D6E-409C-BE32-E72D297353CC}">
                <c16:uniqueId val="{00000015-4ECA-470E-9514-A8C05EF7BB76}"/>
              </c:ext>
            </c:extLst>
          </c:dPt>
          <c:dPt>
            <c:idx val="11"/>
            <c:invertIfNegative val="0"/>
            <c:bubble3D val="0"/>
            <c:spPr>
              <a:solidFill>
                <a:srgbClr val="FF0000"/>
              </a:solidFill>
              <a:ln>
                <a:noFill/>
              </a:ln>
              <a:effectLst/>
              <a:sp3d/>
            </c:spPr>
            <c:extLst>
              <c:ext xmlns:c16="http://schemas.microsoft.com/office/drawing/2014/chart" uri="{C3380CC4-5D6E-409C-BE32-E72D297353CC}">
                <c16:uniqueId val="{00000017-4ECA-470E-9514-A8C05EF7BB76}"/>
              </c:ext>
            </c:extLst>
          </c:dPt>
          <c:dPt>
            <c:idx val="12"/>
            <c:invertIfNegative val="0"/>
            <c:bubble3D val="0"/>
            <c:spPr>
              <a:solidFill>
                <a:srgbClr val="FF0000"/>
              </a:solidFill>
              <a:ln>
                <a:noFill/>
              </a:ln>
              <a:effectLst/>
              <a:sp3d/>
            </c:spPr>
            <c:extLst>
              <c:ext xmlns:c16="http://schemas.microsoft.com/office/drawing/2014/chart" uri="{C3380CC4-5D6E-409C-BE32-E72D297353CC}">
                <c16:uniqueId val="{00000019-4ECA-470E-9514-A8C05EF7BB76}"/>
              </c:ext>
            </c:extLst>
          </c:dPt>
          <c:dPt>
            <c:idx val="13"/>
            <c:invertIfNegative val="0"/>
            <c:bubble3D val="0"/>
            <c:spPr>
              <a:solidFill>
                <a:srgbClr val="FF0000"/>
              </a:solidFill>
              <a:ln>
                <a:noFill/>
              </a:ln>
              <a:effectLst/>
              <a:sp3d/>
            </c:spPr>
            <c:extLst>
              <c:ext xmlns:c16="http://schemas.microsoft.com/office/drawing/2014/chart" uri="{C3380CC4-5D6E-409C-BE32-E72D297353CC}">
                <c16:uniqueId val="{0000001B-4ECA-470E-9514-A8C05EF7BB76}"/>
              </c:ext>
            </c:extLst>
          </c:dPt>
          <c:dLbls>
            <c:dLbl>
              <c:idx val="0"/>
              <c:layout>
                <c:manualLayout>
                  <c:x val="8.385744234800839E-3"/>
                  <c:y val="-1.478743068391866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4ECA-470E-9514-A8C05EF7BB76}"/>
                </c:ext>
              </c:extLst>
            </c:dLbl>
            <c:dLbl>
              <c:idx val="1"/>
              <c:layout>
                <c:manualLayout>
                  <c:x val="8.385744234800839E-3"/>
                  <c:y val="-9.8582871226124465E-3"/>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4ECA-470E-9514-A8C05EF7BB76}"/>
                </c:ext>
              </c:extLst>
            </c:dLbl>
            <c:dLbl>
              <c:idx val="2"/>
              <c:layout>
                <c:manualLayout>
                  <c:x val="5.5904961565338921E-3"/>
                  <c:y val="-1.478743068391866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4ECA-470E-9514-A8C05EF7BB76}"/>
                </c:ext>
              </c:extLst>
            </c:dLbl>
            <c:dLbl>
              <c:idx val="3"/>
              <c:layout>
                <c:manualLayout>
                  <c:x val="1.2578616352201259E-2"/>
                  <c:y val="-1.2322858903265557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4ECA-470E-9514-A8C05EF7BB76}"/>
                </c:ext>
              </c:extLst>
            </c:dLbl>
            <c:dLbl>
              <c:idx val="4"/>
              <c:layout>
                <c:manualLayout>
                  <c:x val="1.3976240391334731E-2"/>
                  <c:y val="-1.478743068391871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4ECA-470E-9514-A8C05EF7BB76}"/>
                </c:ext>
              </c:extLst>
            </c:dLbl>
            <c:dLbl>
              <c:idx val="5"/>
              <c:layout>
                <c:manualLayout>
                  <c:x val="8.385744234800787E-3"/>
                  <c:y val="-1.725200246457177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4ECA-470E-9514-A8C05EF7BB76}"/>
                </c:ext>
              </c:extLst>
            </c:dLbl>
            <c:dLbl>
              <c:idx val="6"/>
              <c:layout>
                <c:manualLayout>
                  <c:x val="1.6771488469601678E-2"/>
                  <c:y val="-1.725200246457177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D-4ECA-470E-9514-A8C05EF7BB76}"/>
                </c:ext>
              </c:extLst>
            </c:dLbl>
            <c:dLbl>
              <c:idx val="7"/>
              <c:layout>
                <c:manualLayout>
                  <c:x val="6.9881201956673656E-3"/>
                  <c:y val="-2.218114602587800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F-4ECA-470E-9514-A8C05EF7BB76}"/>
                </c:ext>
              </c:extLst>
            </c:dLbl>
            <c:dLbl>
              <c:idx val="8"/>
              <c:layout>
                <c:manualLayout>
                  <c:x val="1.3976240391334731E-2"/>
                  <c:y val="-1.2322858903265557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1-4ECA-470E-9514-A8C05EF7BB76}"/>
                </c:ext>
              </c:extLst>
            </c:dLbl>
            <c:dLbl>
              <c:idx val="9"/>
              <c:layout>
                <c:manualLayout>
                  <c:x val="1.5373864430468204E-2"/>
                  <c:y val="-1.4787430683918691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3-4ECA-470E-9514-A8C05EF7BB76}"/>
                </c:ext>
              </c:extLst>
            </c:dLbl>
            <c:dLbl>
              <c:idx val="10"/>
              <c:layout>
                <c:manualLayout>
                  <c:x val="9.7833682739343116E-3"/>
                  <c:y val="-2.2181146025878028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5-4ECA-470E-9514-A8C05EF7BB76}"/>
                </c:ext>
              </c:extLst>
            </c:dLbl>
            <c:dLbl>
              <c:idx val="11"/>
              <c:layout>
                <c:manualLayout>
                  <c:x val="1.2578616352201259E-2"/>
                  <c:y val="-1.4787430683918681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7-4ECA-470E-9514-A8C05EF7BB76}"/>
                </c:ext>
              </c:extLst>
            </c:dLbl>
            <c:dLbl>
              <c:idx val="12"/>
              <c:layout>
                <c:manualLayout>
                  <c:x val="1.6771488469601678E-2"/>
                  <c:y val="-1.478743068391866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9-4ECA-470E-9514-A8C05EF7BB76}"/>
                </c:ext>
              </c:extLst>
            </c:dLbl>
            <c:dLbl>
              <c:idx val="13"/>
              <c:layout>
                <c:manualLayout>
                  <c:x val="1.2578616352201259E-2"/>
                  <c:y val="-1.478743068391866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B-4ECA-470E-9514-A8C05EF7BB76}"/>
                </c:ext>
              </c:extLst>
            </c:dLbl>
            <c:spPr>
              <a:solidFill>
                <a:srgbClr val="FFC000">
                  <a:lumMod val="20000"/>
                  <a:lumOff val="80000"/>
                </a:srgbClr>
              </a:solidFill>
              <a:ln>
                <a:solidFill>
                  <a:srgbClr val="FFC000">
                    <a:lumMod val="50000"/>
                  </a:srgbClr>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Sheet1!$H$3:$H$16</c:f>
              <c:strCache>
                <c:ptCount val="14"/>
                <c:pt idx="0">
                  <c:v>اصفهان</c:v>
                </c:pt>
                <c:pt idx="1">
                  <c:v>فارس</c:v>
                </c:pt>
                <c:pt idx="2">
                  <c:v>خوزستان</c:v>
                </c:pt>
                <c:pt idx="3">
                  <c:v>تهران(شهید بهشتی،تهران)</c:v>
                </c:pt>
                <c:pt idx="4">
                  <c:v>هرمزگان</c:v>
                </c:pt>
                <c:pt idx="5">
                  <c:v>آذربايجان غربي</c:v>
                </c:pt>
                <c:pt idx="6">
                  <c:v>آذربايجان شرقي</c:v>
                </c:pt>
                <c:pt idx="7">
                  <c:v>کل کشور </c:v>
                </c:pt>
                <c:pt idx="8">
                  <c:v>مازندران</c:v>
                </c:pt>
                <c:pt idx="9">
                  <c:v>خراسان رضوی</c:v>
                </c:pt>
                <c:pt idx="10">
                  <c:v>کرمانشاه</c:v>
                </c:pt>
                <c:pt idx="11">
                  <c:v>کرمان</c:v>
                </c:pt>
                <c:pt idx="12">
                  <c:v>گیلان</c:v>
                </c:pt>
                <c:pt idx="13">
                  <c:v>سیستان وبلوچستان</c:v>
                </c:pt>
              </c:strCache>
            </c:strRef>
          </c:cat>
          <c:val>
            <c:numRef>
              <c:f>Sheet1!$I$3:$I$16</c:f>
              <c:numCache>
                <c:formatCode>0.0</c:formatCode>
                <c:ptCount val="14"/>
                <c:pt idx="0">
                  <c:v>14.780717498257987</c:v>
                </c:pt>
                <c:pt idx="1">
                  <c:v>16.724505581803736</c:v>
                </c:pt>
                <c:pt idx="2">
                  <c:v>16.986580601324953</c:v>
                </c:pt>
                <c:pt idx="3">
                  <c:v>20.583033481734464</c:v>
                </c:pt>
                <c:pt idx="4">
                  <c:v>21</c:v>
                </c:pt>
                <c:pt idx="5">
                  <c:v>22.023521120556754</c:v>
                </c:pt>
                <c:pt idx="6">
                  <c:v>22.671738418520292</c:v>
                </c:pt>
                <c:pt idx="7">
                  <c:v>23.346730134484726</c:v>
                </c:pt>
                <c:pt idx="8">
                  <c:v>26.511134676564158</c:v>
                </c:pt>
                <c:pt idx="9">
                  <c:v>27.298607771003677</c:v>
                </c:pt>
                <c:pt idx="10">
                  <c:v>30.177616830488013</c:v>
                </c:pt>
                <c:pt idx="11">
                  <c:v>31.03180760279286</c:v>
                </c:pt>
                <c:pt idx="12">
                  <c:v>31.22235520632773</c:v>
                </c:pt>
                <c:pt idx="13">
                  <c:v>31.551428828991252</c:v>
                </c:pt>
              </c:numCache>
            </c:numRef>
          </c:val>
          <c:extLst>
            <c:ext xmlns:c16="http://schemas.microsoft.com/office/drawing/2014/chart" uri="{C3380CC4-5D6E-409C-BE32-E72D297353CC}">
              <c16:uniqueId val="{0000001C-4ECA-470E-9514-A8C05EF7BB76}"/>
            </c:ext>
          </c:extLst>
        </c:ser>
        <c:dLbls>
          <c:showLegendKey val="0"/>
          <c:showVal val="1"/>
          <c:showCatName val="0"/>
          <c:showSerName val="0"/>
          <c:showPercent val="0"/>
          <c:showBubbleSize val="0"/>
        </c:dLbls>
        <c:gapWidth val="150"/>
        <c:shape val="box"/>
        <c:axId val="1281564495"/>
        <c:axId val="1281561999"/>
        <c:axId val="0"/>
      </c:bar3DChart>
      <c:catAx>
        <c:axId val="128156449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fa-IR"/>
          </a:p>
        </c:txPr>
        <c:crossAx val="1281561999"/>
        <c:crosses val="autoZero"/>
        <c:auto val="1"/>
        <c:lblAlgn val="ctr"/>
        <c:lblOffset val="100"/>
        <c:noMultiLvlLbl val="0"/>
      </c:catAx>
      <c:valAx>
        <c:axId val="1281561999"/>
        <c:scaling>
          <c:orientation val="minMax"/>
        </c:scaling>
        <c:delete val="1"/>
        <c:axPos val="l"/>
        <c:numFmt formatCode="0.0" sourceLinked="1"/>
        <c:majorTickMark val="none"/>
        <c:minorTickMark val="none"/>
        <c:tickLblPos val="nextTo"/>
        <c:crossAx val="1281564495"/>
        <c:crosses val="autoZero"/>
        <c:crossBetween val="between"/>
      </c:valAx>
      <c:spPr>
        <a:noFill/>
        <a:ln w="25400">
          <a:noFill/>
        </a:ln>
        <a:effectLst/>
      </c:spPr>
    </c:plotArea>
    <c:plotVisOnly val="1"/>
    <c:dispBlanksAs val="gap"/>
    <c:showDLblsOverMax val="0"/>
  </c:chart>
  <c:spPr>
    <a:noFill/>
    <a:ln>
      <a:solidFill>
        <a:srgbClr val="4F81BD">
          <a:lumMod val="75000"/>
        </a:srgbClr>
      </a:solidFill>
    </a:ln>
    <a:effectLst/>
  </c:spPr>
  <c:txPr>
    <a:bodyPr/>
    <a:lstStyle/>
    <a:p>
      <a:pPr>
        <a:defRPr/>
      </a:pPr>
      <a:endParaRPr lang="fa-IR"/>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'رتبه دانشگاهها'!$B$1</c:f>
              <c:strCache>
                <c:ptCount val="1"/>
                <c:pt idx="0">
                  <c:v>MMR        پنج سال</c:v>
                </c:pt>
              </c:strCache>
            </c:strRef>
          </c:tx>
          <c:spPr>
            <a:solidFill>
              <a:schemeClr val="accent1"/>
            </a:solidFill>
            <a:ln>
              <a:noFill/>
            </a:ln>
            <a:effectLst/>
            <a:sp3d/>
          </c:spPr>
          <c:invertIfNegative val="0"/>
          <c:dPt>
            <c:idx val="28"/>
            <c:invertIfNegative val="0"/>
            <c:bubble3D val="0"/>
            <c:spPr>
              <a:solidFill>
                <a:srgbClr val="FF0000"/>
              </a:solidFill>
              <a:ln>
                <a:noFill/>
              </a:ln>
              <a:effectLst/>
              <a:sp3d/>
            </c:spPr>
            <c:extLst>
              <c:ext xmlns:c16="http://schemas.microsoft.com/office/drawing/2014/chart" uri="{C3380CC4-5D6E-409C-BE32-E72D297353CC}">
                <c16:uniqueId val="{00000001-A7A4-4EDB-9C10-82924AA82DD3}"/>
              </c:ext>
            </c:extLst>
          </c:dPt>
          <c:cat>
            <c:strRef>
              <c:f>'رتبه دانشگاهها'!$A$2:$A$30</c:f>
              <c:strCache>
                <c:ptCount val="29"/>
                <c:pt idx="0">
                  <c:v>آبادان </c:v>
                </c:pt>
                <c:pt idx="1">
                  <c:v>سمنان</c:v>
                </c:pt>
                <c:pt idx="2">
                  <c:v>بوشهر</c:v>
                </c:pt>
                <c:pt idx="3">
                  <c:v>جیرفت</c:v>
                </c:pt>
                <c:pt idx="4">
                  <c:v>خلخال</c:v>
                </c:pt>
                <c:pt idx="5">
                  <c:v>تربت جام</c:v>
                </c:pt>
                <c:pt idx="6">
                  <c:v>چابهار</c:v>
                </c:pt>
                <c:pt idx="7">
                  <c:v>ایرانشهر</c:v>
                </c:pt>
                <c:pt idx="8">
                  <c:v>سيستان و بلوچستان</c:v>
                </c:pt>
                <c:pt idx="9">
                  <c:v>بم</c:v>
                </c:pt>
                <c:pt idx="10">
                  <c:v>البرز</c:v>
                </c:pt>
                <c:pt idx="11">
                  <c:v>سیرجان</c:v>
                </c:pt>
                <c:pt idx="12">
                  <c:v>مازندران</c:v>
                </c:pt>
                <c:pt idx="13">
                  <c:v>زابل</c:v>
                </c:pt>
                <c:pt idx="14">
                  <c:v>هرمزگان</c:v>
                </c:pt>
                <c:pt idx="15">
                  <c:v>تربت حیدریه</c:v>
                </c:pt>
                <c:pt idx="16">
                  <c:v>فسا</c:v>
                </c:pt>
                <c:pt idx="17">
                  <c:v>گیلان</c:v>
                </c:pt>
                <c:pt idx="18">
                  <c:v>ايلام</c:v>
                </c:pt>
                <c:pt idx="19">
                  <c:v>بهبهان</c:v>
                </c:pt>
                <c:pt idx="20">
                  <c:v>كرمان</c:v>
                </c:pt>
                <c:pt idx="21">
                  <c:v>ساوه</c:v>
                </c:pt>
                <c:pt idx="22">
                  <c:v>نیشابور</c:v>
                </c:pt>
                <c:pt idx="23">
                  <c:v>شوشتر</c:v>
                </c:pt>
                <c:pt idx="24">
                  <c:v>خوزستان</c:v>
                </c:pt>
                <c:pt idx="25">
                  <c:v>خراسان رضوی</c:v>
                </c:pt>
                <c:pt idx="26">
                  <c:v>خراسان شمالی</c:v>
                </c:pt>
                <c:pt idx="27">
                  <c:v>قم</c:v>
                </c:pt>
                <c:pt idx="28">
                  <c:v>کشور</c:v>
                </c:pt>
              </c:strCache>
            </c:strRef>
          </c:cat>
          <c:val>
            <c:numRef>
              <c:f>'رتبه دانشگاهها'!$B$2:$B$30</c:f>
              <c:numCache>
                <c:formatCode>0.0</c:formatCode>
                <c:ptCount val="29"/>
                <c:pt idx="0">
                  <c:v>63.278816199376941</c:v>
                </c:pt>
                <c:pt idx="1">
                  <c:v>62.448959984627955</c:v>
                </c:pt>
                <c:pt idx="2">
                  <c:v>53.312190720944855</c:v>
                </c:pt>
                <c:pt idx="3">
                  <c:v>52.967704833681402</c:v>
                </c:pt>
                <c:pt idx="4">
                  <c:v>52.938062466913713</c:v>
                </c:pt>
                <c:pt idx="5">
                  <c:v>48.721071863581003</c:v>
                </c:pt>
                <c:pt idx="6">
                  <c:v>46.990865434207059</c:v>
                </c:pt>
                <c:pt idx="7">
                  <c:v>46.834995108344955</c:v>
                </c:pt>
                <c:pt idx="8">
                  <c:v>45.762192192054769</c:v>
                </c:pt>
                <c:pt idx="9">
                  <c:v>44.452043084287915</c:v>
                </c:pt>
                <c:pt idx="10">
                  <c:v>44.297323636246489</c:v>
                </c:pt>
                <c:pt idx="11">
                  <c:v>40.959359213580306</c:v>
                </c:pt>
                <c:pt idx="12">
                  <c:v>40.164191213681526</c:v>
                </c:pt>
                <c:pt idx="13">
                  <c:v>40</c:v>
                </c:pt>
                <c:pt idx="14">
                  <c:v>39.825011313923667</c:v>
                </c:pt>
                <c:pt idx="15">
                  <c:v>39.668229354489725</c:v>
                </c:pt>
                <c:pt idx="16">
                  <c:v>39.481996209728365</c:v>
                </c:pt>
                <c:pt idx="17">
                  <c:v>39.132966183390444</c:v>
                </c:pt>
                <c:pt idx="18">
                  <c:v>38.844002486016159</c:v>
                </c:pt>
                <c:pt idx="19">
                  <c:v>38.669760247486465</c:v>
                </c:pt>
                <c:pt idx="20">
                  <c:v>37.509377344336087</c:v>
                </c:pt>
                <c:pt idx="21">
                  <c:v>35.966910442392994</c:v>
                </c:pt>
                <c:pt idx="22">
                  <c:v>35.880875493362041</c:v>
                </c:pt>
                <c:pt idx="23">
                  <c:v>35.49665739809501</c:v>
                </c:pt>
                <c:pt idx="24">
                  <c:v>35.244687790807319</c:v>
                </c:pt>
                <c:pt idx="25">
                  <c:v>34.950108719802486</c:v>
                </c:pt>
                <c:pt idx="26">
                  <c:v>34.266133637921186</c:v>
                </c:pt>
                <c:pt idx="27">
                  <c:v>33.950813758567278</c:v>
                </c:pt>
                <c:pt idx="28">
                  <c:v>33.581226457617689</c:v>
                </c:pt>
              </c:numCache>
            </c:numRef>
          </c:val>
          <c:extLst>
            <c:ext xmlns:c16="http://schemas.microsoft.com/office/drawing/2014/chart" uri="{C3380CC4-5D6E-409C-BE32-E72D297353CC}">
              <c16:uniqueId val="{00000002-A7A4-4EDB-9C10-82924AA82DD3}"/>
            </c:ext>
          </c:extLst>
        </c:ser>
        <c:dLbls>
          <c:showLegendKey val="0"/>
          <c:showVal val="0"/>
          <c:showCatName val="0"/>
          <c:showSerName val="0"/>
          <c:showPercent val="0"/>
          <c:showBubbleSize val="0"/>
        </c:dLbls>
        <c:gapWidth val="150"/>
        <c:shape val="box"/>
        <c:axId val="1318000655"/>
        <c:axId val="1317996079"/>
        <c:axId val="0"/>
      </c:bar3DChart>
      <c:catAx>
        <c:axId val="131800065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1317996079"/>
        <c:crosses val="autoZero"/>
        <c:auto val="1"/>
        <c:lblAlgn val="ctr"/>
        <c:lblOffset val="100"/>
        <c:noMultiLvlLbl val="0"/>
      </c:catAx>
      <c:valAx>
        <c:axId val="1317996079"/>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131800065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chemeClr val="accent1"/>
            </a:solidFill>
            <a:ln>
              <a:noFill/>
            </a:ln>
            <a:effectLst/>
            <a:sp3d/>
          </c:spPr>
          <c:invertIfNegative val="0"/>
          <c:dPt>
            <c:idx val="0"/>
            <c:invertIfNegative val="0"/>
            <c:bubble3D val="0"/>
            <c:spPr>
              <a:solidFill>
                <a:srgbClr val="FF0000"/>
              </a:solidFill>
              <a:ln>
                <a:noFill/>
              </a:ln>
              <a:effectLst/>
              <a:sp3d/>
            </c:spPr>
            <c:extLst>
              <c:ext xmlns:c16="http://schemas.microsoft.com/office/drawing/2014/chart" uri="{C3380CC4-5D6E-409C-BE32-E72D297353CC}">
                <c16:uniqueId val="{00000001-04CF-4E42-B82C-576BD45D9C6F}"/>
              </c:ext>
            </c:extLst>
          </c:dPt>
          <c:dPt>
            <c:idx val="20"/>
            <c:invertIfNegative val="0"/>
            <c:bubble3D val="0"/>
            <c:spPr>
              <a:solidFill>
                <a:srgbClr val="00B050"/>
              </a:solidFill>
              <a:ln>
                <a:noFill/>
              </a:ln>
              <a:effectLst/>
              <a:sp3d/>
            </c:spPr>
            <c:extLst>
              <c:ext xmlns:c16="http://schemas.microsoft.com/office/drawing/2014/chart" uri="{C3380CC4-5D6E-409C-BE32-E72D297353CC}">
                <c16:uniqueId val="{00000002-FC88-4884-973F-D5522F5BCED2}"/>
              </c:ext>
            </c:extLst>
          </c:dPt>
          <c:dLbls>
            <c:dLbl>
              <c:idx val="0"/>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04CF-4E42-B82C-576BD45D9C6F}"/>
                </c:ext>
              </c:extLst>
            </c:dLbl>
            <c:dLbl>
              <c:idx val="20"/>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FC88-4884-973F-D5522F5BCED2}"/>
                </c:ext>
              </c:extLst>
            </c:dLbl>
            <c:spPr>
              <a:solidFill>
                <a:srgbClr val="9BBB59">
                  <a:lumMod val="20000"/>
                  <a:lumOff val="80000"/>
                </a:srgbClr>
              </a:solid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fa-IR"/>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'رتبه دانشگاهها'!$A$30:$A$64</c:f>
              <c:strCache>
                <c:ptCount val="35"/>
                <c:pt idx="0">
                  <c:v>کشور</c:v>
                </c:pt>
                <c:pt idx="1">
                  <c:v>همدان</c:v>
                </c:pt>
                <c:pt idx="2">
                  <c:v>قزوين</c:v>
                </c:pt>
                <c:pt idx="3">
                  <c:v>آذربايجان غربي</c:v>
                </c:pt>
                <c:pt idx="4">
                  <c:v>آذربايجان شرقي</c:v>
                </c:pt>
                <c:pt idx="5">
                  <c:v>اردبیل</c:v>
                </c:pt>
                <c:pt idx="6">
                  <c:v>تهران(ایران،تهران، شهیدبهشتی)</c:v>
                </c:pt>
                <c:pt idx="7">
                  <c:v>كرمانشاه</c:v>
                </c:pt>
                <c:pt idx="8">
                  <c:v>دزفول،</c:v>
                </c:pt>
                <c:pt idx="9">
                  <c:v>لارستان</c:v>
                </c:pt>
                <c:pt idx="10">
                  <c:v>گلستان</c:v>
                </c:pt>
                <c:pt idx="11">
                  <c:v>يزد</c:v>
                </c:pt>
                <c:pt idx="12">
                  <c:v>مراغه</c:v>
                </c:pt>
                <c:pt idx="13">
                  <c:v>سبزوار</c:v>
                </c:pt>
                <c:pt idx="14">
                  <c:v>بابل</c:v>
                </c:pt>
                <c:pt idx="15">
                  <c:v>كهكيلويه و بويراحمد</c:v>
                </c:pt>
                <c:pt idx="16">
                  <c:v>خوی</c:v>
                </c:pt>
                <c:pt idx="17">
                  <c:v>لرستان</c:v>
                </c:pt>
                <c:pt idx="18">
                  <c:v>مركزي</c:v>
                </c:pt>
                <c:pt idx="19">
                  <c:v>چهار محال و بختیاری</c:v>
                </c:pt>
                <c:pt idx="20">
                  <c:v>اصفهان</c:v>
                </c:pt>
                <c:pt idx="21">
                  <c:v>اسفراین</c:v>
                </c:pt>
                <c:pt idx="22">
                  <c:v>كردستان</c:v>
                </c:pt>
                <c:pt idx="23">
                  <c:v>زنجان</c:v>
                </c:pt>
                <c:pt idx="24">
                  <c:v>کاشان</c:v>
                </c:pt>
                <c:pt idx="25">
                  <c:v>فارس</c:v>
                </c:pt>
                <c:pt idx="26">
                  <c:v>خراسان جنوبی</c:v>
                </c:pt>
                <c:pt idx="27">
                  <c:v>شاهرود</c:v>
                </c:pt>
                <c:pt idx="28">
                  <c:v>اسدآباد</c:v>
                </c:pt>
                <c:pt idx="29">
                  <c:v>جهرم </c:v>
                </c:pt>
                <c:pt idx="30">
                  <c:v>سراب</c:v>
                </c:pt>
                <c:pt idx="31">
                  <c:v>رفسنجان</c:v>
                </c:pt>
                <c:pt idx="32">
                  <c:v>گناباد</c:v>
                </c:pt>
                <c:pt idx="33">
                  <c:v>گراش</c:v>
                </c:pt>
                <c:pt idx="34">
                  <c:v>خمین</c:v>
                </c:pt>
              </c:strCache>
            </c:strRef>
          </c:cat>
          <c:val>
            <c:numRef>
              <c:f>'رتبه دانشگاهها'!$B$30:$B$64</c:f>
              <c:numCache>
                <c:formatCode>0.0</c:formatCode>
                <c:ptCount val="35"/>
                <c:pt idx="0">
                  <c:v>33.581226457617689</c:v>
                </c:pt>
                <c:pt idx="1">
                  <c:v>33.111973657585402</c:v>
                </c:pt>
                <c:pt idx="2">
                  <c:v>32.31496317440655</c:v>
                </c:pt>
                <c:pt idx="3">
                  <c:v>32.263953098400812</c:v>
                </c:pt>
                <c:pt idx="4">
                  <c:v>31.287527779183673</c:v>
                </c:pt>
                <c:pt idx="5">
                  <c:v>31.090273718769819</c:v>
                </c:pt>
                <c:pt idx="6">
                  <c:v>30.697678330382711</c:v>
                </c:pt>
                <c:pt idx="7">
                  <c:v>30.600740860041874</c:v>
                </c:pt>
                <c:pt idx="8">
                  <c:v>30.542900048359591</c:v>
                </c:pt>
                <c:pt idx="9">
                  <c:v>30.270924776751929</c:v>
                </c:pt>
                <c:pt idx="10">
                  <c:v>30.031345216569797</c:v>
                </c:pt>
                <c:pt idx="11">
                  <c:v>29.859989825484949</c:v>
                </c:pt>
                <c:pt idx="12">
                  <c:v>29.014100853014565</c:v>
                </c:pt>
                <c:pt idx="13">
                  <c:v>27.618375425783288</c:v>
                </c:pt>
                <c:pt idx="14">
                  <c:v>27.329871549603716</c:v>
                </c:pt>
                <c:pt idx="15">
                  <c:v>26.06299798942587</c:v>
                </c:pt>
                <c:pt idx="16">
                  <c:v>25.759917568263784</c:v>
                </c:pt>
                <c:pt idx="17">
                  <c:v>25.663358944847108</c:v>
                </c:pt>
                <c:pt idx="18">
                  <c:v>24.920048178759814</c:v>
                </c:pt>
                <c:pt idx="19">
                  <c:v>24.548244118649848</c:v>
                </c:pt>
                <c:pt idx="20">
                  <c:v>23.946736177629823</c:v>
                </c:pt>
                <c:pt idx="21">
                  <c:v>23.818030248898417</c:v>
                </c:pt>
                <c:pt idx="22">
                  <c:v>23.750461814535285</c:v>
                </c:pt>
                <c:pt idx="23">
                  <c:v>22.801958285829254</c:v>
                </c:pt>
                <c:pt idx="24">
                  <c:v>22.015924852309837</c:v>
                </c:pt>
                <c:pt idx="25">
                  <c:v>21.700275790777777</c:v>
                </c:pt>
                <c:pt idx="26">
                  <c:v>21.235649346340168</c:v>
                </c:pt>
                <c:pt idx="27">
                  <c:v>19.13387333375853</c:v>
                </c:pt>
                <c:pt idx="28">
                  <c:v>16.072002571520411</c:v>
                </c:pt>
                <c:pt idx="29">
                  <c:v>13.773156118724605</c:v>
                </c:pt>
                <c:pt idx="30">
                  <c:v>11.355893708834886</c:v>
                </c:pt>
                <c:pt idx="31">
                  <c:v>9.2554028414086726</c:v>
                </c:pt>
                <c:pt idx="32">
                  <c:v>0</c:v>
                </c:pt>
                <c:pt idx="33">
                  <c:v>0</c:v>
                </c:pt>
                <c:pt idx="34">
                  <c:v>0</c:v>
                </c:pt>
              </c:numCache>
            </c:numRef>
          </c:val>
          <c:extLst>
            <c:ext xmlns:c16="http://schemas.microsoft.com/office/drawing/2014/chart" uri="{C3380CC4-5D6E-409C-BE32-E72D297353CC}">
              <c16:uniqueId val="{00000002-04CF-4E42-B82C-576BD45D9C6F}"/>
            </c:ext>
          </c:extLst>
        </c:ser>
        <c:dLbls>
          <c:showLegendKey val="0"/>
          <c:showVal val="0"/>
          <c:showCatName val="0"/>
          <c:showSerName val="0"/>
          <c:showPercent val="0"/>
          <c:showBubbleSize val="0"/>
        </c:dLbls>
        <c:gapWidth val="150"/>
        <c:shape val="box"/>
        <c:axId val="1426419935"/>
        <c:axId val="1426420767"/>
        <c:axId val="0"/>
      </c:bar3DChart>
      <c:catAx>
        <c:axId val="142641993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1426420767"/>
        <c:crosses val="autoZero"/>
        <c:auto val="1"/>
        <c:lblAlgn val="ctr"/>
        <c:lblOffset val="100"/>
        <c:noMultiLvlLbl val="0"/>
      </c:catAx>
      <c:valAx>
        <c:axId val="1426420767"/>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142641993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Sheet3!$Q$1</c:f>
              <c:strCache>
                <c:ptCount val="1"/>
                <c:pt idx="0">
                  <c:v>MMR 1402</c:v>
                </c:pt>
              </c:strCache>
            </c:strRef>
          </c:tx>
          <c:spPr>
            <a:solidFill>
              <a:schemeClr val="accent1"/>
            </a:solidFill>
            <a:ln>
              <a:noFill/>
            </a:ln>
            <a:effectLst/>
            <a:sp3d/>
          </c:spPr>
          <c:invertIfNegative val="0"/>
          <c:dPt>
            <c:idx val="6"/>
            <c:invertIfNegative val="0"/>
            <c:bubble3D val="0"/>
            <c:spPr>
              <a:solidFill>
                <a:srgbClr val="FF0000"/>
              </a:solidFill>
              <a:ln>
                <a:noFill/>
              </a:ln>
              <a:effectLst/>
              <a:sp3d/>
            </c:spPr>
            <c:extLst>
              <c:ext xmlns:c16="http://schemas.microsoft.com/office/drawing/2014/chart" uri="{C3380CC4-5D6E-409C-BE32-E72D297353CC}">
                <c16:uniqueId val="{00000001-13ED-46E7-8578-88230BD1925C}"/>
              </c:ext>
            </c:extLst>
          </c:dPt>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Sheet3!$P$2:$P$12</c:f>
              <c:strCache>
                <c:ptCount val="11"/>
                <c:pt idx="0">
                  <c:v>قطب شش</c:v>
                </c:pt>
                <c:pt idx="1">
                  <c:v>قطب پنج</c:v>
                </c:pt>
                <c:pt idx="2">
                  <c:v>قطب چهار</c:v>
                </c:pt>
                <c:pt idx="3">
                  <c:v>قطب ده</c:v>
                </c:pt>
                <c:pt idx="4">
                  <c:v>قطب دو</c:v>
                </c:pt>
                <c:pt idx="5">
                  <c:v>قطب هفت</c:v>
                </c:pt>
                <c:pt idx="6">
                  <c:v>کشور</c:v>
                </c:pt>
                <c:pt idx="7">
                  <c:v>قطب یک </c:v>
                </c:pt>
                <c:pt idx="8">
                  <c:v>قطب سه </c:v>
                </c:pt>
                <c:pt idx="9">
                  <c:v>قطب نه </c:v>
                </c:pt>
                <c:pt idx="10">
                  <c:v>قطب هشت</c:v>
                </c:pt>
              </c:strCache>
            </c:strRef>
          </c:cat>
          <c:val>
            <c:numRef>
              <c:f>Sheet3!$Q$2:$Q$12</c:f>
              <c:numCache>
                <c:formatCode>0.00</c:formatCode>
                <c:ptCount val="11"/>
                <c:pt idx="0">
                  <c:v>14.767049789569541</c:v>
                </c:pt>
                <c:pt idx="1">
                  <c:v>18.536990122432407</c:v>
                </c:pt>
                <c:pt idx="2" formatCode="0.0">
                  <c:v>20.484867917134256</c:v>
                </c:pt>
                <c:pt idx="3" formatCode="0.0">
                  <c:v>20.583033481734464</c:v>
                </c:pt>
                <c:pt idx="4" formatCode="0.0">
                  <c:v>20.9384046756368</c:v>
                </c:pt>
                <c:pt idx="5" formatCode="0.0">
                  <c:v>21.54708037060978</c:v>
                </c:pt>
                <c:pt idx="6" formatCode="0.0">
                  <c:v>23.3</c:v>
                </c:pt>
                <c:pt idx="7" formatCode="0.0">
                  <c:v>23.467292461132299</c:v>
                </c:pt>
                <c:pt idx="8" formatCode="0">
                  <c:v>24.666995559940801</c:v>
                </c:pt>
                <c:pt idx="9" formatCode="0.0">
                  <c:v>25.318398035906089</c:v>
                </c:pt>
                <c:pt idx="10" formatCode="0.0">
                  <c:v>36.945812807881779</c:v>
                </c:pt>
              </c:numCache>
            </c:numRef>
          </c:val>
          <c:extLst>
            <c:ext xmlns:c16="http://schemas.microsoft.com/office/drawing/2014/chart" uri="{C3380CC4-5D6E-409C-BE32-E72D297353CC}">
              <c16:uniqueId val="{00000002-13ED-46E7-8578-88230BD1925C}"/>
            </c:ext>
          </c:extLst>
        </c:ser>
        <c:dLbls>
          <c:showLegendKey val="0"/>
          <c:showVal val="0"/>
          <c:showCatName val="0"/>
          <c:showSerName val="0"/>
          <c:showPercent val="0"/>
          <c:showBubbleSize val="0"/>
        </c:dLbls>
        <c:gapWidth val="150"/>
        <c:shape val="box"/>
        <c:axId val="1378392896"/>
        <c:axId val="1378394976"/>
        <c:axId val="0"/>
      </c:bar3DChart>
      <c:catAx>
        <c:axId val="137839289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a-IR"/>
          </a:p>
        </c:txPr>
        <c:crossAx val="1378394976"/>
        <c:crosses val="autoZero"/>
        <c:auto val="1"/>
        <c:lblAlgn val="ctr"/>
        <c:lblOffset val="100"/>
        <c:noMultiLvlLbl val="0"/>
      </c:catAx>
      <c:valAx>
        <c:axId val="1378394976"/>
        <c:scaling>
          <c:orientation val="minMax"/>
        </c:scaling>
        <c:delete val="1"/>
        <c:axPos val="l"/>
        <c:numFmt formatCode="0.00" sourceLinked="1"/>
        <c:majorTickMark val="none"/>
        <c:minorTickMark val="none"/>
        <c:tickLblPos val="nextTo"/>
        <c:crossAx val="1378392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bar3DChart>
        <c:barDir val="col"/>
        <c:grouping val="clustered"/>
        <c:varyColors val="0"/>
        <c:ser>
          <c:idx val="0"/>
          <c:order val="0"/>
          <c:tx>
            <c:strRef>
              <c:f>Sheet3!$V$15</c:f>
              <c:strCache>
                <c:ptCount val="1"/>
                <c:pt idx="0">
                  <c:v>MMR 1400</c:v>
                </c:pt>
              </c:strCache>
            </c:strRef>
          </c:tx>
          <c:spPr>
            <a:solidFill>
              <a:schemeClr val="accent1"/>
            </a:solidFill>
            <a:ln>
              <a:noFill/>
            </a:ln>
            <a:effectLst/>
            <a:sp3d/>
          </c:spPr>
          <c:invertIfNegative val="0"/>
          <c:dLbls>
            <c:spPr>
              <a:solidFill>
                <a:srgbClr val="1F497D">
                  <a:lumMod val="20000"/>
                  <a:lumOff val="80000"/>
                </a:srgb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Sheet3!$U$16:$U$26</c:f>
              <c:strCache>
                <c:ptCount val="11"/>
                <c:pt idx="0">
                  <c:v>قطب یک </c:v>
                </c:pt>
                <c:pt idx="1">
                  <c:v>قطب دو</c:v>
                </c:pt>
                <c:pt idx="2">
                  <c:v>قطب سه </c:v>
                </c:pt>
                <c:pt idx="3">
                  <c:v>قطب چهار</c:v>
                </c:pt>
                <c:pt idx="4">
                  <c:v>قطب پنج</c:v>
                </c:pt>
                <c:pt idx="5">
                  <c:v>قطب شش</c:v>
                </c:pt>
                <c:pt idx="6">
                  <c:v>قطب هفت</c:v>
                </c:pt>
                <c:pt idx="7">
                  <c:v>قطب هشت</c:v>
                </c:pt>
                <c:pt idx="8">
                  <c:v>قطب نه </c:v>
                </c:pt>
                <c:pt idx="9">
                  <c:v>قطب ده</c:v>
                </c:pt>
                <c:pt idx="10">
                  <c:v>کشور</c:v>
                </c:pt>
              </c:strCache>
            </c:strRef>
          </c:cat>
          <c:val>
            <c:numRef>
              <c:f>Sheet3!$V$16:$V$26</c:f>
              <c:numCache>
                <c:formatCode>0.0</c:formatCode>
                <c:ptCount val="11"/>
                <c:pt idx="0">
                  <c:v>51.456098095029553</c:v>
                </c:pt>
                <c:pt idx="1">
                  <c:v>60.068190086210542</c:v>
                </c:pt>
                <c:pt idx="2">
                  <c:v>37.894098625707358</c:v>
                </c:pt>
                <c:pt idx="3">
                  <c:v>60.024524305644881</c:v>
                </c:pt>
                <c:pt idx="4">
                  <c:v>46.276855573361672</c:v>
                </c:pt>
                <c:pt idx="5">
                  <c:v>59.726385539453226</c:v>
                </c:pt>
                <c:pt idx="6">
                  <c:v>34.99218143446074</c:v>
                </c:pt>
                <c:pt idx="7">
                  <c:v>76.628928171648795</c:v>
                </c:pt>
                <c:pt idx="8">
                  <c:v>47.807475618187432</c:v>
                </c:pt>
                <c:pt idx="9">
                  <c:v>53.815743174714882</c:v>
                </c:pt>
                <c:pt idx="10" formatCode="General">
                  <c:v>54.4</c:v>
                </c:pt>
              </c:numCache>
            </c:numRef>
          </c:val>
          <c:extLst>
            <c:ext xmlns:c16="http://schemas.microsoft.com/office/drawing/2014/chart" uri="{C3380CC4-5D6E-409C-BE32-E72D297353CC}">
              <c16:uniqueId val="{00000000-D34E-485E-A7BD-76655459FB51}"/>
            </c:ext>
          </c:extLst>
        </c:ser>
        <c:ser>
          <c:idx val="1"/>
          <c:order val="1"/>
          <c:tx>
            <c:strRef>
              <c:f>Sheet3!$W$15</c:f>
              <c:strCache>
                <c:ptCount val="1"/>
                <c:pt idx="0">
                  <c:v>MMR 1401</c:v>
                </c:pt>
              </c:strCache>
            </c:strRef>
          </c:tx>
          <c:spPr>
            <a:solidFill>
              <a:schemeClr val="accent2"/>
            </a:solidFill>
            <a:ln>
              <a:noFill/>
            </a:ln>
            <a:effectLst/>
            <a:sp3d/>
          </c:spPr>
          <c:invertIfNegative val="0"/>
          <c:dLbls>
            <c:dLbl>
              <c:idx val="0"/>
              <c:layout>
                <c:manualLayout>
                  <c:x val="5.728088539109652E-3"/>
                  <c:y val="-1.529293189587801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6059-4C95-9F76-37D6C2682B27}"/>
                </c:ext>
              </c:extLst>
            </c:dLbl>
            <c:spPr>
              <a:solidFill>
                <a:srgbClr val="F79646">
                  <a:lumMod val="40000"/>
                  <a:lumOff val="60000"/>
                </a:srgb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Sheet3!$U$16:$U$26</c:f>
              <c:strCache>
                <c:ptCount val="11"/>
                <c:pt idx="0">
                  <c:v>قطب یک </c:v>
                </c:pt>
                <c:pt idx="1">
                  <c:v>قطب دو</c:v>
                </c:pt>
                <c:pt idx="2">
                  <c:v>قطب سه </c:v>
                </c:pt>
                <c:pt idx="3">
                  <c:v>قطب چهار</c:v>
                </c:pt>
                <c:pt idx="4">
                  <c:v>قطب پنج</c:v>
                </c:pt>
                <c:pt idx="5">
                  <c:v>قطب شش</c:v>
                </c:pt>
                <c:pt idx="6">
                  <c:v>قطب هفت</c:v>
                </c:pt>
                <c:pt idx="7">
                  <c:v>قطب هشت</c:v>
                </c:pt>
                <c:pt idx="8">
                  <c:v>قطب نه </c:v>
                </c:pt>
                <c:pt idx="9">
                  <c:v>قطب ده</c:v>
                </c:pt>
                <c:pt idx="10">
                  <c:v>کشور</c:v>
                </c:pt>
              </c:strCache>
            </c:strRef>
          </c:cat>
          <c:val>
            <c:numRef>
              <c:f>Sheet3!$W$16:$W$26</c:f>
              <c:numCache>
                <c:formatCode>0.0</c:formatCode>
                <c:ptCount val="11"/>
                <c:pt idx="0">
                  <c:v>26.300141792068793</c:v>
                </c:pt>
                <c:pt idx="1">
                  <c:v>16.688332220777852</c:v>
                </c:pt>
                <c:pt idx="2" formatCode="0">
                  <c:v>30.189273619825165</c:v>
                </c:pt>
                <c:pt idx="3">
                  <c:v>32.889765949314203</c:v>
                </c:pt>
                <c:pt idx="4" formatCode="0.00">
                  <c:v>25.507062817738845</c:v>
                </c:pt>
                <c:pt idx="5">
                  <c:v>17.98</c:v>
                </c:pt>
                <c:pt idx="6">
                  <c:v>18.86725705458533</c:v>
                </c:pt>
                <c:pt idx="7">
                  <c:v>27.957210753226114</c:v>
                </c:pt>
                <c:pt idx="8">
                  <c:v>19.287593448390258</c:v>
                </c:pt>
                <c:pt idx="9">
                  <c:v>20.322695370054507</c:v>
                </c:pt>
                <c:pt idx="10">
                  <c:v>23.7</c:v>
                </c:pt>
              </c:numCache>
            </c:numRef>
          </c:val>
          <c:extLst>
            <c:ext xmlns:c16="http://schemas.microsoft.com/office/drawing/2014/chart" uri="{C3380CC4-5D6E-409C-BE32-E72D297353CC}">
              <c16:uniqueId val="{00000001-D34E-485E-A7BD-76655459FB51}"/>
            </c:ext>
          </c:extLst>
        </c:ser>
        <c:ser>
          <c:idx val="2"/>
          <c:order val="2"/>
          <c:tx>
            <c:strRef>
              <c:f>Sheet3!$X$15</c:f>
              <c:strCache>
                <c:ptCount val="1"/>
                <c:pt idx="0">
                  <c:v>MMR 1402</c:v>
                </c:pt>
              </c:strCache>
            </c:strRef>
          </c:tx>
          <c:spPr>
            <a:solidFill>
              <a:schemeClr val="accent3"/>
            </a:solidFill>
            <a:ln>
              <a:noFill/>
            </a:ln>
            <a:effectLst/>
            <a:sp3d/>
          </c:spPr>
          <c:invertIfNegative val="0"/>
          <c:dLbls>
            <c:dLbl>
              <c:idx val="0"/>
              <c:layout>
                <c:manualLayout>
                  <c:x val="1.4320221347774E-3"/>
                  <c:y val="0.20645458059435304"/>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6059-4C95-9F76-37D6C2682B27}"/>
                </c:ext>
              </c:extLst>
            </c:dLbl>
            <c:dLbl>
              <c:idx val="1"/>
              <c:layout>
                <c:manualLayout>
                  <c:x val="1.4320221347773868E-3"/>
                  <c:y val="0.19116164869847516"/>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6059-4C95-9F76-37D6C2682B27}"/>
                </c:ext>
              </c:extLst>
            </c:dLbl>
            <c:dLbl>
              <c:idx val="2"/>
              <c:layout>
                <c:manualLayout>
                  <c:x val="1.4320221347773605E-3"/>
                  <c:y val="0.21410104654229217"/>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6059-4C95-9F76-37D6C2682B27}"/>
                </c:ext>
              </c:extLst>
            </c:dLbl>
            <c:dLbl>
              <c:idx val="3"/>
              <c:layout>
                <c:manualLayout>
                  <c:x val="-1.432022134777413E-3"/>
                  <c:y val="0.17204548382862764"/>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6059-4C95-9F76-37D6C2682B27}"/>
                </c:ext>
              </c:extLst>
            </c:dLbl>
            <c:dLbl>
              <c:idx val="4"/>
              <c:layout>
                <c:manualLayout>
                  <c:x val="2.864044269554826E-3"/>
                  <c:y val="0.160575784906719"/>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6059-4C95-9F76-37D6C2682B27}"/>
                </c:ext>
              </c:extLst>
            </c:dLbl>
            <c:dLbl>
              <c:idx val="5"/>
              <c:layout>
                <c:manualLayout>
                  <c:x val="4.296066404332239E-3"/>
                  <c:y val="0.12234345516702411"/>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6059-4C95-9F76-37D6C2682B27}"/>
                </c:ext>
              </c:extLst>
            </c:dLbl>
            <c:dLbl>
              <c:idx val="6"/>
              <c:layout>
                <c:manualLayout>
                  <c:x val="5.728088539109652E-3"/>
                  <c:y val="0.18351518275053616"/>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6059-4C95-9F76-37D6C2682B27}"/>
                </c:ext>
              </c:extLst>
            </c:dLbl>
            <c:dLbl>
              <c:idx val="7"/>
              <c:layout>
                <c:manualLayout>
                  <c:x val="0"/>
                  <c:y val="0.31732833683946876"/>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6059-4C95-9F76-37D6C2682B27}"/>
                </c:ext>
              </c:extLst>
            </c:dLbl>
            <c:dLbl>
              <c:idx val="8"/>
              <c:layout>
                <c:manualLayout>
                  <c:x val="4.296066404332239E-3"/>
                  <c:y val="0.21027781356832254"/>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6059-4C95-9F76-37D6C2682B27}"/>
                </c:ext>
              </c:extLst>
            </c:dLbl>
            <c:dLbl>
              <c:idx val="9"/>
              <c:layout>
                <c:manualLayout>
                  <c:x val="0"/>
                  <c:y val="0.17204548382862764"/>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A-6059-4C95-9F76-37D6C2682B27}"/>
                </c:ext>
              </c:extLst>
            </c:dLbl>
            <c:dLbl>
              <c:idx val="10"/>
              <c:layout>
                <c:manualLayout>
                  <c:x val="4.296066404332134E-3"/>
                  <c:y val="0.20263134762038368"/>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6059-4C95-9F76-37D6C2682B27}"/>
                </c:ext>
              </c:extLst>
            </c:dLbl>
            <c:spPr>
              <a:solidFill>
                <a:sysClr val="window" lastClr="FFFFFF">
                  <a:lumMod val="85000"/>
                </a:sys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Sheet3!$U$16:$U$26</c:f>
              <c:strCache>
                <c:ptCount val="11"/>
                <c:pt idx="0">
                  <c:v>قطب یک </c:v>
                </c:pt>
                <c:pt idx="1">
                  <c:v>قطب دو</c:v>
                </c:pt>
                <c:pt idx="2">
                  <c:v>قطب سه </c:v>
                </c:pt>
                <c:pt idx="3">
                  <c:v>قطب چهار</c:v>
                </c:pt>
                <c:pt idx="4">
                  <c:v>قطب پنج</c:v>
                </c:pt>
                <c:pt idx="5">
                  <c:v>قطب شش</c:v>
                </c:pt>
                <c:pt idx="6">
                  <c:v>قطب هفت</c:v>
                </c:pt>
                <c:pt idx="7">
                  <c:v>قطب هشت</c:v>
                </c:pt>
                <c:pt idx="8">
                  <c:v>قطب نه </c:v>
                </c:pt>
                <c:pt idx="9">
                  <c:v>قطب ده</c:v>
                </c:pt>
                <c:pt idx="10">
                  <c:v>کشور</c:v>
                </c:pt>
              </c:strCache>
            </c:strRef>
          </c:cat>
          <c:val>
            <c:numRef>
              <c:f>Sheet3!$X$16:$X$26</c:f>
              <c:numCache>
                <c:formatCode>0.0</c:formatCode>
                <c:ptCount val="11"/>
                <c:pt idx="0">
                  <c:v>23.467292461132299</c:v>
                </c:pt>
                <c:pt idx="1">
                  <c:v>20.9384046756368</c:v>
                </c:pt>
                <c:pt idx="2" formatCode="0">
                  <c:v>24.666995559940801</c:v>
                </c:pt>
                <c:pt idx="3">
                  <c:v>20.484867917134256</c:v>
                </c:pt>
                <c:pt idx="4" formatCode="0.00">
                  <c:v>18.536990122432407</c:v>
                </c:pt>
                <c:pt idx="5" formatCode="0.00">
                  <c:v>14.767049789569541</c:v>
                </c:pt>
                <c:pt idx="6">
                  <c:v>21.54708037060978</c:v>
                </c:pt>
                <c:pt idx="7">
                  <c:v>36.945812807881779</c:v>
                </c:pt>
                <c:pt idx="8">
                  <c:v>25.318398035906089</c:v>
                </c:pt>
                <c:pt idx="9">
                  <c:v>20.583033481734464</c:v>
                </c:pt>
                <c:pt idx="10">
                  <c:v>23.4</c:v>
                </c:pt>
              </c:numCache>
            </c:numRef>
          </c:val>
          <c:extLst>
            <c:ext xmlns:c16="http://schemas.microsoft.com/office/drawing/2014/chart" uri="{C3380CC4-5D6E-409C-BE32-E72D297353CC}">
              <c16:uniqueId val="{00000002-D34E-485E-A7BD-76655459FB51}"/>
            </c:ext>
          </c:extLst>
        </c:ser>
        <c:dLbls>
          <c:showLegendKey val="0"/>
          <c:showVal val="0"/>
          <c:showCatName val="0"/>
          <c:showSerName val="0"/>
          <c:showPercent val="0"/>
          <c:showBubbleSize val="0"/>
        </c:dLbls>
        <c:gapWidth val="150"/>
        <c:shape val="box"/>
        <c:axId val="1545875344"/>
        <c:axId val="1545879088"/>
        <c:axId val="0"/>
      </c:bar3DChart>
      <c:catAx>
        <c:axId val="154587534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fa-IR"/>
          </a:p>
        </c:txPr>
        <c:crossAx val="1545879088"/>
        <c:crosses val="autoZero"/>
        <c:auto val="1"/>
        <c:lblAlgn val="ctr"/>
        <c:lblOffset val="100"/>
        <c:noMultiLvlLbl val="0"/>
      </c:catAx>
      <c:valAx>
        <c:axId val="1545879088"/>
        <c:scaling>
          <c:orientation val="minMax"/>
        </c:scaling>
        <c:delete val="1"/>
        <c:axPos val="l"/>
        <c:numFmt formatCode="0.0" sourceLinked="1"/>
        <c:majorTickMark val="none"/>
        <c:minorTickMark val="none"/>
        <c:tickLblPos val="nextTo"/>
        <c:crossAx val="1545875344"/>
        <c:crosses val="autoZero"/>
        <c:crossBetween val="between"/>
      </c:valAx>
      <c:spPr>
        <a:noFill/>
        <a:ln>
          <a:noFill/>
        </a:ln>
        <a:effectLst/>
      </c:spPr>
    </c:plotArea>
    <c:legend>
      <c:legendPos val="b"/>
      <c:layout>
        <c:manualLayout>
          <c:xMode val="edge"/>
          <c:yMode val="edge"/>
          <c:x val="0.32703168422265666"/>
          <c:y val="0.9125430941574979"/>
          <c:w val="0.36741685081869951"/>
          <c:h val="6.451750799868505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4054244504619834E-2"/>
          <c:y val="0"/>
          <c:w val="0.96372359170326516"/>
          <c:h val="0.77971728760441539"/>
        </c:manualLayout>
      </c:layout>
      <c:bar3DChart>
        <c:barDir val="col"/>
        <c:grouping val="standard"/>
        <c:varyColors val="0"/>
        <c:ser>
          <c:idx val="0"/>
          <c:order val="0"/>
          <c:tx>
            <c:strRef>
              <c:f>'نمودار 10 ساله '!$B$1</c:f>
              <c:strCache>
                <c:ptCount val="1"/>
                <c:pt idx="0">
                  <c:v>سهم مرگ 10به سهم موالید 10 ساله</c:v>
                </c:pt>
              </c:strCache>
            </c:strRef>
          </c:tx>
          <c:spPr>
            <a:solidFill>
              <a:srgbClr val="4BACC6">
                <a:lumMod val="75000"/>
              </a:srgbClr>
            </a:solidFill>
            <a:ln>
              <a:noFill/>
            </a:ln>
            <a:effectLst/>
            <a:sp3d/>
          </c:spPr>
          <c:invertIfNegative val="0"/>
          <c:dPt>
            <c:idx val="0"/>
            <c:invertIfNegative val="0"/>
            <c:bubble3D val="0"/>
            <c:spPr>
              <a:solidFill>
                <a:srgbClr val="92D050"/>
              </a:solidFill>
              <a:ln>
                <a:noFill/>
              </a:ln>
              <a:effectLst/>
              <a:sp3d/>
            </c:spPr>
            <c:extLst>
              <c:ext xmlns:c16="http://schemas.microsoft.com/office/drawing/2014/chart" uri="{C3380CC4-5D6E-409C-BE32-E72D297353CC}">
                <c16:uniqueId val="{0000001C-3E96-498F-8EFF-30B40D44A70A}"/>
              </c:ext>
            </c:extLst>
          </c:dPt>
          <c:dPt>
            <c:idx val="1"/>
            <c:invertIfNegative val="0"/>
            <c:bubble3D val="0"/>
            <c:spPr>
              <a:solidFill>
                <a:srgbClr val="92D050"/>
              </a:solidFill>
              <a:ln>
                <a:noFill/>
              </a:ln>
              <a:effectLst/>
              <a:sp3d/>
            </c:spPr>
            <c:extLst>
              <c:ext xmlns:c16="http://schemas.microsoft.com/office/drawing/2014/chart" uri="{C3380CC4-5D6E-409C-BE32-E72D297353CC}">
                <c16:uniqueId val="{0000001B-3E96-498F-8EFF-30B40D44A70A}"/>
              </c:ext>
            </c:extLst>
          </c:dPt>
          <c:dPt>
            <c:idx val="2"/>
            <c:invertIfNegative val="0"/>
            <c:bubble3D val="0"/>
            <c:spPr>
              <a:solidFill>
                <a:srgbClr val="92D050"/>
              </a:solidFill>
              <a:ln>
                <a:noFill/>
              </a:ln>
              <a:effectLst/>
              <a:sp3d/>
            </c:spPr>
            <c:extLst>
              <c:ext xmlns:c16="http://schemas.microsoft.com/office/drawing/2014/chart" uri="{C3380CC4-5D6E-409C-BE32-E72D297353CC}">
                <c16:uniqueId val="{0000001A-3E96-498F-8EFF-30B40D44A70A}"/>
              </c:ext>
            </c:extLst>
          </c:dPt>
          <c:dPt>
            <c:idx val="3"/>
            <c:invertIfNegative val="0"/>
            <c:bubble3D val="0"/>
            <c:spPr>
              <a:solidFill>
                <a:srgbClr val="92D050"/>
              </a:solidFill>
              <a:ln>
                <a:noFill/>
              </a:ln>
              <a:effectLst/>
              <a:sp3d/>
            </c:spPr>
            <c:extLst>
              <c:ext xmlns:c16="http://schemas.microsoft.com/office/drawing/2014/chart" uri="{C3380CC4-5D6E-409C-BE32-E72D297353CC}">
                <c16:uniqueId val="{00000019-3E96-498F-8EFF-30B40D44A70A}"/>
              </c:ext>
            </c:extLst>
          </c:dPt>
          <c:dPt>
            <c:idx val="4"/>
            <c:invertIfNegative val="0"/>
            <c:bubble3D val="0"/>
            <c:spPr>
              <a:solidFill>
                <a:srgbClr val="92D050"/>
              </a:solidFill>
              <a:ln>
                <a:noFill/>
              </a:ln>
              <a:effectLst/>
              <a:sp3d/>
            </c:spPr>
            <c:extLst>
              <c:ext xmlns:c16="http://schemas.microsoft.com/office/drawing/2014/chart" uri="{C3380CC4-5D6E-409C-BE32-E72D297353CC}">
                <c16:uniqueId val="{00000018-3E96-498F-8EFF-30B40D44A70A}"/>
              </c:ext>
            </c:extLst>
          </c:dPt>
          <c:dPt>
            <c:idx val="5"/>
            <c:invertIfNegative val="0"/>
            <c:bubble3D val="0"/>
            <c:spPr>
              <a:solidFill>
                <a:srgbClr val="92D050"/>
              </a:solidFill>
              <a:ln>
                <a:noFill/>
              </a:ln>
              <a:effectLst/>
              <a:sp3d/>
            </c:spPr>
            <c:extLst>
              <c:ext xmlns:c16="http://schemas.microsoft.com/office/drawing/2014/chart" uri="{C3380CC4-5D6E-409C-BE32-E72D297353CC}">
                <c16:uniqueId val="{00000017-3E96-498F-8EFF-30B40D44A70A}"/>
              </c:ext>
            </c:extLst>
          </c:dPt>
          <c:dPt>
            <c:idx val="6"/>
            <c:invertIfNegative val="0"/>
            <c:bubble3D val="0"/>
            <c:spPr>
              <a:solidFill>
                <a:srgbClr val="92D050"/>
              </a:solidFill>
              <a:ln>
                <a:noFill/>
              </a:ln>
              <a:effectLst/>
              <a:sp3d/>
            </c:spPr>
            <c:extLst>
              <c:ext xmlns:c16="http://schemas.microsoft.com/office/drawing/2014/chart" uri="{C3380CC4-5D6E-409C-BE32-E72D297353CC}">
                <c16:uniqueId val="{00000016-3E96-498F-8EFF-30B40D44A70A}"/>
              </c:ext>
            </c:extLst>
          </c:dPt>
          <c:dPt>
            <c:idx val="7"/>
            <c:invertIfNegative val="0"/>
            <c:bubble3D val="0"/>
            <c:spPr>
              <a:solidFill>
                <a:srgbClr val="92D050"/>
              </a:solidFill>
              <a:ln>
                <a:noFill/>
              </a:ln>
              <a:effectLst/>
              <a:sp3d/>
            </c:spPr>
            <c:extLst>
              <c:ext xmlns:c16="http://schemas.microsoft.com/office/drawing/2014/chart" uri="{C3380CC4-5D6E-409C-BE32-E72D297353CC}">
                <c16:uniqueId val="{00000015-3E96-498F-8EFF-30B40D44A70A}"/>
              </c:ext>
            </c:extLst>
          </c:dPt>
          <c:dPt>
            <c:idx val="8"/>
            <c:invertIfNegative val="0"/>
            <c:bubble3D val="0"/>
            <c:spPr>
              <a:solidFill>
                <a:srgbClr val="92D050"/>
              </a:solidFill>
              <a:ln>
                <a:noFill/>
              </a:ln>
              <a:effectLst/>
              <a:sp3d/>
            </c:spPr>
            <c:extLst>
              <c:ext xmlns:c16="http://schemas.microsoft.com/office/drawing/2014/chart" uri="{C3380CC4-5D6E-409C-BE32-E72D297353CC}">
                <c16:uniqueId val="{00000014-3E96-498F-8EFF-30B40D44A70A}"/>
              </c:ext>
            </c:extLst>
          </c:dPt>
          <c:dPt>
            <c:idx val="9"/>
            <c:invertIfNegative val="0"/>
            <c:bubble3D val="0"/>
            <c:spPr>
              <a:solidFill>
                <a:srgbClr val="92D050"/>
              </a:solidFill>
              <a:ln>
                <a:noFill/>
              </a:ln>
              <a:effectLst/>
              <a:sp3d/>
            </c:spPr>
            <c:extLst>
              <c:ext xmlns:c16="http://schemas.microsoft.com/office/drawing/2014/chart" uri="{C3380CC4-5D6E-409C-BE32-E72D297353CC}">
                <c16:uniqueId val="{00000013-3E96-498F-8EFF-30B40D44A70A}"/>
              </c:ext>
            </c:extLst>
          </c:dPt>
          <c:dPt>
            <c:idx val="10"/>
            <c:invertIfNegative val="0"/>
            <c:bubble3D val="0"/>
            <c:spPr>
              <a:solidFill>
                <a:srgbClr val="92D050"/>
              </a:solidFill>
              <a:ln>
                <a:noFill/>
              </a:ln>
              <a:effectLst/>
              <a:sp3d/>
            </c:spPr>
            <c:extLst>
              <c:ext xmlns:c16="http://schemas.microsoft.com/office/drawing/2014/chart" uri="{C3380CC4-5D6E-409C-BE32-E72D297353CC}">
                <c16:uniqueId val="{00000001-3E96-498F-8EFF-30B40D44A70A}"/>
              </c:ext>
            </c:extLst>
          </c:dPt>
          <c:dPt>
            <c:idx val="11"/>
            <c:invertIfNegative val="0"/>
            <c:bubble3D val="0"/>
            <c:spPr>
              <a:solidFill>
                <a:srgbClr val="92D050"/>
              </a:solidFill>
              <a:ln>
                <a:noFill/>
              </a:ln>
              <a:effectLst/>
              <a:sp3d/>
            </c:spPr>
            <c:extLst>
              <c:ext xmlns:c16="http://schemas.microsoft.com/office/drawing/2014/chart" uri="{C3380CC4-5D6E-409C-BE32-E72D297353CC}">
                <c16:uniqueId val="{00000012-3E96-498F-8EFF-30B40D44A70A}"/>
              </c:ext>
            </c:extLst>
          </c:dPt>
          <c:dPt>
            <c:idx val="12"/>
            <c:invertIfNegative val="0"/>
            <c:bubble3D val="0"/>
            <c:spPr>
              <a:solidFill>
                <a:srgbClr val="1F497D">
                  <a:lumMod val="75000"/>
                </a:srgbClr>
              </a:solidFill>
              <a:ln>
                <a:noFill/>
              </a:ln>
              <a:effectLst/>
              <a:sp3d/>
            </c:spPr>
            <c:extLst>
              <c:ext xmlns:c16="http://schemas.microsoft.com/office/drawing/2014/chart" uri="{C3380CC4-5D6E-409C-BE32-E72D297353CC}">
                <c16:uniqueId val="{00000011-3E96-498F-8EFF-30B40D44A70A}"/>
              </c:ext>
            </c:extLst>
          </c:dPt>
          <c:dPt>
            <c:idx val="13"/>
            <c:invertIfNegative val="0"/>
            <c:bubble3D val="0"/>
            <c:spPr>
              <a:solidFill>
                <a:srgbClr val="FF9999"/>
              </a:solidFill>
              <a:ln>
                <a:noFill/>
              </a:ln>
              <a:effectLst/>
              <a:sp3d/>
            </c:spPr>
            <c:extLst>
              <c:ext xmlns:c16="http://schemas.microsoft.com/office/drawing/2014/chart" uri="{C3380CC4-5D6E-409C-BE32-E72D297353CC}">
                <c16:uniqueId val="{00000010-3E96-498F-8EFF-30B40D44A70A}"/>
              </c:ext>
            </c:extLst>
          </c:dPt>
          <c:dPt>
            <c:idx val="14"/>
            <c:invertIfNegative val="0"/>
            <c:bubble3D val="0"/>
            <c:spPr>
              <a:solidFill>
                <a:srgbClr val="FF9999"/>
              </a:solidFill>
              <a:ln>
                <a:noFill/>
              </a:ln>
              <a:effectLst/>
              <a:sp3d/>
            </c:spPr>
            <c:extLst>
              <c:ext xmlns:c16="http://schemas.microsoft.com/office/drawing/2014/chart" uri="{C3380CC4-5D6E-409C-BE32-E72D297353CC}">
                <c16:uniqueId val="{0000000F-3E96-498F-8EFF-30B40D44A70A}"/>
              </c:ext>
            </c:extLst>
          </c:dPt>
          <c:dPt>
            <c:idx val="15"/>
            <c:invertIfNegative val="0"/>
            <c:bubble3D val="0"/>
            <c:spPr>
              <a:solidFill>
                <a:srgbClr val="FF9999"/>
              </a:solidFill>
              <a:ln>
                <a:noFill/>
              </a:ln>
              <a:effectLst/>
              <a:sp3d/>
            </c:spPr>
            <c:extLst>
              <c:ext xmlns:c16="http://schemas.microsoft.com/office/drawing/2014/chart" uri="{C3380CC4-5D6E-409C-BE32-E72D297353CC}">
                <c16:uniqueId val="{0000000E-3E96-498F-8EFF-30B40D44A70A}"/>
              </c:ext>
            </c:extLst>
          </c:dPt>
          <c:dPt>
            <c:idx val="16"/>
            <c:invertIfNegative val="0"/>
            <c:bubble3D val="0"/>
            <c:spPr>
              <a:solidFill>
                <a:srgbClr val="FF9999"/>
              </a:solidFill>
              <a:ln>
                <a:noFill/>
              </a:ln>
              <a:effectLst/>
              <a:sp3d/>
            </c:spPr>
            <c:extLst>
              <c:ext xmlns:c16="http://schemas.microsoft.com/office/drawing/2014/chart" uri="{C3380CC4-5D6E-409C-BE32-E72D297353CC}">
                <c16:uniqueId val="{0000000D-3E96-498F-8EFF-30B40D44A70A}"/>
              </c:ext>
            </c:extLst>
          </c:dPt>
          <c:dPt>
            <c:idx val="17"/>
            <c:invertIfNegative val="0"/>
            <c:bubble3D val="0"/>
            <c:spPr>
              <a:solidFill>
                <a:srgbClr val="FF9999"/>
              </a:solidFill>
              <a:ln>
                <a:noFill/>
              </a:ln>
              <a:effectLst/>
              <a:sp3d/>
            </c:spPr>
            <c:extLst>
              <c:ext xmlns:c16="http://schemas.microsoft.com/office/drawing/2014/chart" uri="{C3380CC4-5D6E-409C-BE32-E72D297353CC}">
                <c16:uniqueId val="{0000000C-3E96-498F-8EFF-30B40D44A70A}"/>
              </c:ext>
            </c:extLst>
          </c:dPt>
          <c:dPt>
            <c:idx val="18"/>
            <c:invertIfNegative val="0"/>
            <c:bubble3D val="0"/>
            <c:spPr>
              <a:solidFill>
                <a:srgbClr val="FF9999"/>
              </a:solidFill>
              <a:ln>
                <a:noFill/>
              </a:ln>
              <a:effectLst/>
              <a:sp3d/>
            </c:spPr>
            <c:extLst>
              <c:ext xmlns:c16="http://schemas.microsoft.com/office/drawing/2014/chart" uri="{C3380CC4-5D6E-409C-BE32-E72D297353CC}">
                <c16:uniqueId val="{0000000B-3E96-498F-8EFF-30B40D44A70A}"/>
              </c:ext>
            </c:extLst>
          </c:dPt>
          <c:dPt>
            <c:idx val="19"/>
            <c:invertIfNegative val="0"/>
            <c:bubble3D val="0"/>
            <c:spPr>
              <a:solidFill>
                <a:srgbClr val="FF9999"/>
              </a:solidFill>
              <a:ln>
                <a:noFill/>
              </a:ln>
              <a:effectLst/>
              <a:sp3d/>
            </c:spPr>
            <c:extLst>
              <c:ext xmlns:c16="http://schemas.microsoft.com/office/drawing/2014/chart" uri="{C3380CC4-5D6E-409C-BE32-E72D297353CC}">
                <c16:uniqueId val="{0000000A-3E96-498F-8EFF-30B40D44A70A}"/>
              </c:ext>
            </c:extLst>
          </c:dPt>
          <c:dPt>
            <c:idx val="20"/>
            <c:invertIfNegative val="0"/>
            <c:bubble3D val="0"/>
            <c:spPr>
              <a:solidFill>
                <a:srgbClr val="FF9999"/>
              </a:solidFill>
              <a:ln>
                <a:noFill/>
              </a:ln>
              <a:effectLst/>
              <a:sp3d/>
            </c:spPr>
            <c:extLst>
              <c:ext xmlns:c16="http://schemas.microsoft.com/office/drawing/2014/chart" uri="{C3380CC4-5D6E-409C-BE32-E72D297353CC}">
                <c16:uniqueId val="{00000009-3E96-498F-8EFF-30B40D44A70A}"/>
              </c:ext>
            </c:extLst>
          </c:dPt>
          <c:dPt>
            <c:idx val="21"/>
            <c:invertIfNegative val="0"/>
            <c:bubble3D val="0"/>
            <c:spPr>
              <a:solidFill>
                <a:srgbClr val="FF9999"/>
              </a:solidFill>
              <a:ln>
                <a:noFill/>
              </a:ln>
              <a:effectLst/>
              <a:sp3d/>
            </c:spPr>
            <c:extLst>
              <c:ext xmlns:c16="http://schemas.microsoft.com/office/drawing/2014/chart" uri="{C3380CC4-5D6E-409C-BE32-E72D297353CC}">
                <c16:uniqueId val="{00000008-3E96-498F-8EFF-30B40D44A70A}"/>
              </c:ext>
            </c:extLst>
          </c:dPt>
          <c:dPt>
            <c:idx val="22"/>
            <c:invertIfNegative val="0"/>
            <c:bubble3D val="0"/>
            <c:spPr>
              <a:solidFill>
                <a:srgbClr val="FF9999"/>
              </a:solidFill>
              <a:ln>
                <a:noFill/>
              </a:ln>
              <a:effectLst/>
              <a:sp3d/>
            </c:spPr>
            <c:extLst>
              <c:ext xmlns:c16="http://schemas.microsoft.com/office/drawing/2014/chart" uri="{C3380CC4-5D6E-409C-BE32-E72D297353CC}">
                <c16:uniqueId val="{00000007-3E96-498F-8EFF-30B40D44A70A}"/>
              </c:ext>
            </c:extLst>
          </c:dPt>
          <c:dPt>
            <c:idx val="23"/>
            <c:invertIfNegative val="0"/>
            <c:bubble3D val="0"/>
            <c:spPr>
              <a:solidFill>
                <a:srgbClr val="FF9999"/>
              </a:solidFill>
              <a:ln>
                <a:noFill/>
              </a:ln>
              <a:effectLst/>
              <a:sp3d/>
            </c:spPr>
            <c:extLst>
              <c:ext xmlns:c16="http://schemas.microsoft.com/office/drawing/2014/chart" uri="{C3380CC4-5D6E-409C-BE32-E72D297353CC}">
                <c16:uniqueId val="{00000006-3E96-498F-8EFF-30B40D44A70A}"/>
              </c:ext>
            </c:extLst>
          </c:dPt>
          <c:dPt>
            <c:idx val="24"/>
            <c:invertIfNegative val="0"/>
            <c:bubble3D val="0"/>
            <c:spPr>
              <a:solidFill>
                <a:srgbClr val="FF9999"/>
              </a:solidFill>
              <a:ln>
                <a:noFill/>
              </a:ln>
              <a:effectLst/>
              <a:sp3d/>
            </c:spPr>
            <c:extLst>
              <c:ext xmlns:c16="http://schemas.microsoft.com/office/drawing/2014/chart" uri="{C3380CC4-5D6E-409C-BE32-E72D297353CC}">
                <c16:uniqueId val="{00000005-3E96-498F-8EFF-30B40D44A70A}"/>
              </c:ext>
            </c:extLst>
          </c:dPt>
          <c:dPt>
            <c:idx val="25"/>
            <c:invertIfNegative val="0"/>
            <c:bubble3D val="0"/>
            <c:spPr>
              <a:solidFill>
                <a:srgbClr val="FF9999"/>
              </a:solidFill>
              <a:ln>
                <a:noFill/>
              </a:ln>
              <a:effectLst/>
              <a:sp3d/>
            </c:spPr>
            <c:extLst>
              <c:ext xmlns:c16="http://schemas.microsoft.com/office/drawing/2014/chart" uri="{C3380CC4-5D6E-409C-BE32-E72D297353CC}">
                <c16:uniqueId val="{00000004-3E96-498F-8EFF-30B40D44A70A}"/>
              </c:ext>
            </c:extLst>
          </c:dPt>
          <c:dPt>
            <c:idx val="26"/>
            <c:invertIfNegative val="0"/>
            <c:bubble3D val="0"/>
            <c:spPr>
              <a:solidFill>
                <a:srgbClr val="FF9999"/>
              </a:solidFill>
              <a:ln>
                <a:noFill/>
              </a:ln>
              <a:effectLst/>
              <a:sp3d/>
            </c:spPr>
            <c:extLst>
              <c:ext xmlns:c16="http://schemas.microsoft.com/office/drawing/2014/chart" uri="{C3380CC4-5D6E-409C-BE32-E72D297353CC}">
                <c16:uniqueId val="{00000003-3E96-498F-8EFF-30B40D44A70A}"/>
              </c:ext>
            </c:extLst>
          </c:dPt>
          <c:dPt>
            <c:idx val="27"/>
            <c:invertIfNegative val="0"/>
            <c:bubble3D val="0"/>
            <c:spPr>
              <a:solidFill>
                <a:srgbClr val="FF9999"/>
              </a:solidFill>
              <a:ln>
                <a:noFill/>
              </a:ln>
              <a:effectLst/>
              <a:sp3d/>
            </c:spPr>
            <c:extLst>
              <c:ext xmlns:c16="http://schemas.microsoft.com/office/drawing/2014/chart" uri="{C3380CC4-5D6E-409C-BE32-E72D297353CC}">
                <c16:uniqueId val="{00000002-3E96-498F-8EFF-30B40D44A70A}"/>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'نمودار 10 ساله '!$A$2:$A$29</c:f>
              <c:strCache>
                <c:ptCount val="28"/>
                <c:pt idx="0">
                  <c:v>جرقویه</c:v>
                </c:pt>
                <c:pt idx="1">
                  <c:v>دهاقان </c:v>
                </c:pt>
                <c:pt idx="2">
                  <c:v>سمیرم </c:v>
                </c:pt>
                <c:pt idx="3">
                  <c:v>فریدون شهر </c:v>
                </c:pt>
                <c:pt idx="4">
                  <c:v>کوهپایه</c:v>
                </c:pt>
                <c:pt idx="5">
                  <c:v>هرند</c:v>
                </c:pt>
                <c:pt idx="6">
                  <c:v>گلپایگان </c:v>
                </c:pt>
                <c:pt idx="7">
                  <c:v>شاهین شهر و میمه</c:v>
                </c:pt>
                <c:pt idx="8">
                  <c:v>اصفهان 2</c:v>
                </c:pt>
                <c:pt idx="9">
                  <c:v>فلاورجان </c:v>
                </c:pt>
                <c:pt idx="10">
                  <c:v>اصفهان 1</c:v>
                </c:pt>
                <c:pt idx="11">
                  <c:v>نطنز</c:v>
                </c:pt>
                <c:pt idx="12">
                  <c:v>دانشگاه</c:v>
                </c:pt>
                <c:pt idx="13">
                  <c:v>چادگان </c:v>
                </c:pt>
                <c:pt idx="14">
                  <c:v>شهرضا </c:v>
                </c:pt>
                <c:pt idx="15">
                  <c:v>اردستان </c:v>
                </c:pt>
                <c:pt idx="16">
                  <c:v>برخوار </c:v>
                </c:pt>
                <c:pt idx="17">
                  <c:v>لنجان </c:v>
                </c:pt>
                <c:pt idx="18">
                  <c:v>مبارکه </c:v>
                </c:pt>
                <c:pt idx="19">
                  <c:v>خمینی شهر </c:v>
                </c:pt>
                <c:pt idx="20">
                  <c:v>خوانسار </c:v>
                </c:pt>
                <c:pt idx="21">
                  <c:v>نجف آباد </c:v>
                </c:pt>
                <c:pt idx="22">
                  <c:v>خور</c:v>
                </c:pt>
                <c:pt idx="23">
                  <c:v>تیران و کرون </c:v>
                </c:pt>
                <c:pt idx="24">
                  <c:v>نائین </c:v>
                </c:pt>
                <c:pt idx="25">
                  <c:v>بویین  میاندشت</c:v>
                </c:pt>
                <c:pt idx="26">
                  <c:v>فریدن </c:v>
                </c:pt>
                <c:pt idx="27">
                  <c:v>ورزنه</c:v>
                </c:pt>
              </c:strCache>
            </c:strRef>
          </c:cat>
          <c:val>
            <c:numRef>
              <c:f>'نمودار 10 ساله '!$B$2:$B$29</c:f>
              <c:numCache>
                <c:formatCode>0.00</c:formatCode>
                <c:ptCount val="28"/>
                <c:pt idx="0">
                  <c:v>0</c:v>
                </c:pt>
                <c:pt idx="1">
                  <c:v>0</c:v>
                </c:pt>
                <c:pt idx="2">
                  <c:v>0</c:v>
                </c:pt>
                <c:pt idx="3">
                  <c:v>0</c:v>
                </c:pt>
                <c:pt idx="4">
                  <c:v>0</c:v>
                </c:pt>
                <c:pt idx="5">
                  <c:v>0</c:v>
                </c:pt>
                <c:pt idx="6">
                  <c:v>0.48979502067388053</c:v>
                </c:pt>
                <c:pt idx="7">
                  <c:v>0.58298429319371736</c:v>
                </c:pt>
                <c:pt idx="8">
                  <c:v>0.64064402037318546</c:v>
                </c:pt>
                <c:pt idx="9">
                  <c:v>0.75806056315015535</c:v>
                </c:pt>
                <c:pt idx="10">
                  <c:v>0.79772753324163237</c:v>
                </c:pt>
                <c:pt idx="11">
                  <c:v>0.96457033957033944</c:v>
                </c:pt>
                <c:pt idx="12">
                  <c:v>1</c:v>
                </c:pt>
                <c:pt idx="13">
                  <c:v>1.0363924050632911</c:v>
                </c:pt>
                <c:pt idx="14">
                  <c:v>1.0469161338849191</c:v>
                </c:pt>
                <c:pt idx="15">
                  <c:v>1.0727360308285163</c:v>
                </c:pt>
                <c:pt idx="16">
                  <c:v>1.075585607341222</c:v>
                </c:pt>
                <c:pt idx="17">
                  <c:v>1.1172027290448343</c:v>
                </c:pt>
                <c:pt idx="18">
                  <c:v>1.4045865078964632</c:v>
                </c:pt>
                <c:pt idx="19">
                  <c:v>1.5429670845058412</c:v>
                </c:pt>
                <c:pt idx="20">
                  <c:v>1.7306496736089523</c:v>
                </c:pt>
                <c:pt idx="21">
                  <c:v>1.8393870491293531</c:v>
                </c:pt>
                <c:pt idx="22">
                  <c:v>1.9749911316069526</c:v>
                </c:pt>
                <c:pt idx="23">
                  <c:v>2.0162969669533721</c:v>
                </c:pt>
                <c:pt idx="24">
                  <c:v>2.2027695351137488</c:v>
                </c:pt>
                <c:pt idx="25">
                  <c:v>2.3207586494372654</c:v>
                </c:pt>
                <c:pt idx="26">
                  <c:v>3.7868997415317649</c:v>
                </c:pt>
                <c:pt idx="27">
                  <c:v>7.7219140083217752</c:v>
                </c:pt>
              </c:numCache>
            </c:numRef>
          </c:val>
          <c:extLst>
            <c:ext xmlns:c16="http://schemas.microsoft.com/office/drawing/2014/chart" uri="{C3380CC4-5D6E-409C-BE32-E72D297353CC}">
              <c16:uniqueId val="{00000000-3E96-498F-8EFF-30B40D44A70A}"/>
            </c:ext>
          </c:extLst>
        </c:ser>
        <c:dLbls>
          <c:showLegendKey val="0"/>
          <c:showVal val="1"/>
          <c:showCatName val="0"/>
          <c:showSerName val="0"/>
          <c:showPercent val="0"/>
          <c:showBubbleSize val="0"/>
        </c:dLbls>
        <c:gapWidth val="150"/>
        <c:shape val="box"/>
        <c:axId val="584804303"/>
        <c:axId val="584807631"/>
        <c:axId val="672965343"/>
      </c:bar3DChart>
      <c:catAx>
        <c:axId val="584804303"/>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fa-IR"/>
          </a:p>
        </c:txPr>
        <c:crossAx val="584807631"/>
        <c:crosses val="autoZero"/>
        <c:auto val="1"/>
        <c:lblAlgn val="ctr"/>
        <c:lblOffset val="100"/>
        <c:noMultiLvlLbl val="0"/>
      </c:catAx>
      <c:valAx>
        <c:axId val="584807631"/>
        <c:scaling>
          <c:orientation val="minMax"/>
        </c:scaling>
        <c:delete val="1"/>
        <c:axPos val="l"/>
        <c:numFmt formatCode="0.00" sourceLinked="1"/>
        <c:majorTickMark val="none"/>
        <c:minorTickMark val="none"/>
        <c:tickLblPos val="nextTo"/>
        <c:crossAx val="584804303"/>
        <c:crosses val="autoZero"/>
        <c:crossBetween val="between"/>
      </c:valAx>
      <c:serAx>
        <c:axId val="672965343"/>
        <c:scaling>
          <c:orientation val="minMax"/>
        </c:scaling>
        <c:delete val="1"/>
        <c:axPos val="b"/>
        <c:majorTickMark val="none"/>
        <c:minorTickMark val="none"/>
        <c:tickLblPos val="nextTo"/>
        <c:crossAx val="584807631"/>
        <c:crosses val="autoZero"/>
      </c:serAx>
      <c:spPr>
        <a:noFill/>
        <a:ln w="25400">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5909524291521175E-2"/>
          <c:y val="4.350293435827348E-2"/>
          <c:w val="0.92423442445975201"/>
          <c:h val="0.66341853572959197"/>
        </c:manualLayout>
      </c:layout>
      <c:bar3DChart>
        <c:barDir val="col"/>
        <c:grouping val="clustered"/>
        <c:varyColors val="0"/>
        <c:ser>
          <c:idx val="0"/>
          <c:order val="0"/>
          <c:tx>
            <c:strRef>
              <c:f>Sheet1!$B$1</c:f>
              <c:strCache>
                <c:ptCount val="1"/>
                <c:pt idx="0">
                  <c:v>درصد علل مرگ</c:v>
                </c:pt>
              </c:strCache>
            </c:strRef>
          </c:tx>
          <c:spPr>
            <a:solidFill>
              <a:schemeClr val="accent5">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layout>
                <c:manualLayout>
                  <c:x val="2.790049030168705E-2"/>
                  <c:y val="-3.237704442056846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EB58-4B66-BEAE-A941D72D9687}"/>
                </c:ext>
              </c:extLst>
            </c:dLbl>
            <c:dLbl>
              <c:idx val="1"/>
              <c:layout>
                <c:manualLayout>
                  <c:x val="2.4180424928128778E-2"/>
                  <c:y val="-3.597449380063162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EB58-4B66-BEAE-A941D72D9687}"/>
                </c:ext>
              </c:extLst>
            </c:dLbl>
            <c:dLbl>
              <c:idx val="2"/>
              <c:layout>
                <c:manualLayout>
                  <c:x val="2.2320392241349504E-2"/>
                  <c:y val="-4.3169392560757948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EB58-4B66-BEAE-A941D72D9687}"/>
                </c:ext>
              </c:extLst>
            </c:dLbl>
            <c:dLbl>
              <c:idx val="3"/>
              <c:layout>
                <c:manualLayout>
                  <c:x val="2.232039224134964E-2"/>
                  <c:y val="-3.237704442056846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413F-45B0-B1F0-5555802F1340}"/>
                </c:ext>
              </c:extLst>
            </c:dLbl>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گروه اول:  بارداری منتهي به سقط</c:v>
                </c:pt>
                <c:pt idx="1">
                  <c:v>گروه دوم : اختلالات افزايش فشارخون در بارداری، زايمان و پس از زایمان</c:v>
                </c:pt>
                <c:pt idx="2">
                  <c:v>گروه هفتم : عوارض غیر مامایی</c:v>
                </c:pt>
                <c:pt idx="3">
                  <c:v>گروه هشتم : عوامل ناشناخته یا تعیین نشده</c:v>
                </c:pt>
              </c:strCache>
            </c:strRef>
          </c:cat>
          <c:val>
            <c:numRef>
              <c:f>Sheet1!$B$2:$B$5</c:f>
              <c:numCache>
                <c:formatCode>General</c:formatCode>
                <c:ptCount val="4"/>
                <c:pt idx="0">
                  <c:v>14.28</c:v>
                </c:pt>
                <c:pt idx="1">
                  <c:v>28.56</c:v>
                </c:pt>
                <c:pt idx="2">
                  <c:v>42.85</c:v>
                </c:pt>
                <c:pt idx="3">
                  <c:v>14.28</c:v>
                </c:pt>
              </c:numCache>
            </c:numRef>
          </c:val>
          <c:extLst>
            <c:ext xmlns:c16="http://schemas.microsoft.com/office/drawing/2014/chart" uri="{C3380CC4-5D6E-409C-BE32-E72D297353CC}">
              <c16:uniqueId val="{00000003-2590-402C-B66B-F58E5E980EF2}"/>
            </c:ext>
          </c:extLst>
        </c:ser>
        <c:dLbls>
          <c:showLegendKey val="0"/>
          <c:showVal val="1"/>
          <c:showCatName val="0"/>
          <c:showSerName val="0"/>
          <c:showPercent val="0"/>
          <c:showBubbleSize val="0"/>
        </c:dLbls>
        <c:gapWidth val="150"/>
        <c:shape val="box"/>
        <c:axId val="189053968"/>
        <c:axId val="191257936"/>
        <c:axId val="0"/>
      </c:bar3DChart>
      <c:catAx>
        <c:axId val="18905396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fa-IR"/>
          </a:p>
        </c:txPr>
        <c:crossAx val="191257936"/>
        <c:crosses val="autoZero"/>
        <c:auto val="1"/>
        <c:lblAlgn val="ctr"/>
        <c:lblOffset val="100"/>
        <c:noMultiLvlLbl val="0"/>
      </c:catAx>
      <c:valAx>
        <c:axId val="191257936"/>
        <c:scaling>
          <c:orientation val="minMax"/>
        </c:scaling>
        <c:delete val="1"/>
        <c:axPos val="l"/>
        <c:numFmt formatCode="General" sourceLinked="1"/>
        <c:majorTickMark val="none"/>
        <c:minorTickMark val="none"/>
        <c:tickLblPos val="nextTo"/>
        <c:crossAx val="18905396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solidFill>
        <a:schemeClr val="tx2">
          <a:lumMod val="75000"/>
        </a:schemeClr>
      </a:solidFill>
    </a:ln>
    <a:effectLst/>
  </c:spPr>
  <c:txPr>
    <a:bodyPr/>
    <a:lstStyle/>
    <a:p>
      <a:pPr>
        <a:defRPr/>
      </a:pPr>
      <a:endParaRPr lang="fa-I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6">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2B4D53-43DD-4E17-B093-93E5BE4C0E93}" type="doc">
      <dgm:prSet loTypeId="urn:microsoft.com/office/officeart/2008/layout/NameandTitleOrganizationalChart" loCatId="hierarchy" qsTypeId="urn:microsoft.com/office/officeart/2005/8/quickstyle/simple4" qsCatId="simple" csTypeId="urn:microsoft.com/office/officeart/2005/8/colors/colorful1" csCatId="colorful" phldr="1"/>
      <dgm:spPr/>
      <dgm:t>
        <a:bodyPr/>
        <a:lstStyle/>
        <a:p>
          <a:endParaRPr lang="en-US"/>
        </a:p>
      </dgm:t>
    </dgm:pt>
    <dgm:pt modelId="{19E981D8-E783-443A-8072-6BEE2F5A64DD}">
      <dgm:prSet phldrT="[Text]" custT="1">
        <dgm:style>
          <a:lnRef idx="0">
            <a:schemeClr val="accent5"/>
          </a:lnRef>
          <a:fillRef idx="3">
            <a:schemeClr val="accent5"/>
          </a:fillRef>
          <a:effectRef idx="3">
            <a:schemeClr val="accent5"/>
          </a:effectRef>
          <a:fontRef idx="minor">
            <a:schemeClr val="lt1"/>
          </a:fontRef>
        </dgm:style>
      </dgm:prSet>
      <dgm:spPr/>
      <dgm:t>
        <a:bodyPr/>
        <a:lstStyle/>
        <a:p>
          <a:pPr rtl="1"/>
          <a:r>
            <a:rPr lang="fa-IR" sz="1600" dirty="0">
              <a:effectLst/>
              <a:latin typeface="Calibri" panose="020F0502020204030204" pitchFamily="34" charset="0"/>
              <a:ea typeface="Calibri" panose="020F0502020204030204" pitchFamily="34" charset="0"/>
              <a:cs typeface="B Titr" panose="00000700000000000000" pitchFamily="2" charset="-78"/>
            </a:rPr>
            <a:t>تعداد کل موارد مرگ مادر ثبت شده سال 1402</a:t>
          </a:r>
          <a:endParaRPr lang="en-US" sz="1600" dirty="0"/>
        </a:p>
      </dgm:t>
    </dgm:pt>
    <dgm:pt modelId="{E3273035-A6D9-4450-8E53-D0D52588C149}" type="parTrans" cxnId="{9ADBE9A2-4386-4431-93C3-FE163D3251AC}">
      <dgm:prSet/>
      <dgm:spPr/>
      <dgm:t>
        <a:bodyPr/>
        <a:lstStyle/>
        <a:p>
          <a:endParaRPr lang="en-US"/>
        </a:p>
      </dgm:t>
    </dgm:pt>
    <dgm:pt modelId="{827B8C59-6B6E-4B9C-9E19-716E5636B38B}" type="sibTrans" cxnId="{9ADBE9A2-4386-4431-93C3-FE163D3251AC}">
      <dgm:prSet custT="1"/>
      <dgm:spPr/>
      <dgm:t>
        <a:bodyPr/>
        <a:lstStyle/>
        <a:p>
          <a:pPr algn="ctr"/>
          <a:r>
            <a:rPr lang="fa-IR" sz="1800" b="1" dirty="0">
              <a:cs typeface="B Mitra" panose="00000400000000000000" pitchFamily="2" charset="-78"/>
            </a:rPr>
            <a:t>15</a:t>
          </a:r>
          <a:endParaRPr lang="en-US" sz="1800" b="1" dirty="0">
            <a:cs typeface="B Mitra" panose="00000400000000000000" pitchFamily="2" charset="-78"/>
          </a:endParaRPr>
        </a:p>
      </dgm:t>
    </dgm:pt>
    <dgm:pt modelId="{C53A0FB8-5084-4511-A825-8E313DEF669A}" type="asst">
      <dgm:prSet phldrT="[Text]" custT="1">
        <dgm:style>
          <a:lnRef idx="0">
            <a:schemeClr val="accent6"/>
          </a:lnRef>
          <a:fillRef idx="3">
            <a:schemeClr val="accent6"/>
          </a:fillRef>
          <a:effectRef idx="3">
            <a:schemeClr val="accent6"/>
          </a:effectRef>
          <a:fontRef idx="minor">
            <a:schemeClr val="lt1"/>
          </a:fontRef>
        </dgm:style>
      </dgm:prSet>
      <dgm:spPr/>
      <dgm:t>
        <a:bodyPr/>
        <a:lstStyle/>
        <a:p>
          <a:pPr rtl="1"/>
          <a:r>
            <a:rPr lang="fa-IR" sz="1200" dirty="0">
              <a:effectLst/>
              <a:latin typeface="Calibri" panose="020F0502020204030204" pitchFamily="34" charset="0"/>
              <a:ea typeface="Calibri" panose="020F0502020204030204" pitchFamily="34" charset="0"/>
              <a:cs typeface="B Titr" panose="00000700000000000000" pitchFamily="2" charset="-78"/>
            </a:rPr>
            <a:t>تعداد مرگ مادر مطابق تعریف سازمان جهانی بهداشت</a:t>
          </a:r>
          <a:endParaRPr lang="en-US" sz="1200" dirty="0"/>
        </a:p>
      </dgm:t>
    </dgm:pt>
    <dgm:pt modelId="{26ED8D44-BA35-411B-ADD4-01AD52E13A06}" type="parTrans" cxnId="{743BAF03-E244-4FF0-BB66-561A8B4EFA78}">
      <dgm:prSet/>
      <dgm:spPr/>
      <dgm:t>
        <a:bodyPr/>
        <a:lstStyle/>
        <a:p>
          <a:endParaRPr lang="en-US"/>
        </a:p>
      </dgm:t>
    </dgm:pt>
    <dgm:pt modelId="{946E3B11-6CAF-46A9-A0F4-09A4591FF80A}" type="sibTrans" cxnId="{743BAF03-E244-4FF0-BB66-561A8B4EFA78}">
      <dgm:prSet custT="1"/>
      <dgm:spPr/>
      <dgm:t>
        <a:bodyPr/>
        <a:lstStyle/>
        <a:p>
          <a:pPr algn="ctr"/>
          <a:r>
            <a:rPr lang="fa-IR" sz="1800" b="1" dirty="0">
              <a:cs typeface="B Mitra" panose="00000400000000000000" pitchFamily="2" charset="-78"/>
            </a:rPr>
            <a:t>7</a:t>
          </a:r>
          <a:endParaRPr lang="en-US" sz="1800" b="1" dirty="0">
            <a:cs typeface="B Mitra" panose="00000400000000000000" pitchFamily="2" charset="-78"/>
          </a:endParaRPr>
        </a:p>
      </dgm:t>
    </dgm:pt>
    <dgm:pt modelId="{F074CF1B-6593-470D-A012-38AA7EB89C1F}" type="asst">
      <dgm:prSet phldrT="[Text]" custT="1">
        <dgm:style>
          <a:lnRef idx="0">
            <a:schemeClr val="accent6"/>
          </a:lnRef>
          <a:fillRef idx="3">
            <a:schemeClr val="accent6"/>
          </a:fillRef>
          <a:effectRef idx="3">
            <a:schemeClr val="accent6"/>
          </a:effectRef>
          <a:fontRef idx="minor">
            <a:schemeClr val="lt1"/>
          </a:fontRef>
        </dgm:style>
      </dgm:prSet>
      <dgm:spPr/>
      <dgm:t>
        <a:bodyPr/>
        <a:lstStyle/>
        <a:p>
          <a:pPr marL="0" marR="0" indent="0" defTabSz="914400" rtl="1" eaLnBrk="1" fontAlgn="auto" latinLnBrk="0" hangingPunct="1">
            <a:lnSpc>
              <a:spcPct val="100000"/>
            </a:lnSpc>
            <a:spcBef>
              <a:spcPts val="0"/>
            </a:spcBef>
            <a:spcAft>
              <a:spcPts val="0"/>
            </a:spcAft>
            <a:buClrTx/>
            <a:buSzTx/>
            <a:buFontTx/>
            <a:buNone/>
            <a:tabLst/>
            <a:defRPr/>
          </a:pPr>
          <a:r>
            <a:rPr lang="fa-IR" sz="1200" dirty="0">
              <a:effectLst/>
              <a:latin typeface="Calibri" panose="020F0502020204030204" pitchFamily="34" charset="0"/>
              <a:ea typeface="Calibri" panose="020F0502020204030204" pitchFamily="34" charset="0"/>
              <a:cs typeface="B Titr" panose="00000700000000000000" pitchFamily="2" charset="-78"/>
            </a:rPr>
            <a:t>تعداد موارد محسوب نشده</a:t>
          </a:r>
          <a:endParaRPr lang="en-US" sz="1200" dirty="0">
            <a:effectLst/>
            <a:latin typeface="Calibri" panose="020F0502020204030204" pitchFamily="34" charset="0"/>
            <a:ea typeface="Calibri" panose="020F0502020204030204" pitchFamily="34" charset="0"/>
            <a:cs typeface="B Titr" panose="00000700000000000000" pitchFamily="2" charset="-78"/>
          </a:endParaRPr>
        </a:p>
      </dgm:t>
    </dgm:pt>
    <dgm:pt modelId="{ACE3A846-B5E5-4472-B0EE-17A063E24620}" type="sibTrans" cxnId="{D59F1D1F-FE6F-4AB9-B835-70E4CEA7483F}">
      <dgm:prSet custT="1"/>
      <dgm:spPr/>
      <dgm:t>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800" b="1" dirty="0">
            <a:solidFill>
              <a:schemeClr val="tx1"/>
            </a:solidFill>
            <a:latin typeface="Calibri" panose="020F0502020204030204" pitchFamily="34" charset="0"/>
            <a:ea typeface="Calibri" panose="020F0502020204030204" pitchFamily="34" charset="0"/>
            <a:cs typeface="B Mitra" panose="00000400000000000000" pitchFamily="2" charset="-78"/>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800" b="1" dirty="0">
              <a:solidFill>
                <a:schemeClr val="tx1"/>
              </a:solidFill>
              <a:latin typeface="Calibri" panose="020F0502020204030204" pitchFamily="34" charset="0"/>
              <a:ea typeface="Calibri" panose="020F0502020204030204" pitchFamily="34" charset="0"/>
              <a:cs typeface="B Mitra" panose="00000400000000000000" pitchFamily="2" charset="-78"/>
            </a:rPr>
            <a:t>*8</a:t>
          </a:r>
        </a:p>
        <a:p>
          <a:pPr algn="ctr"/>
          <a:endParaRPr lang="en-US" sz="1800" b="1" dirty="0">
            <a:cs typeface="B Mitra" panose="00000400000000000000" pitchFamily="2" charset="-78"/>
          </a:endParaRPr>
        </a:p>
      </dgm:t>
    </dgm:pt>
    <dgm:pt modelId="{AFF0B101-0FCC-4C63-8E5B-4BB56209C133}" type="parTrans" cxnId="{D59F1D1F-FE6F-4AB9-B835-70E4CEA7483F}">
      <dgm:prSet/>
      <dgm:spPr/>
      <dgm:t>
        <a:bodyPr/>
        <a:lstStyle/>
        <a:p>
          <a:endParaRPr lang="en-US"/>
        </a:p>
      </dgm:t>
    </dgm:pt>
    <dgm:pt modelId="{C80CE0A2-3DA8-4EBF-8A04-0B50FC298420}" type="pres">
      <dgm:prSet presAssocID="{A12B4D53-43DD-4E17-B093-93E5BE4C0E93}" presName="hierChild1" presStyleCnt="0">
        <dgm:presLayoutVars>
          <dgm:orgChart val="1"/>
          <dgm:chPref val="1"/>
          <dgm:dir/>
          <dgm:animOne val="branch"/>
          <dgm:animLvl val="lvl"/>
          <dgm:resizeHandles/>
        </dgm:presLayoutVars>
      </dgm:prSet>
      <dgm:spPr/>
      <dgm:t>
        <a:bodyPr/>
        <a:lstStyle/>
        <a:p>
          <a:endParaRPr lang="en-US"/>
        </a:p>
      </dgm:t>
    </dgm:pt>
    <dgm:pt modelId="{976AD205-1B4A-42CD-9C3D-D5C4CA9FB243}" type="pres">
      <dgm:prSet presAssocID="{19E981D8-E783-443A-8072-6BEE2F5A64DD}" presName="hierRoot1" presStyleCnt="0">
        <dgm:presLayoutVars>
          <dgm:hierBranch val="init"/>
        </dgm:presLayoutVars>
      </dgm:prSet>
      <dgm:spPr/>
    </dgm:pt>
    <dgm:pt modelId="{139AF32A-C286-486D-BDC4-C3E148C17D2F}" type="pres">
      <dgm:prSet presAssocID="{19E981D8-E783-443A-8072-6BEE2F5A64DD}" presName="rootComposite1" presStyleCnt="0"/>
      <dgm:spPr/>
    </dgm:pt>
    <dgm:pt modelId="{EFE65254-1E6D-4D56-A367-249A3A1CCD79}" type="pres">
      <dgm:prSet presAssocID="{19E981D8-E783-443A-8072-6BEE2F5A64DD}" presName="rootText1" presStyleLbl="node0" presStyleIdx="0" presStyleCnt="1" custScaleX="207110" custLinFactNeighborX="405" custLinFactNeighborY="4625">
        <dgm:presLayoutVars>
          <dgm:chMax/>
          <dgm:chPref val="3"/>
        </dgm:presLayoutVars>
      </dgm:prSet>
      <dgm:spPr/>
      <dgm:t>
        <a:bodyPr/>
        <a:lstStyle/>
        <a:p>
          <a:endParaRPr lang="en-US"/>
        </a:p>
      </dgm:t>
    </dgm:pt>
    <dgm:pt modelId="{71482528-0F88-4321-ACAA-25ADD270B6F8}" type="pres">
      <dgm:prSet presAssocID="{19E981D8-E783-443A-8072-6BEE2F5A64DD}" presName="titleText1" presStyleLbl="fgAcc0" presStyleIdx="0" presStyleCnt="1" custScaleX="60938" custLinFactNeighborX="-14599" custLinFactNeighborY="-36541">
        <dgm:presLayoutVars>
          <dgm:chMax val="0"/>
          <dgm:chPref val="0"/>
        </dgm:presLayoutVars>
      </dgm:prSet>
      <dgm:spPr/>
      <dgm:t>
        <a:bodyPr/>
        <a:lstStyle/>
        <a:p>
          <a:endParaRPr lang="en-US"/>
        </a:p>
      </dgm:t>
    </dgm:pt>
    <dgm:pt modelId="{E1303099-2215-46F0-814C-87E1F83C3A89}" type="pres">
      <dgm:prSet presAssocID="{19E981D8-E783-443A-8072-6BEE2F5A64DD}" presName="rootConnector1" presStyleLbl="node1" presStyleIdx="0" presStyleCnt="0"/>
      <dgm:spPr/>
      <dgm:t>
        <a:bodyPr/>
        <a:lstStyle/>
        <a:p>
          <a:endParaRPr lang="en-US"/>
        </a:p>
      </dgm:t>
    </dgm:pt>
    <dgm:pt modelId="{C68DA546-7E3B-43A2-8505-55021F032040}" type="pres">
      <dgm:prSet presAssocID="{19E981D8-E783-443A-8072-6BEE2F5A64DD}" presName="hierChild2" presStyleCnt="0"/>
      <dgm:spPr/>
    </dgm:pt>
    <dgm:pt modelId="{ABD11FF0-9460-4062-99F0-2A218D1D83E5}" type="pres">
      <dgm:prSet presAssocID="{19E981D8-E783-443A-8072-6BEE2F5A64DD}" presName="hierChild3" presStyleCnt="0"/>
      <dgm:spPr/>
    </dgm:pt>
    <dgm:pt modelId="{8578714B-16A4-4CF1-8CCB-36E58099B13D}" type="pres">
      <dgm:prSet presAssocID="{26ED8D44-BA35-411B-ADD4-01AD52E13A06}" presName="Name96" presStyleLbl="parChTrans1D2" presStyleIdx="0" presStyleCnt="2"/>
      <dgm:spPr/>
      <dgm:t>
        <a:bodyPr/>
        <a:lstStyle/>
        <a:p>
          <a:endParaRPr lang="en-US"/>
        </a:p>
      </dgm:t>
    </dgm:pt>
    <dgm:pt modelId="{7042AF22-5F20-4B46-9CF2-8FBCFB141B1E}" type="pres">
      <dgm:prSet presAssocID="{C53A0FB8-5084-4511-A825-8E313DEF669A}" presName="hierRoot3" presStyleCnt="0">
        <dgm:presLayoutVars>
          <dgm:hierBranch val="init"/>
        </dgm:presLayoutVars>
      </dgm:prSet>
      <dgm:spPr/>
    </dgm:pt>
    <dgm:pt modelId="{4F97DB0C-6B50-4964-823B-888F24EA9A65}" type="pres">
      <dgm:prSet presAssocID="{C53A0FB8-5084-4511-A825-8E313DEF669A}" presName="rootComposite3" presStyleCnt="0"/>
      <dgm:spPr/>
    </dgm:pt>
    <dgm:pt modelId="{CE3CBA73-6072-4E1A-8AC3-22B138A82B27}" type="pres">
      <dgm:prSet presAssocID="{C53A0FB8-5084-4511-A825-8E313DEF669A}" presName="rootText3" presStyleLbl="asst1" presStyleIdx="0" presStyleCnt="2" custScaleX="158239" custScaleY="84729" custLinFactNeighborX="4" custLinFactNeighborY="-10765">
        <dgm:presLayoutVars>
          <dgm:chPref val="3"/>
        </dgm:presLayoutVars>
      </dgm:prSet>
      <dgm:spPr/>
      <dgm:t>
        <a:bodyPr/>
        <a:lstStyle/>
        <a:p>
          <a:endParaRPr lang="en-US"/>
        </a:p>
      </dgm:t>
    </dgm:pt>
    <dgm:pt modelId="{8D9F2894-0C12-43BE-8263-4D53C9F5D4AA}" type="pres">
      <dgm:prSet presAssocID="{C53A0FB8-5084-4511-A825-8E313DEF669A}" presName="titleText3" presStyleLbl="fgAcc2" presStyleIdx="0" presStyleCnt="2" custScaleX="55925" custScaleY="88876" custLinFactNeighborX="-8406" custLinFactNeighborY="-90456">
        <dgm:presLayoutVars>
          <dgm:chMax val="0"/>
          <dgm:chPref val="0"/>
        </dgm:presLayoutVars>
      </dgm:prSet>
      <dgm:spPr/>
      <dgm:t>
        <a:bodyPr/>
        <a:lstStyle/>
        <a:p>
          <a:endParaRPr lang="en-US"/>
        </a:p>
      </dgm:t>
    </dgm:pt>
    <dgm:pt modelId="{071EAE94-89C3-4320-B0C8-69F63769E942}" type="pres">
      <dgm:prSet presAssocID="{C53A0FB8-5084-4511-A825-8E313DEF669A}" presName="rootConnector3" presStyleLbl="asst1" presStyleIdx="0" presStyleCnt="2"/>
      <dgm:spPr/>
      <dgm:t>
        <a:bodyPr/>
        <a:lstStyle/>
        <a:p>
          <a:endParaRPr lang="en-US"/>
        </a:p>
      </dgm:t>
    </dgm:pt>
    <dgm:pt modelId="{7083B0AC-FF75-42F3-A4A9-904CADDAE2CD}" type="pres">
      <dgm:prSet presAssocID="{C53A0FB8-5084-4511-A825-8E313DEF669A}" presName="hierChild6" presStyleCnt="0"/>
      <dgm:spPr/>
    </dgm:pt>
    <dgm:pt modelId="{2EBCF635-DAD9-4345-B8F2-04E3A0781610}" type="pres">
      <dgm:prSet presAssocID="{C53A0FB8-5084-4511-A825-8E313DEF669A}" presName="hierChild7" presStyleCnt="0"/>
      <dgm:spPr/>
    </dgm:pt>
    <dgm:pt modelId="{D8408D97-8D00-4CBF-9A37-CBEA32D2C5C0}" type="pres">
      <dgm:prSet presAssocID="{AFF0B101-0FCC-4C63-8E5B-4BB56209C133}" presName="Name96" presStyleLbl="parChTrans1D2" presStyleIdx="1" presStyleCnt="2"/>
      <dgm:spPr/>
      <dgm:t>
        <a:bodyPr/>
        <a:lstStyle/>
        <a:p>
          <a:endParaRPr lang="en-US"/>
        </a:p>
      </dgm:t>
    </dgm:pt>
    <dgm:pt modelId="{B10F4126-C9AA-46FC-BC73-D940224EBB56}" type="pres">
      <dgm:prSet presAssocID="{F074CF1B-6593-470D-A012-38AA7EB89C1F}" presName="hierRoot3" presStyleCnt="0">
        <dgm:presLayoutVars>
          <dgm:hierBranch val="init"/>
        </dgm:presLayoutVars>
      </dgm:prSet>
      <dgm:spPr/>
    </dgm:pt>
    <dgm:pt modelId="{F531AADF-F8B8-409B-AA29-928957C3C634}" type="pres">
      <dgm:prSet presAssocID="{F074CF1B-6593-470D-A012-38AA7EB89C1F}" presName="rootComposite3" presStyleCnt="0"/>
      <dgm:spPr/>
    </dgm:pt>
    <dgm:pt modelId="{BFF9F382-2799-44FD-A099-DAA57CBF32F6}" type="pres">
      <dgm:prSet presAssocID="{F074CF1B-6593-470D-A012-38AA7EB89C1F}" presName="rootText3" presStyleLbl="asst1" presStyleIdx="1" presStyleCnt="2" custScaleX="152164" custScaleY="84720" custLinFactNeighborX="103" custLinFactNeighborY="-11597">
        <dgm:presLayoutVars>
          <dgm:chPref val="3"/>
        </dgm:presLayoutVars>
      </dgm:prSet>
      <dgm:spPr/>
      <dgm:t>
        <a:bodyPr/>
        <a:lstStyle/>
        <a:p>
          <a:endParaRPr lang="en-US"/>
        </a:p>
      </dgm:t>
    </dgm:pt>
    <dgm:pt modelId="{989F73A9-F0EC-4A8E-9424-52ADD692ACA4}" type="pres">
      <dgm:prSet presAssocID="{F074CF1B-6593-470D-A012-38AA7EB89C1F}" presName="titleText3" presStyleLbl="fgAcc2" presStyleIdx="1" presStyleCnt="2" custAng="0" custScaleX="65114" custScaleY="82228" custLinFactY="-3141" custLinFactNeighborX="-12459" custLinFactNeighborY="-100000">
        <dgm:presLayoutVars>
          <dgm:chMax val="0"/>
          <dgm:chPref val="0"/>
        </dgm:presLayoutVars>
      </dgm:prSet>
      <dgm:spPr/>
      <dgm:t>
        <a:bodyPr/>
        <a:lstStyle/>
        <a:p>
          <a:endParaRPr lang="en-US"/>
        </a:p>
      </dgm:t>
    </dgm:pt>
    <dgm:pt modelId="{4CFE3D0A-E4B5-4CED-B2E8-B368781AA6DE}" type="pres">
      <dgm:prSet presAssocID="{F074CF1B-6593-470D-A012-38AA7EB89C1F}" presName="rootConnector3" presStyleLbl="asst1" presStyleIdx="1" presStyleCnt="2"/>
      <dgm:spPr/>
      <dgm:t>
        <a:bodyPr/>
        <a:lstStyle/>
        <a:p>
          <a:endParaRPr lang="en-US"/>
        </a:p>
      </dgm:t>
    </dgm:pt>
    <dgm:pt modelId="{7DA6C728-367D-4CCA-B733-3B299E32003C}" type="pres">
      <dgm:prSet presAssocID="{F074CF1B-6593-470D-A012-38AA7EB89C1F}" presName="hierChild6" presStyleCnt="0"/>
      <dgm:spPr/>
    </dgm:pt>
    <dgm:pt modelId="{9F031EB7-1CD3-4952-956E-0A44D6B9B09D}" type="pres">
      <dgm:prSet presAssocID="{F074CF1B-6593-470D-A012-38AA7EB89C1F}" presName="hierChild7" presStyleCnt="0"/>
      <dgm:spPr/>
    </dgm:pt>
  </dgm:ptLst>
  <dgm:cxnLst>
    <dgm:cxn modelId="{A75C0B59-7B43-471C-8917-DCF874A8F3F8}" type="presOf" srcId="{19E981D8-E783-443A-8072-6BEE2F5A64DD}" destId="{EFE65254-1E6D-4D56-A367-249A3A1CCD79}" srcOrd="0" destOrd="0" presId="urn:microsoft.com/office/officeart/2008/layout/NameandTitleOrganizationalChart"/>
    <dgm:cxn modelId="{1CAFAF32-CFA9-4358-BC9F-9DF29DD9B07A}" type="presOf" srcId="{ACE3A846-B5E5-4472-B0EE-17A063E24620}" destId="{989F73A9-F0EC-4A8E-9424-52ADD692ACA4}" srcOrd="0" destOrd="0" presId="urn:microsoft.com/office/officeart/2008/layout/NameandTitleOrganizationalChart"/>
    <dgm:cxn modelId="{96749DC3-CE6C-4326-8A22-919D028992AD}" type="presOf" srcId="{827B8C59-6B6E-4B9C-9E19-716E5636B38B}" destId="{71482528-0F88-4321-ACAA-25ADD270B6F8}" srcOrd="0" destOrd="0" presId="urn:microsoft.com/office/officeart/2008/layout/NameandTitleOrganizationalChart"/>
    <dgm:cxn modelId="{3E7ABE61-A64A-41DD-92B9-0D348FE72107}" type="presOf" srcId="{F074CF1B-6593-470D-A012-38AA7EB89C1F}" destId="{BFF9F382-2799-44FD-A099-DAA57CBF32F6}" srcOrd="0" destOrd="0" presId="urn:microsoft.com/office/officeart/2008/layout/NameandTitleOrganizationalChart"/>
    <dgm:cxn modelId="{A2B47E6D-CB70-49CB-BC5A-F2FF6367E0AD}" type="presOf" srcId="{AFF0B101-0FCC-4C63-8E5B-4BB56209C133}" destId="{D8408D97-8D00-4CBF-9A37-CBEA32D2C5C0}" srcOrd="0" destOrd="0" presId="urn:microsoft.com/office/officeart/2008/layout/NameandTitleOrganizationalChart"/>
    <dgm:cxn modelId="{626A2492-A76E-4CB2-9C4D-744EA4911614}" type="presOf" srcId="{F074CF1B-6593-470D-A012-38AA7EB89C1F}" destId="{4CFE3D0A-E4B5-4CED-B2E8-B368781AA6DE}" srcOrd="1" destOrd="0" presId="urn:microsoft.com/office/officeart/2008/layout/NameandTitleOrganizationalChart"/>
    <dgm:cxn modelId="{1EE45BAB-A888-4724-9837-E6724ED6DB95}" type="presOf" srcId="{26ED8D44-BA35-411B-ADD4-01AD52E13A06}" destId="{8578714B-16A4-4CF1-8CCB-36E58099B13D}" srcOrd="0" destOrd="0" presId="urn:microsoft.com/office/officeart/2008/layout/NameandTitleOrganizationalChart"/>
    <dgm:cxn modelId="{049BCD37-1692-4120-B7D1-AA48EEB79830}" type="presOf" srcId="{C53A0FB8-5084-4511-A825-8E313DEF669A}" destId="{071EAE94-89C3-4320-B0C8-69F63769E942}" srcOrd="1" destOrd="0" presId="urn:microsoft.com/office/officeart/2008/layout/NameandTitleOrganizationalChart"/>
    <dgm:cxn modelId="{EB67E536-27EF-488D-9925-5F5533D62616}" type="presOf" srcId="{946E3B11-6CAF-46A9-A0F4-09A4591FF80A}" destId="{8D9F2894-0C12-43BE-8263-4D53C9F5D4AA}" srcOrd="0" destOrd="0" presId="urn:microsoft.com/office/officeart/2008/layout/NameandTitleOrganizationalChart"/>
    <dgm:cxn modelId="{D59F1D1F-FE6F-4AB9-B835-70E4CEA7483F}" srcId="{19E981D8-E783-443A-8072-6BEE2F5A64DD}" destId="{F074CF1B-6593-470D-A012-38AA7EB89C1F}" srcOrd="1" destOrd="0" parTransId="{AFF0B101-0FCC-4C63-8E5B-4BB56209C133}" sibTransId="{ACE3A846-B5E5-4472-B0EE-17A063E24620}"/>
    <dgm:cxn modelId="{9ADBE9A2-4386-4431-93C3-FE163D3251AC}" srcId="{A12B4D53-43DD-4E17-B093-93E5BE4C0E93}" destId="{19E981D8-E783-443A-8072-6BEE2F5A64DD}" srcOrd="0" destOrd="0" parTransId="{E3273035-A6D9-4450-8E53-D0D52588C149}" sibTransId="{827B8C59-6B6E-4B9C-9E19-716E5636B38B}"/>
    <dgm:cxn modelId="{B4089997-75C6-4C1E-B0EE-AD4F6853812C}" type="presOf" srcId="{C53A0FB8-5084-4511-A825-8E313DEF669A}" destId="{CE3CBA73-6072-4E1A-8AC3-22B138A82B27}" srcOrd="0" destOrd="0" presId="urn:microsoft.com/office/officeart/2008/layout/NameandTitleOrganizationalChart"/>
    <dgm:cxn modelId="{CEB5B79F-C499-4396-B43C-02A5682C395D}" type="presOf" srcId="{19E981D8-E783-443A-8072-6BEE2F5A64DD}" destId="{E1303099-2215-46F0-814C-87E1F83C3A89}" srcOrd="1" destOrd="0" presId="urn:microsoft.com/office/officeart/2008/layout/NameandTitleOrganizationalChart"/>
    <dgm:cxn modelId="{AA9066A3-3955-403A-8D1B-863FD2DAE47A}" type="presOf" srcId="{A12B4D53-43DD-4E17-B093-93E5BE4C0E93}" destId="{C80CE0A2-3DA8-4EBF-8A04-0B50FC298420}" srcOrd="0" destOrd="0" presId="urn:microsoft.com/office/officeart/2008/layout/NameandTitleOrganizationalChart"/>
    <dgm:cxn modelId="{743BAF03-E244-4FF0-BB66-561A8B4EFA78}" srcId="{19E981D8-E783-443A-8072-6BEE2F5A64DD}" destId="{C53A0FB8-5084-4511-A825-8E313DEF669A}" srcOrd="0" destOrd="0" parTransId="{26ED8D44-BA35-411B-ADD4-01AD52E13A06}" sibTransId="{946E3B11-6CAF-46A9-A0F4-09A4591FF80A}"/>
    <dgm:cxn modelId="{A03DD120-800E-4661-8914-484A3B864D1F}" type="presParOf" srcId="{C80CE0A2-3DA8-4EBF-8A04-0B50FC298420}" destId="{976AD205-1B4A-42CD-9C3D-D5C4CA9FB243}" srcOrd="0" destOrd="0" presId="urn:microsoft.com/office/officeart/2008/layout/NameandTitleOrganizationalChart"/>
    <dgm:cxn modelId="{0C4D36BE-72AF-4D7B-B2E1-CD2431BE85FB}" type="presParOf" srcId="{976AD205-1B4A-42CD-9C3D-D5C4CA9FB243}" destId="{139AF32A-C286-486D-BDC4-C3E148C17D2F}" srcOrd="0" destOrd="0" presId="urn:microsoft.com/office/officeart/2008/layout/NameandTitleOrganizationalChart"/>
    <dgm:cxn modelId="{DB7D71A7-D744-4FF1-956C-042A55CBFED6}" type="presParOf" srcId="{139AF32A-C286-486D-BDC4-C3E148C17D2F}" destId="{EFE65254-1E6D-4D56-A367-249A3A1CCD79}" srcOrd="0" destOrd="0" presId="urn:microsoft.com/office/officeart/2008/layout/NameandTitleOrganizationalChart"/>
    <dgm:cxn modelId="{0F2B6E69-472E-4EDA-8358-085BB977B4F3}" type="presParOf" srcId="{139AF32A-C286-486D-BDC4-C3E148C17D2F}" destId="{71482528-0F88-4321-ACAA-25ADD270B6F8}" srcOrd="1" destOrd="0" presId="urn:microsoft.com/office/officeart/2008/layout/NameandTitleOrganizationalChart"/>
    <dgm:cxn modelId="{7A445352-5C13-45B7-8A4F-A2EC97AE2869}" type="presParOf" srcId="{139AF32A-C286-486D-BDC4-C3E148C17D2F}" destId="{E1303099-2215-46F0-814C-87E1F83C3A89}" srcOrd="2" destOrd="0" presId="urn:microsoft.com/office/officeart/2008/layout/NameandTitleOrganizationalChart"/>
    <dgm:cxn modelId="{0F16B31D-DC52-441A-8E4A-FC95D2FCB172}" type="presParOf" srcId="{976AD205-1B4A-42CD-9C3D-D5C4CA9FB243}" destId="{C68DA546-7E3B-43A2-8505-55021F032040}" srcOrd="1" destOrd="0" presId="urn:microsoft.com/office/officeart/2008/layout/NameandTitleOrganizationalChart"/>
    <dgm:cxn modelId="{99EE8606-1745-4906-BC08-0B2D80591D8B}" type="presParOf" srcId="{976AD205-1B4A-42CD-9C3D-D5C4CA9FB243}" destId="{ABD11FF0-9460-4062-99F0-2A218D1D83E5}" srcOrd="2" destOrd="0" presId="urn:microsoft.com/office/officeart/2008/layout/NameandTitleOrganizationalChart"/>
    <dgm:cxn modelId="{A1447CA0-9C55-40BD-B12D-B396616C2D41}" type="presParOf" srcId="{ABD11FF0-9460-4062-99F0-2A218D1D83E5}" destId="{8578714B-16A4-4CF1-8CCB-36E58099B13D}" srcOrd="0" destOrd="0" presId="urn:microsoft.com/office/officeart/2008/layout/NameandTitleOrganizationalChart"/>
    <dgm:cxn modelId="{85E3F551-32C5-4EFB-97A7-E289448306F0}" type="presParOf" srcId="{ABD11FF0-9460-4062-99F0-2A218D1D83E5}" destId="{7042AF22-5F20-4B46-9CF2-8FBCFB141B1E}" srcOrd="1" destOrd="0" presId="urn:microsoft.com/office/officeart/2008/layout/NameandTitleOrganizationalChart"/>
    <dgm:cxn modelId="{20898F41-9767-4D06-B65A-590DE5B227ED}" type="presParOf" srcId="{7042AF22-5F20-4B46-9CF2-8FBCFB141B1E}" destId="{4F97DB0C-6B50-4964-823B-888F24EA9A65}" srcOrd="0" destOrd="0" presId="urn:microsoft.com/office/officeart/2008/layout/NameandTitleOrganizationalChart"/>
    <dgm:cxn modelId="{D1FC6012-F777-402F-9C1F-4E6D6DFCECD8}" type="presParOf" srcId="{4F97DB0C-6B50-4964-823B-888F24EA9A65}" destId="{CE3CBA73-6072-4E1A-8AC3-22B138A82B27}" srcOrd="0" destOrd="0" presId="urn:microsoft.com/office/officeart/2008/layout/NameandTitleOrganizationalChart"/>
    <dgm:cxn modelId="{55FB04F3-C654-42EE-9A6F-61DA2965FC16}" type="presParOf" srcId="{4F97DB0C-6B50-4964-823B-888F24EA9A65}" destId="{8D9F2894-0C12-43BE-8263-4D53C9F5D4AA}" srcOrd="1" destOrd="0" presId="urn:microsoft.com/office/officeart/2008/layout/NameandTitleOrganizationalChart"/>
    <dgm:cxn modelId="{79B2EF55-7413-4809-938B-F430C0243B27}" type="presParOf" srcId="{4F97DB0C-6B50-4964-823B-888F24EA9A65}" destId="{071EAE94-89C3-4320-B0C8-69F63769E942}" srcOrd="2" destOrd="0" presId="urn:microsoft.com/office/officeart/2008/layout/NameandTitleOrganizationalChart"/>
    <dgm:cxn modelId="{C4947C48-A7D6-4CB2-ABC6-87D08E342032}" type="presParOf" srcId="{7042AF22-5F20-4B46-9CF2-8FBCFB141B1E}" destId="{7083B0AC-FF75-42F3-A4A9-904CADDAE2CD}" srcOrd="1" destOrd="0" presId="urn:microsoft.com/office/officeart/2008/layout/NameandTitleOrganizationalChart"/>
    <dgm:cxn modelId="{B3DE0FD7-4DBA-48C1-8017-1CE36866B909}" type="presParOf" srcId="{7042AF22-5F20-4B46-9CF2-8FBCFB141B1E}" destId="{2EBCF635-DAD9-4345-B8F2-04E3A0781610}" srcOrd="2" destOrd="0" presId="urn:microsoft.com/office/officeart/2008/layout/NameandTitleOrganizationalChart"/>
    <dgm:cxn modelId="{1B90288F-FD93-4A41-8EF9-23F83F8EF012}" type="presParOf" srcId="{ABD11FF0-9460-4062-99F0-2A218D1D83E5}" destId="{D8408D97-8D00-4CBF-9A37-CBEA32D2C5C0}" srcOrd="2" destOrd="0" presId="urn:microsoft.com/office/officeart/2008/layout/NameandTitleOrganizationalChart"/>
    <dgm:cxn modelId="{FD40EA05-5BEE-4655-A6C5-F6A16FCBABA9}" type="presParOf" srcId="{ABD11FF0-9460-4062-99F0-2A218D1D83E5}" destId="{B10F4126-C9AA-46FC-BC73-D940224EBB56}" srcOrd="3" destOrd="0" presId="urn:microsoft.com/office/officeart/2008/layout/NameandTitleOrganizationalChart"/>
    <dgm:cxn modelId="{184AC3D1-90C9-4738-A24F-7F939D08CC4D}" type="presParOf" srcId="{B10F4126-C9AA-46FC-BC73-D940224EBB56}" destId="{F531AADF-F8B8-409B-AA29-928957C3C634}" srcOrd="0" destOrd="0" presId="urn:microsoft.com/office/officeart/2008/layout/NameandTitleOrganizationalChart"/>
    <dgm:cxn modelId="{6E2593D6-9ED3-4C16-BB2F-C98C144F1102}" type="presParOf" srcId="{F531AADF-F8B8-409B-AA29-928957C3C634}" destId="{BFF9F382-2799-44FD-A099-DAA57CBF32F6}" srcOrd="0" destOrd="0" presId="urn:microsoft.com/office/officeart/2008/layout/NameandTitleOrganizationalChart"/>
    <dgm:cxn modelId="{699F6E35-D62A-4D0C-9DBA-A37606713833}" type="presParOf" srcId="{F531AADF-F8B8-409B-AA29-928957C3C634}" destId="{989F73A9-F0EC-4A8E-9424-52ADD692ACA4}" srcOrd="1" destOrd="0" presId="urn:microsoft.com/office/officeart/2008/layout/NameandTitleOrganizationalChart"/>
    <dgm:cxn modelId="{E991EC86-3320-4DCD-9B56-501BB769D38D}" type="presParOf" srcId="{F531AADF-F8B8-409B-AA29-928957C3C634}" destId="{4CFE3D0A-E4B5-4CED-B2E8-B368781AA6DE}" srcOrd="2" destOrd="0" presId="urn:microsoft.com/office/officeart/2008/layout/NameandTitleOrganizationalChart"/>
    <dgm:cxn modelId="{DCDCF5E6-E227-4088-8B41-C791EF80C025}" type="presParOf" srcId="{B10F4126-C9AA-46FC-BC73-D940224EBB56}" destId="{7DA6C728-367D-4CCA-B733-3B299E32003C}" srcOrd="1" destOrd="0" presId="urn:microsoft.com/office/officeart/2008/layout/NameandTitleOrganizationalChart"/>
    <dgm:cxn modelId="{C29FDE4D-7F38-4CDD-BDA0-E346356DFB52}" type="presParOf" srcId="{B10F4126-C9AA-46FC-BC73-D940224EBB56}" destId="{9F031EB7-1CD3-4952-956E-0A44D6B9B09D}" srcOrd="2" destOrd="0" presId="urn:microsoft.com/office/officeart/2008/layout/NameandTitleOrganizationalChar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408D97-8D00-4CBF-9A37-CBEA32D2C5C0}">
      <dsp:nvSpPr>
        <dsp:cNvPr id="0" name=""/>
        <dsp:cNvSpPr/>
      </dsp:nvSpPr>
      <dsp:spPr>
        <a:xfrm>
          <a:off x="3658156" y="1171681"/>
          <a:ext cx="246925" cy="993731"/>
        </a:xfrm>
        <a:custGeom>
          <a:avLst/>
          <a:gdLst/>
          <a:ahLst/>
          <a:cxnLst/>
          <a:rect l="0" t="0" r="0" b="0"/>
          <a:pathLst>
            <a:path>
              <a:moveTo>
                <a:pt x="0" y="0"/>
              </a:moveTo>
              <a:lnTo>
                <a:pt x="0" y="993731"/>
              </a:lnTo>
              <a:lnTo>
                <a:pt x="246925" y="993731"/>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578714B-16A4-4CF1-8CCB-36E58099B13D}">
      <dsp:nvSpPr>
        <dsp:cNvPr id="0" name=""/>
        <dsp:cNvSpPr/>
      </dsp:nvSpPr>
      <dsp:spPr>
        <a:xfrm>
          <a:off x="3396493" y="1171681"/>
          <a:ext cx="261662" cy="1002761"/>
        </a:xfrm>
        <a:custGeom>
          <a:avLst/>
          <a:gdLst/>
          <a:ahLst/>
          <a:cxnLst/>
          <a:rect l="0" t="0" r="0" b="0"/>
          <a:pathLst>
            <a:path>
              <a:moveTo>
                <a:pt x="261662" y="0"/>
              </a:moveTo>
              <a:lnTo>
                <a:pt x="261662" y="1002761"/>
              </a:lnTo>
              <a:lnTo>
                <a:pt x="0" y="1002761"/>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FE65254-1E6D-4D56-A367-249A3A1CCD79}">
      <dsp:nvSpPr>
        <dsp:cNvPr id="0" name=""/>
        <dsp:cNvSpPr/>
      </dsp:nvSpPr>
      <dsp:spPr>
        <a:xfrm>
          <a:off x="1487308" y="86297"/>
          <a:ext cx="4341696" cy="1085383"/>
        </a:xfrm>
        <a:prstGeom prst="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10160" tIns="10160" rIns="10160" bIns="153160" numCol="1" spcCol="1270" anchor="ctr" anchorCtr="0">
          <a:noAutofit/>
        </a:bodyPr>
        <a:lstStyle/>
        <a:p>
          <a:pPr lvl="0" algn="ctr" defTabSz="711200" rtl="1">
            <a:lnSpc>
              <a:spcPct val="90000"/>
            </a:lnSpc>
            <a:spcBef>
              <a:spcPct val="0"/>
            </a:spcBef>
            <a:spcAft>
              <a:spcPct val="35000"/>
            </a:spcAft>
          </a:pPr>
          <a:r>
            <a:rPr lang="fa-IR" sz="1600" kern="1200" dirty="0">
              <a:effectLst/>
              <a:latin typeface="Calibri" panose="020F0502020204030204" pitchFamily="34" charset="0"/>
              <a:ea typeface="Calibri" panose="020F0502020204030204" pitchFamily="34" charset="0"/>
              <a:cs typeface="B Titr" panose="00000700000000000000" pitchFamily="2" charset="-78"/>
            </a:rPr>
            <a:t>تعداد کل موارد مرگ مادر ثبت شده سال 1402</a:t>
          </a:r>
          <a:endParaRPr lang="en-US" sz="1600" kern="1200" dirty="0"/>
        </a:p>
      </dsp:txBody>
      <dsp:txXfrm>
        <a:off x="1487308" y="86297"/>
        <a:ext cx="4341696" cy="1085383"/>
      </dsp:txXfrm>
    </dsp:sp>
    <dsp:sp modelId="{71482528-0F88-4321-ACAA-25ADD270B6F8}">
      <dsp:nvSpPr>
        <dsp:cNvPr id="0" name=""/>
        <dsp:cNvSpPr/>
      </dsp:nvSpPr>
      <dsp:spPr>
        <a:xfrm>
          <a:off x="3113820" y="748082"/>
          <a:ext cx="1149712" cy="361794"/>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ctr" defTabSz="800100">
            <a:lnSpc>
              <a:spcPct val="90000"/>
            </a:lnSpc>
            <a:spcBef>
              <a:spcPct val="0"/>
            </a:spcBef>
            <a:spcAft>
              <a:spcPct val="35000"/>
            </a:spcAft>
          </a:pPr>
          <a:r>
            <a:rPr lang="fa-IR" sz="1800" b="1" kern="1200" dirty="0">
              <a:cs typeface="B Mitra" panose="00000400000000000000" pitchFamily="2" charset="-78"/>
            </a:rPr>
            <a:t>15</a:t>
          </a:r>
          <a:endParaRPr lang="en-US" sz="1800" b="1" kern="1200" dirty="0">
            <a:cs typeface="B Mitra" panose="00000400000000000000" pitchFamily="2" charset="-78"/>
          </a:endParaRPr>
        </a:p>
      </dsp:txBody>
      <dsp:txXfrm>
        <a:off x="3113820" y="748082"/>
        <a:ext cx="1149712" cy="361794"/>
      </dsp:txXfrm>
    </dsp:sp>
    <dsp:sp modelId="{CE3CBA73-6072-4E1A-8AC3-22B138A82B27}">
      <dsp:nvSpPr>
        <dsp:cNvPr id="0" name=""/>
        <dsp:cNvSpPr/>
      </dsp:nvSpPr>
      <dsp:spPr>
        <a:xfrm>
          <a:off x="79291" y="1714625"/>
          <a:ext cx="3317202" cy="919634"/>
        </a:xfrm>
        <a:prstGeom prst="rect">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7620" tIns="7620" rIns="7620" bIns="153160" numCol="1" spcCol="1270" anchor="ctr" anchorCtr="0">
          <a:noAutofit/>
        </a:bodyPr>
        <a:lstStyle/>
        <a:p>
          <a:pPr lvl="0" algn="ctr" defTabSz="533400" rtl="1">
            <a:lnSpc>
              <a:spcPct val="90000"/>
            </a:lnSpc>
            <a:spcBef>
              <a:spcPct val="0"/>
            </a:spcBef>
            <a:spcAft>
              <a:spcPct val="35000"/>
            </a:spcAft>
          </a:pPr>
          <a:r>
            <a:rPr lang="fa-IR" sz="1200" kern="1200" dirty="0">
              <a:effectLst/>
              <a:latin typeface="Calibri" panose="020F0502020204030204" pitchFamily="34" charset="0"/>
              <a:ea typeface="Calibri" panose="020F0502020204030204" pitchFamily="34" charset="0"/>
              <a:cs typeface="B Titr" panose="00000700000000000000" pitchFamily="2" charset="-78"/>
            </a:rPr>
            <a:t>تعداد مرگ مادر مطابق تعریف سازمان جهانی بهداشت</a:t>
          </a:r>
          <a:endParaRPr lang="en-US" sz="1200" kern="1200" dirty="0"/>
        </a:p>
      </dsp:txBody>
      <dsp:txXfrm>
        <a:off x="79291" y="1714625"/>
        <a:ext cx="3317202" cy="919634"/>
      </dsp:txXfrm>
    </dsp:sp>
    <dsp:sp modelId="{8D9F2894-0C12-43BE-8263-4D53C9F5D4AA}">
      <dsp:nvSpPr>
        <dsp:cNvPr id="0" name=""/>
        <dsp:cNvSpPr/>
      </dsp:nvSpPr>
      <dsp:spPr>
        <a:xfrm>
          <a:off x="1366096" y="2285638"/>
          <a:ext cx="1055132" cy="321548"/>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ctr" defTabSz="800100">
            <a:lnSpc>
              <a:spcPct val="90000"/>
            </a:lnSpc>
            <a:spcBef>
              <a:spcPct val="0"/>
            </a:spcBef>
            <a:spcAft>
              <a:spcPct val="35000"/>
            </a:spcAft>
          </a:pPr>
          <a:r>
            <a:rPr lang="fa-IR" sz="1800" b="1" kern="1200" dirty="0">
              <a:cs typeface="B Mitra" panose="00000400000000000000" pitchFamily="2" charset="-78"/>
            </a:rPr>
            <a:t>7</a:t>
          </a:r>
          <a:endParaRPr lang="en-US" sz="1800" b="1" kern="1200" dirty="0">
            <a:cs typeface="B Mitra" panose="00000400000000000000" pitchFamily="2" charset="-78"/>
          </a:endParaRPr>
        </a:p>
      </dsp:txBody>
      <dsp:txXfrm>
        <a:off x="1366096" y="2285638"/>
        <a:ext cx="1055132" cy="321548"/>
      </dsp:txXfrm>
    </dsp:sp>
    <dsp:sp modelId="{BFF9F382-2799-44FD-A099-DAA57CBF32F6}">
      <dsp:nvSpPr>
        <dsp:cNvPr id="0" name=""/>
        <dsp:cNvSpPr/>
      </dsp:nvSpPr>
      <dsp:spPr>
        <a:xfrm>
          <a:off x="3905081" y="1705644"/>
          <a:ext cx="3189850" cy="919537"/>
        </a:xfrm>
        <a:prstGeom prst="rect">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7620" tIns="7620" rIns="7620" bIns="15316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1200" kern="1200" dirty="0">
              <a:effectLst/>
              <a:latin typeface="Calibri" panose="020F0502020204030204" pitchFamily="34" charset="0"/>
              <a:ea typeface="Calibri" panose="020F0502020204030204" pitchFamily="34" charset="0"/>
              <a:cs typeface="B Titr" panose="00000700000000000000" pitchFamily="2" charset="-78"/>
            </a:rPr>
            <a:t>تعداد موارد محسوب نشده</a:t>
          </a:r>
          <a:endParaRPr lang="en-US" sz="1200" kern="1200" dirty="0">
            <a:effectLst/>
            <a:latin typeface="Calibri" panose="020F0502020204030204" pitchFamily="34" charset="0"/>
            <a:ea typeface="Calibri" panose="020F0502020204030204" pitchFamily="34" charset="0"/>
            <a:cs typeface="B Titr" panose="00000700000000000000" pitchFamily="2" charset="-78"/>
          </a:endParaRPr>
        </a:p>
      </dsp:txBody>
      <dsp:txXfrm>
        <a:off x="3905081" y="1705644"/>
        <a:ext cx="3189850" cy="919537"/>
      </dsp:txXfrm>
    </dsp:sp>
    <dsp:sp modelId="{989F73A9-F0EC-4A8E-9424-52ADD692ACA4}">
      <dsp:nvSpPr>
        <dsp:cNvPr id="0" name=""/>
        <dsp:cNvSpPr/>
      </dsp:nvSpPr>
      <dsp:spPr>
        <a:xfrm>
          <a:off x="4962983" y="2251770"/>
          <a:ext cx="1228500" cy="297496"/>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lang="fa-IR" sz="1800" b="1" kern="1200" dirty="0">
            <a:solidFill>
              <a:schemeClr val="tx1"/>
            </a:solidFill>
            <a:latin typeface="Calibri" panose="020F0502020204030204" pitchFamily="34" charset="0"/>
            <a:ea typeface="Calibri" panose="020F0502020204030204" pitchFamily="34" charset="0"/>
            <a:cs typeface="B Mitra" panose="00000400000000000000" pitchFamily="2" charset="-78"/>
          </a:endParaRPr>
        </a:p>
        <a:p>
          <a:pPr marL="0" marR="0" lvl="0" indent="0" algn="ctr" defTabSz="914400" rtl="1" eaLnBrk="1" fontAlgn="auto" latinLnBrk="0" hangingPunct="1">
            <a:lnSpc>
              <a:spcPct val="100000"/>
            </a:lnSpc>
            <a:spcBef>
              <a:spcPct val="0"/>
            </a:spcBef>
            <a:spcAft>
              <a:spcPts val="0"/>
            </a:spcAft>
            <a:buClrTx/>
            <a:buSzTx/>
            <a:buFontTx/>
            <a:buNone/>
            <a:tabLst/>
            <a:defRPr/>
          </a:pPr>
          <a:r>
            <a:rPr lang="fa-IR" sz="1800" b="1" kern="1200" dirty="0">
              <a:solidFill>
                <a:schemeClr val="tx1"/>
              </a:solidFill>
              <a:latin typeface="Calibri" panose="020F0502020204030204" pitchFamily="34" charset="0"/>
              <a:ea typeface="Calibri" panose="020F0502020204030204" pitchFamily="34" charset="0"/>
              <a:cs typeface="B Mitra" panose="00000400000000000000" pitchFamily="2" charset="-78"/>
            </a:rPr>
            <a:t>*8</a:t>
          </a:r>
        </a:p>
        <a:p>
          <a:pPr lvl="0" algn="ctr">
            <a:spcBef>
              <a:spcPct val="0"/>
            </a:spcBef>
          </a:pPr>
          <a:endParaRPr lang="en-US" sz="1800" b="1" kern="1200" dirty="0">
            <a:cs typeface="B Mitra" panose="00000400000000000000" pitchFamily="2" charset="-78"/>
          </a:endParaRPr>
        </a:p>
      </dsp:txBody>
      <dsp:txXfrm>
        <a:off x="4962983" y="2251770"/>
        <a:ext cx="1228500" cy="297496"/>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18E60-4300-4729-A0D7-6AB984C3922D}" type="datetimeFigureOut">
              <a:rPr lang="en-US" smtClean="0"/>
              <a:t>11/17/2024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33E96-F078-4B3D-A8F4-F1AF21EBC357}" type="slidenum">
              <a:rPr lang="en-US" smtClean="0"/>
              <a:t>‹#›</a:t>
            </a:fld>
            <a:endParaRPr lang="en-US"/>
          </a:p>
        </p:txBody>
      </p:sp>
    </p:spTree>
    <p:extLst>
      <p:ext uri="{BB962C8B-B14F-4D97-AF65-F5344CB8AC3E}">
        <p14:creationId xmlns:p14="http://schemas.microsoft.com/office/powerpoint/2010/main" val="284430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13520C-F155-4DA6-A027-4AB12AF380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1479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533E96-F078-4B3D-A8F4-F1AF21EBC357}" type="slidenum">
              <a:rPr lang="en-US" smtClean="0"/>
              <a:t>12</a:t>
            </a:fld>
            <a:endParaRPr lang="en-US"/>
          </a:p>
        </p:txBody>
      </p:sp>
    </p:spTree>
    <p:extLst>
      <p:ext uri="{BB962C8B-B14F-4D97-AF65-F5344CB8AC3E}">
        <p14:creationId xmlns:p14="http://schemas.microsoft.com/office/powerpoint/2010/main" val="2108568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fa-IR" dirty="0"/>
              <a:t>گروه هفنم 14 مورد که 11 مورد آن کووید بوده است.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13520C-F155-4DA6-A027-4AB12AF380F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89042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533E96-F078-4B3D-A8F4-F1AF21EBC35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59709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533E96-F078-4B3D-A8F4-F1AF21EBC357}" type="slidenum">
              <a:rPr lang="en-US" smtClean="0"/>
              <a:t>29</a:t>
            </a:fld>
            <a:endParaRPr lang="en-US"/>
          </a:p>
        </p:txBody>
      </p:sp>
    </p:spTree>
    <p:extLst>
      <p:ext uri="{BB962C8B-B14F-4D97-AF65-F5344CB8AC3E}">
        <p14:creationId xmlns:p14="http://schemas.microsoft.com/office/powerpoint/2010/main" val="7145495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75188" y="3060290"/>
            <a:ext cx="8008376" cy="1725561"/>
          </a:xfrm>
          <a:noFill/>
          <a:effectLst>
            <a:outerShdw blurRad="50800" dist="38100" dir="2700000" algn="tl" rotWithShape="0">
              <a:prstClr val="black">
                <a:alpha val="40000"/>
              </a:prstClr>
            </a:outerShdw>
          </a:effectLst>
        </p:spPr>
        <p:txBody>
          <a:bodyPr>
            <a:normAutofit/>
          </a:bodyPr>
          <a:lstStyle>
            <a:lvl1pPr algn="l">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575188" y="2403986"/>
            <a:ext cx="8001000" cy="678426"/>
          </a:xfrm>
        </p:spPr>
        <p:txBody>
          <a:bodyPr>
            <a:normAutofit/>
          </a:bodyPr>
          <a:lstStyle>
            <a:lvl1pPr marL="0" indent="0" algn="l">
              <a:buNone/>
              <a:defRPr sz="2800" b="0" i="0">
                <a:solidFill>
                  <a:srgbClr val="00206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808475"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25649E03-821E-4E97-853B-40B8889DCD51}" type="datetimeFigureOut">
              <a:rPr lang="en-US" smtClean="0"/>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42479424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649E03-821E-4E97-853B-40B8889DCD51}" type="datetimeFigureOut">
              <a:rPr lang="en-US" smtClean="0"/>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29759387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649E03-821E-4E97-853B-40B8889DCD51}" type="datetimeFigureOut">
              <a:rPr lang="en-US" smtClean="0"/>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28793374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649E03-821E-4E97-853B-40B8889DCD51}" type="datetimeFigureOut">
              <a:rPr lang="en-US" smtClean="0"/>
              <a:t>11/17/2024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29090131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649E03-821E-4E97-853B-40B8889DCD51}" type="datetimeFigureOut">
              <a:rPr lang="en-US" smtClean="0"/>
              <a:t>11/17/2024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1140668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649E03-821E-4E97-853B-40B8889DCD51}" type="datetimeFigureOut">
              <a:rPr lang="en-US" smtClean="0"/>
              <a:t>11/17/2024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33721086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649E03-821E-4E97-853B-40B8889DCD51}" type="datetimeFigureOut">
              <a:rPr lang="en-US" smtClean="0"/>
              <a:t>11/17/2024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025368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198" y="253834"/>
            <a:ext cx="8259098" cy="763526"/>
          </a:xfrm>
        </p:spPr>
        <p:txBody>
          <a:bodyPr>
            <a:normAutofit/>
          </a:bodyPr>
          <a:lstStyle>
            <a:lvl1pPr algn="l">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63714" y="1231490"/>
            <a:ext cx="8246070" cy="3554362"/>
          </a:xfrm>
        </p:spPr>
        <p:txBody>
          <a:bodyPr/>
          <a:lstStyle>
            <a:lvl1pPr algn="l">
              <a:defRPr sz="2800">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5649E03-821E-4E97-853B-40B8889DCD51}" type="datetimeFigureOut">
              <a:rPr lang="en-US" smtClean="0"/>
              <a:t>11/17/2024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3312453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5649E03-821E-4E97-853B-40B8889DCD51}" type="datetimeFigureOut">
              <a:rPr lang="en-US" smtClean="0"/>
              <a:t>11/17/2024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4485845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649E03-821E-4E97-853B-40B8889DCD51}" type="datetimeFigureOut">
              <a:rPr lang="en-US" smtClean="0"/>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4601708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649E03-821E-4E97-853B-40B8889DCD51}" type="datetimeFigureOut">
              <a:rPr lang="en-US" smtClean="0"/>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585214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5983" y="406537"/>
            <a:ext cx="6805594" cy="725349"/>
          </a:xfrm>
        </p:spPr>
        <p:txBody>
          <a:bodyPr>
            <a:normAutofit/>
          </a:bodyPr>
          <a:lstStyle>
            <a:lvl1pPr algn="l">
              <a:defRPr sz="3600">
                <a:solidFill>
                  <a:srgbClr val="00206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64575" y="1143000"/>
            <a:ext cx="6828503" cy="3545497"/>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25318" y="448626"/>
            <a:ext cx="8093365" cy="763525"/>
          </a:xfrm>
        </p:spPr>
        <p:txBody>
          <a:bodyPr>
            <a:normAutofit/>
          </a:bodyPr>
          <a:lstStyle>
            <a:lvl1pPr algn="l">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22131" y="1736625"/>
            <a:ext cx="4040188"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22131" y="2209022"/>
            <a:ext cx="4040188" cy="2276294"/>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57252" y="1736625"/>
            <a:ext cx="4041775"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57252" y="2209022"/>
            <a:ext cx="4041775" cy="2276294"/>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11/17/2024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9150" y="5213747"/>
            <a:ext cx="8389625" cy="523220"/>
          </a:xfrm>
          <a:prstGeom prst="rect">
            <a:avLst/>
          </a:prstGeom>
          <a:noFill/>
        </p:spPr>
        <p:txBody>
          <a:bodyPr wrap="square" rtlCol="0">
            <a:spAutoFit/>
          </a:bodyPr>
          <a:lstStyle/>
          <a:p>
            <a:r>
              <a:rPr lang="en-US" sz="1400" dirty="0">
                <a:solidFill>
                  <a:schemeClr val="bg1">
                    <a:lumMod val="65000"/>
                  </a:schemeClr>
                </a:solidFill>
              </a:rPr>
              <a:t>This presentation uses a free template provided by FPPT.com</a:t>
            </a:r>
          </a:p>
          <a:p>
            <a:r>
              <a:rPr lang="en-US" sz="1400" dirty="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5649E03-821E-4E97-853B-40B8889DCD51}" type="datetimeFigureOut">
              <a:rPr lang="en-US" smtClean="0"/>
              <a:t>11/17/2024</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C3721FD-5E21-4456-9E73-DD7338E6B7A5}" type="slidenum">
              <a:rPr lang="en-US" smtClean="0"/>
              <a:t>‹#›</a:t>
            </a:fld>
            <a:endParaRPr lang="en-US"/>
          </a:p>
        </p:txBody>
      </p:sp>
    </p:spTree>
    <p:extLst>
      <p:ext uri="{BB962C8B-B14F-4D97-AF65-F5344CB8AC3E}">
        <p14:creationId xmlns:p14="http://schemas.microsoft.com/office/powerpoint/2010/main" val="389496309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11.xml"/><Relationship Id="rId4" Type="http://schemas.openxmlformats.org/officeDocument/2006/relationships/chart" Target="../charts/chart6.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13.xml"/><Relationship Id="rId4" Type="http://schemas.openxmlformats.org/officeDocument/2006/relationships/chart" Target="../charts/char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15.xml"/><Relationship Id="rId5" Type="http://schemas.openxmlformats.org/officeDocument/2006/relationships/chart" Target="../charts/chart8.xml"/><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hemeOverride" Target="../theme/themeOverride1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hemeOverride" Target="../theme/themeOverride18.xml"/><Relationship Id="rId5" Type="http://schemas.openxmlformats.org/officeDocument/2006/relationships/chart" Target="../charts/chart9.xml"/><Relationship Id="rId4" Type="http://schemas.openxmlformats.org/officeDocument/2006/relationships/image" Target="../media/image3.jpg"/></Relationships>
</file>

<file path=ppt/slides/_rels/slide16.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chart" Target="../charts/chart15.xml"/><Relationship Id="rId3" Type="http://schemas.openxmlformats.org/officeDocument/2006/relationships/notesSlide" Target="../notesSlides/notesSlide4.xml"/><Relationship Id="rId7" Type="http://schemas.openxmlformats.org/officeDocument/2006/relationships/chart" Target="../charts/chart14.xml"/><Relationship Id="rId2" Type="http://schemas.openxmlformats.org/officeDocument/2006/relationships/slideLayout" Target="../slideLayouts/slideLayout6.xml"/><Relationship Id="rId1" Type="http://schemas.openxmlformats.org/officeDocument/2006/relationships/themeOverride" Target="../theme/themeOverride19.xml"/><Relationship Id="rId6" Type="http://schemas.openxmlformats.org/officeDocument/2006/relationships/chart" Target="../charts/chart13.xml"/><Relationship Id="rId5" Type="http://schemas.openxmlformats.org/officeDocument/2006/relationships/chart" Target="../charts/chart12.xml"/><Relationship Id="rId4" Type="http://schemas.openxmlformats.org/officeDocument/2006/relationships/image" Target="../media/image3.jp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hemeOverride" Target="../theme/themeOverride20.xml"/><Relationship Id="rId4" Type="http://schemas.openxmlformats.org/officeDocument/2006/relationships/chart" Target="../charts/chart16.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22.xml"/><Relationship Id="rId4" Type="http://schemas.openxmlformats.org/officeDocument/2006/relationships/chart" Target="../charts/chart18.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24.xml"/><Relationship Id="rId4" Type="http://schemas.openxmlformats.org/officeDocument/2006/relationships/chart" Target="../charts/chart19.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26.xml"/><Relationship Id="rId4" Type="http://schemas.openxmlformats.org/officeDocument/2006/relationships/chart" Target="../charts/chart20.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28.xml"/><Relationship Id="rId4" Type="http://schemas.openxmlformats.org/officeDocument/2006/relationships/chart" Target="../charts/chart21.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29.xml"/><Relationship Id="rId4" Type="http://schemas.openxmlformats.org/officeDocument/2006/relationships/chart" Target="../charts/chart2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31.xml"/><Relationship Id="rId4" Type="http://schemas.openxmlformats.org/officeDocument/2006/relationships/chart" Target="../charts/chart23.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6.xml"/><Relationship Id="rId1" Type="http://schemas.openxmlformats.org/officeDocument/2006/relationships/themeOverride" Target="../theme/themeOverride33.xml"/><Relationship Id="rId6" Type="http://schemas.openxmlformats.org/officeDocument/2006/relationships/chart" Target="../charts/chart26.xml"/><Relationship Id="rId5" Type="http://schemas.openxmlformats.org/officeDocument/2006/relationships/chart" Target="../charts/chart25.xml"/><Relationship Id="rId4" Type="http://schemas.openxmlformats.org/officeDocument/2006/relationships/chart" Target="../charts/chart24.xml"/></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hemeOverride" Target="../theme/themeOverride35.xml"/><Relationship Id="rId4" Type="http://schemas.openxmlformats.org/officeDocument/2006/relationships/chart" Target="../charts/chart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hemeOverride" Target="../theme/themeOverride36.xml"/><Relationship Id="rId5" Type="http://schemas.openxmlformats.org/officeDocument/2006/relationships/chart" Target="../charts/chart28.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1.xml"/><Relationship Id="rId7" Type="http://schemas.openxmlformats.org/officeDocument/2006/relationships/diagramQuickStyle" Target="../diagrams/quickStyle1.xml"/><Relationship Id="rId2" Type="http://schemas.openxmlformats.org/officeDocument/2006/relationships/slideLayout" Target="../slideLayouts/slideLayout3.xml"/><Relationship Id="rId1" Type="http://schemas.openxmlformats.org/officeDocument/2006/relationships/themeOverride" Target="../theme/themeOverrid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jpg"/><Relationship Id="rId9" Type="http://schemas.microsoft.com/office/2007/relationships/diagramDrawing" Target="../diagrams/drawing1.xml"/></Relationships>
</file>

<file path=ppt/slides/_rels/slide30.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38.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3.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4.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5.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7.xml"/><Relationship Id="rId4" Type="http://schemas.openxmlformats.org/officeDocument/2006/relationships/chart" Target="../charts/chart4.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9.xml"/><Relationship Id="rId4" Type="http://schemas.openxmlformats.org/officeDocument/2006/relationships/chart" Target="../charts/char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duotone>
              <a:prstClr val="black"/>
              <a:schemeClr val="accent5">
                <a:tint val="45000"/>
                <a:satMod val="400000"/>
              </a:schemeClr>
            </a:duotone>
          </a:blip>
          <a:stretch>
            <a:fillRect/>
          </a:stretch>
        </p:blipFill>
        <p:spPr>
          <a:xfrm>
            <a:off x="0" y="0"/>
            <a:ext cx="9144000" cy="5143500"/>
          </a:xfrm>
          <a:prstGeom prst="rect">
            <a:avLst/>
          </a:prstGeom>
        </p:spPr>
      </p:pic>
    </p:spTree>
    <p:extLst>
      <p:ext uri="{BB962C8B-B14F-4D97-AF65-F5344CB8AC3E}">
        <p14:creationId xmlns:p14="http://schemas.microsoft.com/office/powerpoint/2010/main" val="6812001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2088" y="441283"/>
            <a:ext cx="6805594" cy="725349"/>
          </a:xfrm>
          <a:ln>
            <a:solidFill>
              <a:schemeClr val="accent1">
                <a:lumMod val="75000"/>
              </a:schemeClr>
            </a:solidFill>
          </a:ln>
        </p:spPr>
        <p:txBody>
          <a:bodyPr/>
          <a:lstStyle/>
          <a:p>
            <a:pPr algn="ctr" rtl="1"/>
            <a:r>
              <a:rPr lang="en-US" sz="2400" b="1" dirty="0">
                <a:solidFill>
                  <a:srgbClr val="4BACC6">
                    <a:lumMod val="75000"/>
                  </a:srgbClr>
                </a:solidFill>
                <a:effectLst/>
                <a:latin typeface="Calibri" panose="020F0502020204030204" pitchFamily="34" charset="0"/>
                <a:ea typeface="Calibri" panose="020F0502020204030204" pitchFamily="34" charset="0"/>
                <a:cs typeface="B Titr" panose="00000700000000000000" pitchFamily="2" charset="-78"/>
              </a:rPr>
              <a:t>MMR</a:t>
            </a:r>
            <a:r>
              <a:rPr lang="fa-IR" sz="2400" b="1" dirty="0">
                <a:solidFill>
                  <a:srgbClr val="4BACC6">
                    <a:lumMod val="75000"/>
                  </a:srgbClr>
                </a:solidFill>
                <a:effectLst/>
                <a:latin typeface="Calibri" panose="020F0502020204030204" pitchFamily="34" charset="0"/>
                <a:ea typeface="Calibri" panose="020F0502020204030204" pitchFamily="34" charset="0"/>
                <a:cs typeface="B Titr" panose="00000700000000000000" pitchFamily="2" charset="-78"/>
              </a:rPr>
              <a:t> درده قطب آمایشی کشور در سال 1402</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894996627"/>
              </p:ext>
            </p:extLst>
          </p:nvPr>
        </p:nvGraphicFramePr>
        <p:xfrm>
          <a:off x="242372" y="1143000"/>
          <a:ext cx="7447402"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81466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4812" y="437662"/>
            <a:ext cx="7025487" cy="709855"/>
          </a:xfrm>
          <a:ln>
            <a:solidFill>
              <a:schemeClr val="accent1">
                <a:lumMod val="75000"/>
              </a:schemeClr>
            </a:solidFill>
          </a:ln>
        </p:spPr>
        <p:txBody>
          <a:bodyPr>
            <a:normAutofit/>
          </a:bodyPr>
          <a:lstStyle/>
          <a:p>
            <a:pPr algn="ctr" rtl="1"/>
            <a:r>
              <a:rPr lang="en-US" sz="2400" b="1" dirty="0">
                <a:solidFill>
                  <a:schemeClr val="accent5">
                    <a:lumMod val="75000"/>
                  </a:schemeClr>
                </a:solidFill>
                <a:effectLst/>
                <a:latin typeface="Calibri" panose="020F0502020204030204" pitchFamily="34" charset="0"/>
                <a:ea typeface="Calibri" panose="020F0502020204030204" pitchFamily="34" charset="0"/>
                <a:cs typeface="B Titr" panose="00000700000000000000" pitchFamily="2" charset="-78"/>
              </a:rPr>
              <a:t>MMR</a:t>
            </a:r>
            <a:r>
              <a:rPr lang="fa-IR" sz="2400" b="1" dirty="0">
                <a:solidFill>
                  <a:schemeClr val="accent5">
                    <a:lumMod val="75000"/>
                  </a:schemeClr>
                </a:solidFill>
                <a:effectLst/>
                <a:latin typeface="Calibri" panose="020F0502020204030204" pitchFamily="34" charset="0"/>
                <a:ea typeface="Calibri" panose="020F0502020204030204" pitchFamily="34" charset="0"/>
                <a:cs typeface="B Titr" panose="00000700000000000000" pitchFamily="2" charset="-78"/>
              </a:rPr>
              <a:t> درده قطب آمایشی کشور در سالهای 1400 تا 1402 </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660425719"/>
              </p:ext>
            </p:extLst>
          </p:nvPr>
        </p:nvGraphicFramePr>
        <p:xfrm>
          <a:off x="154236" y="1553378"/>
          <a:ext cx="8868578" cy="332179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52851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84461" y="539262"/>
            <a:ext cx="8209261" cy="802712"/>
          </a:xfrm>
          <a:solidFill>
            <a:schemeClr val="accent1">
              <a:lumMod val="20000"/>
              <a:lumOff val="80000"/>
            </a:schemeClr>
          </a:solidFill>
        </p:spPr>
        <p:txBody>
          <a:bodyPr>
            <a:noAutofit/>
          </a:bodyPr>
          <a:lstStyle/>
          <a:p>
            <a:pPr algn="ctr"/>
            <a:r>
              <a:rPr lang="ar-SA" sz="2400" dirty="0">
                <a:solidFill>
                  <a:srgbClr val="0070C0"/>
                </a:solidFill>
                <a:latin typeface="Calibri" panose="020F0502020204030204" pitchFamily="34" charset="0"/>
                <a:ea typeface="Calibri" panose="020F0502020204030204" pitchFamily="34" charset="0"/>
                <a:cs typeface="B Titr" panose="00000700000000000000" pitchFamily="2" charset="-78"/>
              </a:rPr>
              <a:t>نسبت سهم مرگ به سهم موالید </a:t>
            </a:r>
            <a:r>
              <a:rPr lang="fa-IR" sz="2400" dirty="0">
                <a:solidFill>
                  <a:srgbClr val="0070C0"/>
                </a:solidFill>
                <a:latin typeface="Calibri" panose="020F0502020204030204" pitchFamily="34" charset="0"/>
                <a:ea typeface="Calibri" panose="020F0502020204030204" pitchFamily="34" charset="0"/>
                <a:cs typeface="B Titr" panose="00000700000000000000" pitchFamily="2" charset="-78"/>
              </a:rPr>
              <a:t>شهرستان های </a:t>
            </a:r>
            <a:r>
              <a:rPr lang="ar-SA" sz="2400" dirty="0">
                <a:solidFill>
                  <a:srgbClr val="0070C0"/>
                </a:solidFill>
                <a:latin typeface="Calibri" panose="020F0502020204030204" pitchFamily="34" charset="0"/>
                <a:ea typeface="Calibri" panose="020F0502020204030204" pitchFamily="34" charset="0"/>
                <a:cs typeface="B Titr" panose="00000700000000000000" pitchFamily="2" charset="-78"/>
              </a:rPr>
              <a:t>د.ع.پ اصفهان 1402-1393</a:t>
            </a:r>
            <a:endParaRPr lang="en-US" sz="2400" dirty="0">
              <a:solidFill>
                <a:srgbClr val="0070C0"/>
              </a:solidFill>
            </a:endParaRPr>
          </a:p>
        </p:txBody>
      </p:sp>
      <p:graphicFrame>
        <p:nvGraphicFramePr>
          <p:cNvPr id="9" name="Chart 8"/>
          <p:cNvGraphicFramePr/>
          <p:nvPr>
            <p:extLst>
              <p:ext uri="{D42A27DB-BD31-4B8C-83A1-F6EECF244321}">
                <p14:modId xmlns:p14="http://schemas.microsoft.com/office/powerpoint/2010/main" val="143466021"/>
              </p:ext>
            </p:extLst>
          </p:nvPr>
        </p:nvGraphicFramePr>
        <p:xfrm>
          <a:off x="156308" y="1187938"/>
          <a:ext cx="8643815" cy="3670501"/>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2954786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1">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8E2B46-3948-46A1-8F13-28E3E85119D8}"/>
              </a:ext>
            </a:extLst>
          </p:cNvPr>
          <p:cNvSpPr/>
          <p:nvPr/>
        </p:nvSpPr>
        <p:spPr>
          <a:xfrm>
            <a:off x="953188" y="2171640"/>
            <a:ext cx="7112179" cy="800219"/>
          </a:xfrm>
          <a:prstGeom prst="rect">
            <a:avLst/>
          </a:prstGeo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algn="ctr" rtl="1">
              <a:lnSpc>
                <a:spcPct val="115000"/>
              </a:lnSpc>
              <a:spcAft>
                <a:spcPts val="750"/>
              </a:spcAft>
            </a:pPr>
            <a:r>
              <a:rPr lang="fa-IR" sz="4000" b="1" dirty="0">
                <a:solidFill>
                  <a:srgbClr val="D1E5F9">
                    <a:lumMod val="25000"/>
                  </a:srgbClr>
                </a:solidFill>
                <a:latin typeface="Andalus" panose="02020603050405020304" pitchFamily="18" charset="-78"/>
                <a:ea typeface="Calibri" panose="020F0502020204030204" pitchFamily="34" charset="0"/>
                <a:cs typeface="B Titr" panose="00000700000000000000" pitchFamily="2" charset="-78"/>
              </a:rPr>
              <a:t>تحلیل مرگ های مادری سال 1402</a:t>
            </a:r>
          </a:p>
        </p:txBody>
      </p:sp>
    </p:spTree>
    <p:extLst>
      <p:ext uri="{BB962C8B-B14F-4D97-AF65-F5344CB8AC3E}">
        <p14:creationId xmlns:p14="http://schemas.microsoft.com/office/powerpoint/2010/main" val="26118651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7041" y="179753"/>
            <a:ext cx="7469434" cy="601785"/>
          </a:xfrm>
          <a:ln>
            <a:solidFill>
              <a:schemeClr val="tx1"/>
            </a:solidFill>
          </a:ln>
        </p:spPr>
        <p:txBody>
          <a:bodyPr>
            <a:normAutofit/>
          </a:bodyPr>
          <a:lstStyle/>
          <a:p>
            <a:pPr algn="ctr"/>
            <a:r>
              <a:rPr lang="ar-SA"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توزيع فراواني علل مرگ مادران </a:t>
            </a:r>
            <a:r>
              <a:rPr lang="fa-IR"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د.ع.پ</a:t>
            </a:r>
            <a:r>
              <a:rPr lang="ar-SA"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 اصفهان سال </a:t>
            </a:r>
            <a:r>
              <a:rPr lang="fa-IR"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1402</a:t>
            </a:r>
            <a:r>
              <a:rPr lang="ar-SA"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-139</a:t>
            </a:r>
            <a:r>
              <a:rPr lang="fa-IR"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6</a:t>
            </a:r>
            <a:endParaRPr lang="en-US" dirty="0">
              <a:solidFill>
                <a:schemeClr val="accent5">
                  <a:lumMod val="50000"/>
                </a:schemeClr>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60694176"/>
              </p:ext>
            </p:extLst>
          </p:nvPr>
        </p:nvGraphicFramePr>
        <p:xfrm>
          <a:off x="93798" y="903763"/>
          <a:ext cx="8948602" cy="4051195"/>
        </p:xfrm>
        <a:graphic>
          <a:graphicData uri="http://schemas.openxmlformats.org/drawingml/2006/table">
            <a:tbl>
              <a:tblPr rtl="1" firstRow="1" firstCol="1" lastRow="1" lastCol="1" bandRow="1" bandCol="1"/>
              <a:tblGrid>
                <a:gridCol w="2021150">
                  <a:extLst>
                    <a:ext uri="{9D8B030D-6E8A-4147-A177-3AD203B41FA5}">
                      <a16:colId xmlns:a16="http://schemas.microsoft.com/office/drawing/2014/main" val="522324042"/>
                    </a:ext>
                  </a:extLst>
                </a:gridCol>
                <a:gridCol w="494818">
                  <a:extLst>
                    <a:ext uri="{9D8B030D-6E8A-4147-A177-3AD203B41FA5}">
                      <a16:colId xmlns:a16="http://schemas.microsoft.com/office/drawing/2014/main" val="3876358282"/>
                    </a:ext>
                  </a:extLst>
                </a:gridCol>
                <a:gridCol w="494818">
                  <a:extLst>
                    <a:ext uri="{9D8B030D-6E8A-4147-A177-3AD203B41FA5}">
                      <a16:colId xmlns:a16="http://schemas.microsoft.com/office/drawing/2014/main" val="3164496224"/>
                    </a:ext>
                  </a:extLst>
                </a:gridCol>
                <a:gridCol w="494818">
                  <a:extLst>
                    <a:ext uri="{9D8B030D-6E8A-4147-A177-3AD203B41FA5}">
                      <a16:colId xmlns:a16="http://schemas.microsoft.com/office/drawing/2014/main" val="891368761"/>
                    </a:ext>
                  </a:extLst>
                </a:gridCol>
                <a:gridCol w="494818">
                  <a:extLst>
                    <a:ext uri="{9D8B030D-6E8A-4147-A177-3AD203B41FA5}">
                      <a16:colId xmlns:a16="http://schemas.microsoft.com/office/drawing/2014/main" val="953801224"/>
                    </a:ext>
                  </a:extLst>
                </a:gridCol>
                <a:gridCol w="494818">
                  <a:extLst>
                    <a:ext uri="{9D8B030D-6E8A-4147-A177-3AD203B41FA5}">
                      <a16:colId xmlns:a16="http://schemas.microsoft.com/office/drawing/2014/main" val="2996406300"/>
                    </a:ext>
                  </a:extLst>
                </a:gridCol>
                <a:gridCol w="494818">
                  <a:extLst>
                    <a:ext uri="{9D8B030D-6E8A-4147-A177-3AD203B41FA5}">
                      <a16:colId xmlns:a16="http://schemas.microsoft.com/office/drawing/2014/main" val="3807816149"/>
                    </a:ext>
                  </a:extLst>
                </a:gridCol>
                <a:gridCol w="494818">
                  <a:extLst>
                    <a:ext uri="{9D8B030D-6E8A-4147-A177-3AD203B41FA5}">
                      <a16:colId xmlns:a16="http://schemas.microsoft.com/office/drawing/2014/main" val="2220182068"/>
                    </a:ext>
                  </a:extLst>
                </a:gridCol>
                <a:gridCol w="494818">
                  <a:extLst>
                    <a:ext uri="{9D8B030D-6E8A-4147-A177-3AD203B41FA5}">
                      <a16:colId xmlns:a16="http://schemas.microsoft.com/office/drawing/2014/main" val="1453755971"/>
                    </a:ext>
                  </a:extLst>
                </a:gridCol>
                <a:gridCol w="494818">
                  <a:extLst>
                    <a:ext uri="{9D8B030D-6E8A-4147-A177-3AD203B41FA5}">
                      <a16:colId xmlns:a16="http://schemas.microsoft.com/office/drawing/2014/main" val="483790997"/>
                    </a:ext>
                  </a:extLst>
                </a:gridCol>
                <a:gridCol w="494818">
                  <a:extLst>
                    <a:ext uri="{9D8B030D-6E8A-4147-A177-3AD203B41FA5}">
                      <a16:colId xmlns:a16="http://schemas.microsoft.com/office/drawing/2014/main" val="674943229"/>
                    </a:ext>
                  </a:extLst>
                </a:gridCol>
                <a:gridCol w="494818">
                  <a:extLst>
                    <a:ext uri="{9D8B030D-6E8A-4147-A177-3AD203B41FA5}">
                      <a16:colId xmlns:a16="http://schemas.microsoft.com/office/drawing/2014/main" val="493210821"/>
                    </a:ext>
                  </a:extLst>
                </a:gridCol>
                <a:gridCol w="494818">
                  <a:extLst>
                    <a:ext uri="{9D8B030D-6E8A-4147-A177-3AD203B41FA5}">
                      <a16:colId xmlns:a16="http://schemas.microsoft.com/office/drawing/2014/main" val="2119684983"/>
                    </a:ext>
                  </a:extLst>
                </a:gridCol>
                <a:gridCol w="494818">
                  <a:extLst>
                    <a:ext uri="{9D8B030D-6E8A-4147-A177-3AD203B41FA5}">
                      <a16:colId xmlns:a16="http://schemas.microsoft.com/office/drawing/2014/main" val="1821417473"/>
                    </a:ext>
                  </a:extLst>
                </a:gridCol>
                <a:gridCol w="494818">
                  <a:extLst>
                    <a:ext uri="{9D8B030D-6E8A-4147-A177-3AD203B41FA5}">
                      <a16:colId xmlns:a16="http://schemas.microsoft.com/office/drawing/2014/main" val="3893855333"/>
                    </a:ext>
                  </a:extLst>
                </a:gridCol>
              </a:tblGrid>
              <a:tr h="318777">
                <a:tc rowSpan="2">
                  <a:txBody>
                    <a:bodyPr/>
                    <a:lstStyle/>
                    <a:p>
                      <a:pPr marL="0" marR="0" algn="ctr" rtl="1">
                        <a:lnSpc>
                          <a:spcPct val="115000"/>
                        </a:lnSpc>
                        <a:spcBef>
                          <a:spcPts val="0"/>
                        </a:spcBef>
                        <a:spcAft>
                          <a:spcPts val="0"/>
                        </a:spcAft>
                      </a:pPr>
                      <a:r>
                        <a:rPr lang="ar-SA" sz="900"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علل مرگ</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gridSpan="2">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1396</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1397</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1398  </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1399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1400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1401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1402</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en-US"/>
                    </a:p>
                  </a:txBody>
                  <a:tcPr/>
                </a:tc>
                <a:extLst>
                  <a:ext uri="{0D108BD9-81ED-4DB2-BD59-A6C34878D82A}">
                    <a16:rowId xmlns:a16="http://schemas.microsoft.com/office/drawing/2014/main" val="4173974473"/>
                  </a:ext>
                </a:extLst>
              </a:tr>
              <a:tr h="318777">
                <a:tc vMerge="1">
                  <a:txBody>
                    <a:bodyPr/>
                    <a:lstStyle/>
                    <a:p>
                      <a:endParaRPr lang="en-US"/>
                    </a:p>
                  </a:txBody>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116309352"/>
                  </a:ext>
                </a:extLst>
              </a:tr>
              <a:tr h="318777">
                <a:tc>
                  <a:txBody>
                    <a:bodyPr/>
                    <a:lstStyle/>
                    <a:p>
                      <a:pPr marL="0" marR="0" algn="ctr" rtl="1">
                        <a:lnSpc>
                          <a:spcPct val="115000"/>
                        </a:lnSpc>
                        <a:spcBef>
                          <a:spcPts val="0"/>
                        </a:spcBef>
                        <a:spcAft>
                          <a:spcPts val="0"/>
                        </a:spcAft>
                      </a:pPr>
                      <a:r>
                        <a:rPr lang="fa-IR"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اول:  بارداری منتهي به سقط</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14.28</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69816140"/>
                  </a:ext>
                </a:extLst>
              </a:tr>
              <a:tr h="318939">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دوم : اختلالات افزايش فشارخون در بارداری، زايمان و پس از زایمان</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42.8</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28.56</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512879393"/>
                  </a:ext>
                </a:extLst>
              </a:tr>
              <a:tr h="318777">
                <a:tc>
                  <a:txBody>
                    <a:bodyPr/>
                    <a:lstStyle/>
                    <a:p>
                      <a:pPr marL="0" marR="0" algn="ctr" rtl="1">
                        <a:lnSpc>
                          <a:spcPct val="115000"/>
                        </a:lnSpc>
                        <a:spcBef>
                          <a:spcPts val="0"/>
                        </a:spcBef>
                        <a:spcAft>
                          <a:spcPts val="0"/>
                        </a:spcAft>
                      </a:pPr>
                      <a:r>
                        <a:rPr lang="ar-SA" sz="9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سوم : خونریزی مامایی</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6.25</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627151956"/>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چهارم : عفونت مرتبط با بارداری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9.09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227264386"/>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پنجم : سایر عوارض مامایی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6.25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18.18</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0">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673880239"/>
                  </a:ext>
                </a:extLst>
              </a:tr>
              <a:tr h="318939">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ششم : عوارض غیر قابل انتظار از درمان( عوارض بیهوشی)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0">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00056626"/>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هفتم : عوارض غیر مامایی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33.3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4</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44.4</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87.5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83.3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7</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63.63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42.85</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610504760"/>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هشتم : عوامل ناشناخته یا تعیین نشده</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14.28</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111346442"/>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نهم : عوامل همزمان</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492010775"/>
                  </a:ext>
                </a:extLst>
              </a:tr>
              <a:tr h="318777">
                <a:tc>
                  <a:txBody>
                    <a:bodyPr/>
                    <a:lstStyle/>
                    <a:p>
                      <a:pPr marL="0" marR="0" algn="ctr" rtl="1">
                        <a:lnSpc>
                          <a:spcPct val="115000"/>
                        </a:lnSpc>
                        <a:spcBef>
                          <a:spcPts val="0"/>
                        </a:spcBef>
                        <a:spcAft>
                          <a:spcPts val="0"/>
                        </a:spcAft>
                      </a:pPr>
                      <a:r>
                        <a:rPr lang="fa-IR"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ایکس: خودکشی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90.9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616674736"/>
                  </a:ext>
                </a:extLst>
              </a:tr>
              <a:tr h="225547">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جمع</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7</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16</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18</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7</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0">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85326711"/>
                  </a:ext>
                </a:extLst>
              </a:tr>
            </a:tbl>
          </a:graphicData>
        </a:graphic>
      </p:graphicFrame>
    </p:spTree>
    <p:extLst>
      <p:ext uri="{BB962C8B-B14F-4D97-AF65-F5344CB8AC3E}">
        <p14:creationId xmlns:p14="http://schemas.microsoft.com/office/powerpoint/2010/main" val="32664839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135" y="437662"/>
            <a:ext cx="8321220" cy="893427"/>
          </a:xfrm>
          <a:ln>
            <a:solidFill>
              <a:schemeClr val="tx1"/>
            </a:solidFill>
          </a:ln>
        </p:spPr>
        <p:txBody>
          <a:bodyPr>
            <a:noAutofit/>
          </a:bodyPr>
          <a:lstStyle/>
          <a:p>
            <a:pPr algn="ctr" rtl="1">
              <a:lnSpc>
                <a:spcPct val="150000"/>
              </a:lnSpc>
            </a:pPr>
            <a:r>
              <a:rPr lang="ar-SA" sz="2000" dirty="0">
                <a:effectLst/>
                <a:latin typeface="Times New Roman" panose="02020603050405020304" pitchFamily="18" charset="0"/>
                <a:ea typeface="Times New Roman" panose="02020603050405020304" pitchFamily="18" charset="0"/>
                <a:cs typeface="B Titr" panose="00000700000000000000" pitchFamily="2" charset="-78"/>
              </a:rPr>
              <a:t>درصد</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علل </a:t>
            </a:r>
            <a:r>
              <a:rPr lang="ar-SA" sz="2000" dirty="0">
                <a:effectLst/>
                <a:latin typeface="Times New Roman" panose="02020603050405020304" pitchFamily="18" charset="0"/>
                <a:ea typeface="Times New Roman" panose="02020603050405020304" pitchFamily="18" charset="0"/>
                <a:cs typeface="B Titr" panose="00000700000000000000" pitchFamily="2" charset="-78"/>
              </a:rPr>
              <a:t>موارد مرگ</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مادری دانشگاه اصفهان </a:t>
            </a:r>
            <a:r>
              <a:rPr lang="ar-SA" sz="2000" dirty="0">
                <a:effectLst/>
                <a:latin typeface="Times New Roman" panose="02020603050405020304" pitchFamily="18" charset="0"/>
                <a:ea typeface="Times New Roman" panose="02020603050405020304" pitchFamily="18" charset="0"/>
                <a:cs typeface="B Titr" panose="00000700000000000000" pitchFamily="2" charset="-78"/>
              </a:rPr>
              <a:t>به تفکیک  گروه بندی </a:t>
            </a:r>
            <a:r>
              <a:rPr lang="en-US" sz="2000" dirty="0">
                <a:effectLst/>
                <a:latin typeface="Times New Roman" panose="02020603050405020304" pitchFamily="18" charset="0"/>
                <a:ea typeface="Times New Roman" panose="02020603050405020304" pitchFamily="18" charset="0"/>
                <a:cs typeface="B Titr" panose="00000700000000000000" pitchFamily="2" charset="-78"/>
              </a:rPr>
              <a:t>ICD- 10</a:t>
            </a:r>
            <a:r>
              <a:rPr lang="ar-SA" sz="2000" dirty="0">
                <a:effectLst/>
                <a:latin typeface="Times New Roman" panose="02020603050405020304" pitchFamily="18" charset="0"/>
                <a:ea typeface="Times New Roman" panose="02020603050405020304" pitchFamily="18" charset="0"/>
                <a:cs typeface="B Titr" panose="00000700000000000000" pitchFamily="2" charset="-78"/>
              </a:rPr>
              <a:t> در سال </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1402</a:t>
            </a:r>
          </a:p>
        </p:txBody>
      </p:sp>
      <p:graphicFrame>
        <p:nvGraphicFramePr>
          <p:cNvPr id="7" name="Content Placeholder 6">
            <a:extLst>
              <a:ext uri="{FF2B5EF4-FFF2-40B4-BE49-F238E27FC236}">
                <a16:creationId xmlns:a16="http://schemas.microsoft.com/office/drawing/2014/main" id="{F7EDD5E6-97C1-466F-A713-0EA528EB3567}"/>
              </a:ext>
            </a:extLst>
          </p:cNvPr>
          <p:cNvGraphicFramePr>
            <a:graphicFrameLocks noGrp="1"/>
          </p:cNvGraphicFramePr>
          <p:nvPr>
            <p:ph idx="1"/>
            <p:extLst>
              <p:ext uri="{D42A27DB-BD31-4B8C-83A1-F6EECF244321}">
                <p14:modId xmlns:p14="http://schemas.microsoft.com/office/powerpoint/2010/main" val="187475891"/>
              </p:ext>
            </p:extLst>
          </p:nvPr>
        </p:nvGraphicFramePr>
        <p:xfrm>
          <a:off x="140677" y="1478424"/>
          <a:ext cx="8288921" cy="329697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311666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AC244-9657-4AC3-7A75-97CE4332F255}"/>
              </a:ext>
            </a:extLst>
          </p:cNvPr>
          <p:cNvSpPr>
            <a:spLocks noGrp="1"/>
          </p:cNvSpPr>
          <p:nvPr>
            <p:ph type="title"/>
          </p:nvPr>
        </p:nvSpPr>
        <p:spPr>
          <a:xfrm>
            <a:off x="324740" y="711200"/>
            <a:ext cx="7365599" cy="420686"/>
          </a:xfrm>
        </p:spPr>
        <p:txBody>
          <a:bodyPr>
            <a:noAutofit/>
          </a:bodyPr>
          <a:lstStyle/>
          <a:p>
            <a:pPr algn="ctr" rtl="1"/>
            <a:r>
              <a:rPr lang="ar-SA" sz="2000" dirty="0">
                <a:effectLst/>
                <a:latin typeface="Calibri" panose="020F0502020204030204" pitchFamily="34" charset="0"/>
                <a:cs typeface="B Titr" panose="00000700000000000000" pitchFamily="2" charset="-78"/>
              </a:rPr>
              <a:t>درصد </a:t>
            </a:r>
            <a:r>
              <a:rPr lang="fa-IR" sz="2000" dirty="0">
                <a:effectLst/>
                <a:latin typeface="Calibri" panose="020F0502020204030204" pitchFamily="34" charset="0"/>
                <a:cs typeface="B Titr" panose="00000700000000000000" pitchFamily="2" charset="-78"/>
              </a:rPr>
              <a:t>علل </a:t>
            </a:r>
            <a:r>
              <a:rPr lang="ar-SA" sz="2000" dirty="0">
                <a:effectLst/>
                <a:latin typeface="Calibri" panose="020F0502020204030204" pitchFamily="34" charset="0"/>
                <a:cs typeface="B Titr" panose="00000700000000000000" pitchFamily="2" charset="-78"/>
              </a:rPr>
              <a:t>موارد مرگ مادر</a:t>
            </a:r>
            <a:r>
              <a:rPr lang="fa-IR" sz="2000" dirty="0">
                <a:effectLst/>
                <a:latin typeface="Calibri" panose="020F0502020204030204" pitchFamily="34" charset="0"/>
                <a:cs typeface="B Titr" panose="00000700000000000000" pitchFamily="2" charset="-78"/>
              </a:rPr>
              <a:t>ی کشور</a:t>
            </a:r>
            <a:r>
              <a:rPr lang="ar-SA" sz="2000" dirty="0">
                <a:effectLst/>
                <a:latin typeface="Calibri" panose="020F0502020204030204" pitchFamily="34" charset="0"/>
                <a:cs typeface="B Titr" panose="00000700000000000000" pitchFamily="2" charset="-78"/>
              </a:rPr>
              <a:t> به تفکیک  گروه بندی </a:t>
            </a:r>
            <a:r>
              <a:rPr kumimoji="0" lang="en-US" sz="2000" b="0" i="0" u="none" strike="noStrike" kern="1200" cap="none" spc="0" normalizeH="0" baseline="0" noProof="0" dirty="0">
                <a:ln>
                  <a:noFill/>
                </a:ln>
                <a:solidFill>
                  <a:srgbClr val="002060"/>
                </a:solidFill>
                <a:effectLst/>
                <a:uLnTx/>
                <a:uFillTx/>
                <a:latin typeface="Calibri" panose="020F0502020204030204" pitchFamily="34" charset="0"/>
                <a:ea typeface="+mj-ea"/>
                <a:cs typeface="B Titr" panose="00000700000000000000" pitchFamily="2" charset="-78"/>
              </a:rPr>
              <a:t>ICD- 10</a:t>
            </a:r>
            <a:r>
              <a:rPr kumimoji="0" lang="ar-SA" sz="2000" b="0" i="0" u="none" strike="noStrike" kern="1200" cap="none" spc="0" normalizeH="0" baseline="0" noProof="0" dirty="0">
                <a:ln>
                  <a:noFill/>
                </a:ln>
                <a:solidFill>
                  <a:srgbClr val="002060"/>
                </a:solidFill>
                <a:effectLst/>
                <a:uLnTx/>
                <a:uFillTx/>
                <a:latin typeface="Calibri" panose="020F0502020204030204" pitchFamily="34" charset="0"/>
                <a:ea typeface="+mj-ea"/>
                <a:cs typeface="B Titr" panose="00000700000000000000" pitchFamily="2" charset="-78"/>
              </a:rPr>
              <a:t> </a:t>
            </a:r>
            <a:r>
              <a:rPr lang="ar-SA" sz="2000" dirty="0">
                <a:effectLst/>
                <a:latin typeface="Calibri" panose="020F0502020204030204" pitchFamily="34" charset="0"/>
                <a:cs typeface="B Titr" panose="00000700000000000000" pitchFamily="2" charset="-78"/>
              </a:rPr>
              <a:t>در سال </a:t>
            </a:r>
            <a:r>
              <a:rPr lang="fa-IR" sz="2000" dirty="0">
                <a:effectLst/>
                <a:latin typeface="Calibri" panose="020F0502020204030204" pitchFamily="34" charset="0"/>
                <a:cs typeface="B Titr" panose="00000700000000000000" pitchFamily="2" charset="-78"/>
              </a:rPr>
              <a:t>1402</a:t>
            </a:r>
            <a:r>
              <a:rPr lang="en-US" sz="1800" dirty="0">
                <a:effectLst/>
                <a:latin typeface="Calibri" panose="020F0502020204030204" pitchFamily="34" charset="0"/>
                <a:ea typeface="Calibri" panose="020F0502020204030204" pitchFamily="34" charset="0"/>
                <a:cs typeface="Times New Roman" panose="02020603050405020304" pitchFamily="18" charset="0"/>
              </a:rPr>
              <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graphicFrame>
        <p:nvGraphicFramePr>
          <p:cNvPr id="4" name="Content Placeholder 3">
            <a:extLst>
              <a:ext uri="{FF2B5EF4-FFF2-40B4-BE49-F238E27FC236}">
                <a16:creationId xmlns:a16="http://schemas.microsoft.com/office/drawing/2014/main" id="{D74DBFE2-2EE8-21DA-570A-18910C7C2302}"/>
              </a:ext>
            </a:extLst>
          </p:cNvPr>
          <p:cNvGraphicFramePr>
            <a:graphicFrameLocks noGrp="1"/>
          </p:cNvGraphicFramePr>
          <p:nvPr>
            <p:ph idx="1"/>
            <p:extLst>
              <p:ext uri="{D42A27DB-BD31-4B8C-83A1-F6EECF244321}">
                <p14:modId xmlns:p14="http://schemas.microsoft.com/office/powerpoint/2010/main" val="143942836"/>
              </p:ext>
            </p:extLst>
          </p:nvPr>
        </p:nvGraphicFramePr>
        <p:xfrm>
          <a:off x="188008" y="1057031"/>
          <a:ext cx="7365598" cy="35448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02392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753FF-ACA5-E01C-A1FF-1F262C9EA86D}"/>
              </a:ext>
            </a:extLst>
          </p:cNvPr>
          <p:cNvSpPr>
            <a:spLocks noGrp="1"/>
          </p:cNvSpPr>
          <p:nvPr>
            <p:ph type="title"/>
          </p:nvPr>
        </p:nvSpPr>
        <p:spPr>
          <a:xfrm>
            <a:off x="512874" y="750277"/>
            <a:ext cx="7083679" cy="359508"/>
          </a:xfrm>
        </p:spPr>
        <p:txBody>
          <a:bodyPr>
            <a:noAutofit/>
          </a:bodyPr>
          <a:lstStyle/>
          <a:p>
            <a:pPr algn="ctr"/>
            <a:r>
              <a:rPr lang="ar-SA" sz="1800" dirty="0">
                <a:effectLst/>
                <a:latin typeface="Calibri" panose="020F0502020204030204" pitchFamily="34" charset="0"/>
                <a:ea typeface="Calibri" panose="020F0502020204030204" pitchFamily="34" charset="0"/>
                <a:cs typeface="B Titr" panose="00000700000000000000" pitchFamily="2" charset="-78"/>
              </a:rPr>
              <a:t>درصد فراوانی وجود عوامل قابل اجتناب در موارد مرگ مادر</a:t>
            </a:r>
            <a:r>
              <a:rPr lang="fa-IR" sz="1800" dirty="0">
                <a:effectLst/>
                <a:latin typeface="Calibri" panose="020F0502020204030204" pitchFamily="34" charset="0"/>
                <a:ea typeface="Calibri" panose="020F0502020204030204" pitchFamily="34" charset="0"/>
                <a:cs typeface="B Titr" panose="00000700000000000000" pitchFamily="2" charset="-78"/>
              </a:rPr>
              <a:t>ی کشور</a:t>
            </a:r>
            <a:r>
              <a:rPr lang="ar-SA" sz="1800" dirty="0">
                <a:effectLst/>
                <a:latin typeface="Calibri" panose="020F0502020204030204" pitchFamily="34" charset="0"/>
                <a:ea typeface="Calibri" panose="020F0502020204030204" pitchFamily="34" charset="0"/>
                <a:cs typeface="B Titr" panose="00000700000000000000" pitchFamily="2" charset="-78"/>
              </a:rPr>
              <a:t> در طی سال های 1399 لغایت 1402</a:t>
            </a:r>
            <a:r>
              <a:rPr lang="en-US" sz="1800" dirty="0">
                <a:effectLst/>
                <a:latin typeface="Calibri" panose="020F0502020204030204" pitchFamily="34" charset="0"/>
                <a:ea typeface="Calibri" panose="020F0502020204030204" pitchFamily="34" charset="0"/>
                <a:cs typeface="B Titr" panose="00000700000000000000" pitchFamily="2" charset="-78"/>
              </a:rPr>
              <a:t/>
            </a:r>
            <a:br>
              <a:rPr lang="en-US" sz="1800" dirty="0">
                <a:effectLst/>
                <a:latin typeface="Calibri" panose="020F0502020204030204" pitchFamily="34" charset="0"/>
                <a:ea typeface="Calibri" panose="020F0502020204030204" pitchFamily="34" charset="0"/>
                <a:cs typeface="B Titr" panose="00000700000000000000" pitchFamily="2" charset="-78"/>
              </a:rPr>
            </a:br>
            <a:endParaRPr lang="en-US" dirty="0">
              <a:cs typeface="B Titr" panose="00000700000000000000" pitchFamily="2" charset="-78"/>
            </a:endParaRPr>
          </a:p>
        </p:txBody>
      </p:sp>
      <p:graphicFrame>
        <p:nvGraphicFramePr>
          <p:cNvPr id="4" name="Content Placeholder 3">
            <a:extLst>
              <a:ext uri="{FF2B5EF4-FFF2-40B4-BE49-F238E27FC236}">
                <a16:creationId xmlns:a16="http://schemas.microsoft.com/office/drawing/2014/main" id="{D36F0A70-6BAA-1C82-C0D6-20664097290C}"/>
              </a:ext>
            </a:extLst>
          </p:cNvPr>
          <p:cNvGraphicFramePr>
            <a:graphicFrameLocks noGrp="1"/>
          </p:cNvGraphicFramePr>
          <p:nvPr>
            <p:ph idx="1"/>
            <p:extLst>
              <p:ext uri="{D42A27DB-BD31-4B8C-83A1-F6EECF244321}">
                <p14:modId xmlns:p14="http://schemas.microsoft.com/office/powerpoint/2010/main" val="773155118"/>
              </p:ext>
            </p:extLst>
          </p:nvPr>
        </p:nvGraphicFramePr>
        <p:xfrm>
          <a:off x="465138" y="1143000"/>
          <a:ext cx="7412770" cy="35448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64346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332729" y="325133"/>
            <a:ext cx="8328752" cy="667358"/>
          </a:xfrm>
        </p:spPr>
        <p:txBody>
          <a:bodyPr>
            <a:noAutofit/>
          </a:bodyPr>
          <a:lstStyle/>
          <a:p>
            <a:pPr marL="0" marR="0" algn="ctr" rtl="1">
              <a:lnSpc>
                <a:spcPct val="115000"/>
              </a:lnSpc>
              <a:spcBef>
                <a:spcPts val="0"/>
              </a:spcBef>
              <a:spcAft>
                <a:spcPts val="0"/>
              </a:spcAft>
              <a:tabLst>
                <a:tab pos="0" algn="l"/>
              </a:tabLst>
            </a:pPr>
            <a:r>
              <a:rPr lang="fa-IR" sz="1800" dirty="0">
                <a:effectLst/>
                <a:latin typeface="Times New Roman" panose="02020603050405020304" pitchFamily="18" charset="0"/>
                <a:ea typeface="Times New Roman" panose="02020603050405020304" pitchFamily="18" charset="0"/>
                <a:cs typeface="B Titr" panose="00000700000000000000" pitchFamily="2" charset="-78"/>
              </a:rPr>
              <a:t/>
            </a:r>
            <a:br>
              <a:rPr lang="fa-IR" sz="1800" dirty="0">
                <a:effectLst/>
                <a:latin typeface="Times New Roman" panose="02020603050405020304" pitchFamily="18" charset="0"/>
                <a:ea typeface="Times New Roman" panose="02020603050405020304" pitchFamily="18" charset="0"/>
                <a:cs typeface="B Titr" panose="00000700000000000000" pitchFamily="2" charset="-78"/>
              </a:rPr>
            </a:br>
            <a:r>
              <a:rPr lang="fa-IR" sz="18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درصد مراقبت قبل از بارداری و برنامه ریزی حاملگی ها در مرگ های مادری د.ع.پ اصفهان سال 1402</a:t>
            </a:r>
            <a:r>
              <a:rPr lang="en-US" sz="1600" dirty="0">
                <a:effectLst/>
                <a:latin typeface="Times New Roman" panose="02020603050405020304" pitchFamily="18" charset="0"/>
                <a:ea typeface="Times New Roman" panose="02020603050405020304" pitchFamily="18" charset="0"/>
              </a:rPr>
              <a:t/>
            </a:r>
            <a:br>
              <a:rPr lang="en-US" sz="1600" dirty="0">
                <a:effectLst/>
                <a:latin typeface="Times New Roman" panose="02020603050405020304" pitchFamily="18" charset="0"/>
                <a:ea typeface="Times New Roman" panose="02020603050405020304" pitchFamily="18" charset="0"/>
              </a:rPr>
            </a:br>
            <a:endParaRPr lang="en-US" sz="1800" dirty="0">
              <a:solidFill>
                <a:srgbClr val="FFFF00"/>
              </a:solidFill>
              <a:effectLst/>
              <a:latin typeface="Calibri" panose="020F0502020204030204" pitchFamily="34" charset="0"/>
              <a:ea typeface="Calibri" panose="020F0502020204030204" pitchFamily="34" charset="0"/>
              <a:cs typeface="B Titr" panose="00000700000000000000" pitchFamily="2" charset="-78"/>
            </a:endParaRPr>
          </a:p>
        </p:txBody>
      </p:sp>
      <p:sp>
        <p:nvSpPr>
          <p:cNvPr id="5" name="Text Placeholder 4"/>
          <p:cNvSpPr>
            <a:spLocks noGrp="1"/>
          </p:cNvSpPr>
          <p:nvPr>
            <p:ph type="body" idx="1"/>
          </p:nvPr>
        </p:nvSpPr>
        <p:spPr>
          <a:xfrm>
            <a:off x="522288" y="1271277"/>
            <a:ext cx="3399692" cy="479822"/>
          </a:xfrm>
          <a:ln>
            <a:solidFill>
              <a:schemeClr val="accent1"/>
            </a:solidFill>
          </a:ln>
        </p:spPr>
        <p:txBody>
          <a:bodyPr>
            <a:normAutofit/>
          </a:bodyPr>
          <a:lstStyle/>
          <a:p>
            <a:pPr rtl="1"/>
            <a:r>
              <a:rPr kumimoji="0" lang="fa-IR" sz="2400" b="1" i="0" u="none" strike="noStrike" kern="1200" cap="none" spc="0" normalizeH="0" baseline="0" noProof="0" dirty="0">
                <a:ln>
                  <a:noFill/>
                </a:ln>
                <a:solidFill>
                  <a:srgbClr val="4BACC6">
                    <a:lumMod val="50000"/>
                  </a:srgbClr>
                </a:solidFill>
                <a:effectLst/>
                <a:uLnTx/>
                <a:uFillTx/>
                <a:latin typeface="Calibri"/>
                <a:ea typeface="+mn-ea"/>
                <a:cs typeface="Arial" panose="020B0604020202020204" pitchFamily="34" charset="0"/>
              </a:rPr>
              <a:t>برنامه ریزی حاملگی </a:t>
            </a:r>
            <a:endParaRPr lang="en-US" dirty="0">
              <a:solidFill>
                <a:schemeClr val="accent5">
                  <a:lumMod val="50000"/>
                </a:schemeClr>
              </a:solidFill>
            </a:endParaRPr>
          </a:p>
        </p:txBody>
      </p:sp>
      <p:graphicFrame>
        <p:nvGraphicFramePr>
          <p:cNvPr id="11" name="Content Placeholder 10"/>
          <p:cNvGraphicFramePr>
            <a:graphicFrameLocks noGrp="1"/>
          </p:cNvGraphicFramePr>
          <p:nvPr>
            <p:ph sz="half" idx="2"/>
          </p:nvPr>
        </p:nvGraphicFramePr>
        <p:xfrm>
          <a:off x="522288" y="2209800"/>
          <a:ext cx="4040187" cy="2274888"/>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 Placeholder 6"/>
          <p:cNvSpPr>
            <a:spLocks noGrp="1"/>
          </p:cNvSpPr>
          <p:nvPr>
            <p:ph type="body" sz="quarter" idx="3"/>
          </p:nvPr>
        </p:nvSpPr>
        <p:spPr>
          <a:xfrm>
            <a:off x="4947951" y="1285517"/>
            <a:ext cx="3385283" cy="479822"/>
          </a:xfrm>
          <a:ln>
            <a:solidFill>
              <a:schemeClr val="accent1"/>
            </a:solidFill>
          </a:ln>
        </p:spPr>
        <p:txBody>
          <a:bodyPr/>
          <a:lstStyle/>
          <a:p>
            <a:r>
              <a:rPr lang="fa-IR" dirty="0">
                <a:solidFill>
                  <a:schemeClr val="accent5">
                    <a:lumMod val="50000"/>
                  </a:schemeClr>
                </a:solidFill>
              </a:rPr>
              <a:t>دریافت مراقبت قبل از بارداری</a:t>
            </a:r>
            <a:endParaRPr lang="en-US" dirty="0">
              <a:solidFill>
                <a:schemeClr val="accent5">
                  <a:lumMod val="50000"/>
                </a:schemeClr>
              </a:solidFill>
            </a:endParaRPr>
          </a:p>
        </p:txBody>
      </p:sp>
      <p:graphicFrame>
        <p:nvGraphicFramePr>
          <p:cNvPr id="14" name="Content Placeholder 13"/>
          <p:cNvGraphicFramePr>
            <a:graphicFrameLocks noGrp="1"/>
          </p:cNvGraphicFramePr>
          <p:nvPr>
            <p:ph sz="quarter" idx="4"/>
          </p:nvPr>
        </p:nvGraphicFramePr>
        <p:xfrm>
          <a:off x="4619706" y="2209800"/>
          <a:ext cx="4041775" cy="267774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Chart 7"/>
          <p:cNvGraphicFramePr/>
          <p:nvPr>
            <p:extLst>
              <p:ext uri="{D42A27DB-BD31-4B8C-83A1-F6EECF244321}">
                <p14:modId xmlns:p14="http://schemas.microsoft.com/office/powerpoint/2010/main" val="2059431976"/>
              </p:ext>
            </p:extLst>
          </p:nvPr>
        </p:nvGraphicFramePr>
        <p:xfrm>
          <a:off x="132202" y="1839819"/>
          <a:ext cx="4040187" cy="290309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0" name="Chart 9"/>
          <p:cNvGraphicFramePr>
            <a:graphicFrameLocks/>
          </p:cNvGraphicFramePr>
          <p:nvPr>
            <p:extLst>
              <p:ext uri="{D42A27DB-BD31-4B8C-83A1-F6EECF244321}">
                <p14:modId xmlns:p14="http://schemas.microsoft.com/office/powerpoint/2010/main" val="2701077186"/>
              </p:ext>
            </p:extLst>
          </p:nvPr>
        </p:nvGraphicFramePr>
        <p:xfrm>
          <a:off x="4619706" y="1839819"/>
          <a:ext cx="4144711" cy="2903098"/>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5261801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5908" y="786213"/>
            <a:ext cx="6979138" cy="859160"/>
          </a:xfrm>
          <a:ln>
            <a:solidFill>
              <a:schemeClr val="accent1">
                <a:lumMod val="75000"/>
              </a:schemeClr>
            </a:solidFill>
          </a:ln>
        </p:spPr>
        <p:txBody>
          <a:bodyPr>
            <a:noAutofit/>
          </a:bodyPr>
          <a:lstStyle/>
          <a:p>
            <a:pPr marL="0" marR="0" algn="ctr" rtl="1">
              <a:lnSpc>
                <a:spcPct val="115000"/>
              </a:lnSpc>
              <a:spcBef>
                <a:spcPts val="0"/>
              </a:spcBef>
              <a:spcAft>
                <a:spcPts val="0"/>
              </a:spcAft>
              <a:tabLst>
                <a:tab pos="-164465" algn="r"/>
              </a:tabLst>
            </a:pPr>
            <a:r>
              <a:rPr lang="fa-IR" sz="1800" b="1" dirty="0">
                <a:effectLst/>
                <a:latin typeface="Times New Roman" panose="02020603050405020304" pitchFamily="18" charset="0"/>
                <a:ea typeface="Times New Roman" panose="02020603050405020304" pitchFamily="18" charset="0"/>
                <a:cs typeface="B Titr" panose="00000700000000000000" pitchFamily="2" charset="-78"/>
              </a:rPr>
              <a:t/>
            </a:r>
            <a:br>
              <a:rPr lang="fa-IR" sz="1800" b="1" dirty="0">
                <a:effectLst/>
                <a:latin typeface="Times New Roman" panose="02020603050405020304" pitchFamily="18" charset="0"/>
                <a:ea typeface="Times New Roman" panose="02020603050405020304" pitchFamily="18" charset="0"/>
                <a:cs typeface="B Titr" panose="00000700000000000000" pitchFamily="2" charset="-78"/>
              </a:rPr>
            </a:br>
            <a:r>
              <a:rPr lang="fa-IR" sz="1800" dirty="0">
                <a:solidFill>
                  <a:schemeClr val="accent5">
                    <a:lumMod val="50000"/>
                  </a:schemeClr>
                </a:solidFill>
                <a:effectLst/>
                <a:latin typeface="Times New Roman" panose="02020603050405020304" pitchFamily="18" charset="0"/>
                <a:cs typeface="B Titr" panose="00000700000000000000" pitchFamily="2" charset="-78"/>
              </a:rPr>
              <a:t>درصد دریافت مراقبت پیش از بارداری در حاملگی های برنامه ریزی شده در مرگ های مادری</a:t>
            </a:r>
            <a:r>
              <a:rPr lang="en-US" sz="1800" dirty="0">
                <a:solidFill>
                  <a:schemeClr val="accent5">
                    <a:lumMod val="50000"/>
                  </a:schemeClr>
                </a:solidFill>
                <a:effectLst/>
                <a:latin typeface="Times New Roman" panose="02020603050405020304" pitchFamily="18" charset="0"/>
                <a:cs typeface="B Titr" panose="00000700000000000000" pitchFamily="2" charset="-78"/>
              </a:rPr>
              <a:t> </a:t>
            </a:r>
            <a:r>
              <a:rPr lang="fa-IR" sz="1800" dirty="0">
                <a:solidFill>
                  <a:schemeClr val="accent5">
                    <a:lumMod val="50000"/>
                  </a:schemeClr>
                </a:solidFill>
                <a:effectLst/>
                <a:latin typeface="Times New Roman" panose="02020603050405020304" pitchFamily="18" charset="0"/>
                <a:cs typeface="B Titr" panose="00000700000000000000" pitchFamily="2" charset="-78"/>
              </a:rPr>
              <a:t>د ع پ اصفهان سال 1402</a:t>
            </a:r>
            <a:r>
              <a:rPr lang="en-US" sz="2000" dirty="0">
                <a:effectLst/>
                <a:latin typeface="Times New Roman" panose="02020603050405020304" pitchFamily="18" charset="0"/>
                <a:ea typeface="Times New Roman" panose="02020603050405020304" pitchFamily="18" charset="0"/>
              </a:rPr>
              <a:t/>
            </a:r>
            <a:br>
              <a:rPr lang="en-US" sz="2000" dirty="0">
                <a:effectLst/>
                <a:latin typeface="Times New Roman" panose="02020603050405020304" pitchFamily="18" charset="0"/>
                <a:ea typeface="Times New Roman" panose="02020603050405020304" pitchFamily="18" charset="0"/>
              </a:rPr>
            </a:br>
            <a:endParaRPr lang="en-US" sz="2000" dirty="0"/>
          </a:p>
        </p:txBody>
      </p:sp>
      <p:graphicFrame>
        <p:nvGraphicFramePr>
          <p:cNvPr id="5" name="Content Placeholder 4">
            <a:extLst>
              <a:ext uri="{FF2B5EF4-FFF2-40B4-BE49-F238E27FC236}">
                <a16:creationId xmlns:a16="http://schemas.microsoft.com/office/drawing/2014/main" id="{00000000-0008-0000-0500-00000B000000}"/>
              </a:ext>
            </a:extLst>
          </p:cNvPr>
          <p:cNvGraphicFramePr>
            <a:graphicFrameLocks noGrp="1"/>
          </p:cNvGraphicFramePr>
          <p:nvPr>
            <p:ph idx="1"/>
            <p:extLst>
              <p:ext uri="{D42A27DB-BD31-4B8C-83A1-F6EECF244321}">
                <p14:modId xmlns:p14="http://schemas.microsoft.com/office/powerpoint/2010/main" val="673122501"/>
              </p:ext>
            </p:extLst>
          </p:nvPr>
        </p:nvGraphicFramePr>
        <p:xfrm>
          <a:off x="463550" y="1697038"/>
          <a:ext cx="8245475" cy="308927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9383456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43148" y="3357101"/>
            <a:ext cx="4347146" cy="1585451"/>
          </a:xfrm>
        </p:spPr>
        <p:txBody>
          <a:bodyPr>
            <a:normAutofit/>
          </a:bodyPr>
          <a:lstStyle/>
          <a:p>
            <a:pPr algn="ctr" rtl="1"/>
            <a:r>
              <a:rPr lang="fa-IR" sz="3200" dirty="0">
                <a:latin typeface="Andalus" panose="02020603050405020304" pitchFamily="18" charset="-78"/>
                <a:cs typeface="B Titr" panose="00000700000000000000" pitchFamily="2" charset="-78"/>
              </a:rPr>
              <a:t>تحلیل مرگ های مادری د.ع.پ.اصفهان</a:t>
            </a:r>
            <a:br>
              <a:rPr lang="fa-IR" sz="3200" dirty="0">
                <a:latin typeface="Andalus" panose="02020603050405020304" pitchFamily="18" charset="-78"/>
                <a:cs typeface="B Titr" panose="00000700000000000000" pitchFamily="2" charset="-78"/>
              </a:rPr>
            </a:br>
            <a:r>
              <a:rPr lang="fa-IR" sz="3200" dirty="0">
                <a:latin typeface="Andalus" panose="02020603050405020304" pitchFamily="18" charset="-78"/>
                <a:cs typeface="B Titr" panose="00000700000000000000" pitchFamily="2" charset="-78"/>
              </a:rPr>
              <a:t>سال 1402</a:t>
            </a:r>
            <a:endParaRPr lang="en-US" sz="3200" dirty="0"/>
          </a:p>
        </p:txBody>
      </p:sp>
      <p:sp>
        <p:nvSpPr>
          <p:cNvPr id="3" name="Subtitle 2"/>
          <p:cNvSpPr>
            <a:spLocks noGrp="1"/>
          </p:cNvSpPr>
          <p:nvPr>
            <p:ph type="subTitle" idx="1"/>
          </p:nvPr>
        </p:nvSpPr>
        <p:spPr>
          <a:xfrm>
            <a:off x="88136" y="1784732"/>
            <a:ext cx="2561060" cy="1311007"/>
          </a:xfrm>
        </p:spPr>
        <p:txBody>
          <a:bodyPr>
            <a:noAutofit/>
          </a:bodyPr>
          <a:lstStyle/>
          <a:p>
            <a:pPr algn="ctr" rtl="1">
              <a:spcAft>
                <a:spcPts val="750"/>
              </a:spcAft>
            </a:pPr>
            <a:r>
              <a:rPr lang="fa-IR"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گروه جوانی جمعیت و</a:t>
            </a:r>
            <a:r>
              <a:rPr lang="en-US"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 </a:t>
            </a:r>
            <a:r>
              <a:rPr lang="fa-IR"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سلامت خانواده معاونت بهداشتی</a:t>
            </a:r>
          </a:p>
          <a:p>
            <a:pPr algn="ctr" rtl="1">
              <a:spcAft>
                <a:spcPts val="750"/>
              </a:spcAft>
            </a:pPr>
            <a:r>
              <a:rPr lang="fa-IR"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واحد سلامت مادران آبان</a:t>
            </a:r>
            <a:r>
              <a:rPr lang="en-US"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 </a:t>
            </a:r>
            <a:r>
              <a:rPr lang="fa-IR"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ماه 1403</a:t>
            </a:r>
            <a:endParaRPr lang="en-US"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63920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2289731487"/>
              </p:ext>
            </p:extLst>
          </p:nvPr>
        </p:nvGraphicFramePr>
        <p:xfrm>
          <a:off x="328247" y="429846"/>
          <a:ext cx="8495322" cy="399531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913802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3632" y="234462"/>
            <a:ext cx="7628850" cy="897424"/>
          </a:xfrm>
          <a:ln>
            <a:solidFill>
              <a:schemeClr val="tx1"/>
            </a:solidFill>
          </a:ln>
        </p:spPr>
        <p:txBody>
          <a:bodyPr>
            <a:noAutofit/>
          </a:bodyPr>
          <a:lstStyle/>
          <a:p>
            <a:pPr marL="0" marR="0" algn="ctr" rtl="1">
              <a:spcBef>
                <a:spcPts val="0"/>
              </a:spcBef>
              <a:spcAft>
                <a:spcPts val="0"/>
              </a:spcAft>
            </a:pPr>
            <a:r>
              <a:rPr lang="fa-IR" sz="2400" dirty="0">
                <a:effectLst/>
                <a:latin typeface="Times New Roman" panose="02020603050405020304" pitchFamily="18" charset="0"/>
                <a:ea typeface="Times New Roman" panose="02020603050405020304" pitchFamily="18" charset="0"/>
                <a:cs typeface="B Titr" panose="00000700000000000000" pitchFamily="2" charset="-78"/>
              </a:rPr>
              <a:t/>
            </a:r>
            <a:br>
              <a:rPr lang="fa-IR" sz="2400" dirty="0">
                <a:effectLst/>
                <a:latin typeface="Times New Roman" panose="02020603050405020304" pitchFamily="18" charset="0"/>
                <a:ea typeface="Times New Roman" panose="02020603050405020304" pitchFamily="18" charset="0"/>
                <a:cs typeface="B Titr" panose="00000700000000000000" pitchFamily="2" charset="-78"/>
              </a:rPr>
            </a:br>
            <a:r>
              <a:rPr lang="fa-IR" sz="2400" dirty="0">
                <a:effectLst/>
                <a:latin typeface="Times New Roman" panose="02020603050405020304" pitchFamily="18" charset="0"/>
                <a:ea typeface="Times New Roman" panose="02020603050405020304" pitchFamily="18" charset="0"/>
                <a:cs typeface="B Titr" panose="00000700000000000000" pitchFamily="2" charset="-78"/>
              </a:rPr>
              <a:t>درصد فراوانی سن مادران فوت شده د.ع.پ اصفهان در سال 1402</a:t>
            </a:r>
            <a:r>
              <a:rPr lang="en-US" sz="2400" dirty="0">
                <a:effectLst/>
                <a:latin typeface="Times New Roman" panose="02020603050405020304" pitchFamily="18" charset="0"/>
                <a:ea typeface="Times New Roman" panose="02020603050405020304" pitchFamily="18" charset="0"/>
              </a:rPr>
              <a:t/>
            </a:r>
            <a:br>
              <a:rPr lang="en-US" sz="2400" dirty="0">
                <a:effectLst/>
                <a:latin typeface="Times New Roman" panose="02020603050405020304" pitchFamily="18" charset="0"/>
                <a:ea typeface="Times New Roman" panose="02020603050405020304" pitchFamily="18" charset="0"/>
              </a:rPr>
            </a:br>
            <a:endParaRPr lang="en-US" sz="24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04030779"/>
              </p:ext>
            </p:extLst>
          </p:nvPr>
        </p:nvGraphicFramePr>
        <p:xfrm>
          <a:off x="523631" y="1131887"/>
          <a:ext cx="7628851"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7338548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8831" y="211014"/>
            <a:ext cx="8341276" cy="931985"/>
          </a:xfrm>
          <a:ln>
            <a:solidFill>
              <a:schemeClr val="tx1"/>
            </a:solidFill>
          </a:ln>
        </p:spPr>
        <p:txBody>
          <a:bodyPr>
            <a:noAutofit/>
          </a:bodyPr>
          <a:lstStyle/>
          <a:p>
            <a:pPr algn="ctr" rtl="1">
              <a:lnSpc>
                <a:spcPct val="115000"/>
              </a:lnSpc>
              <a:tabLst>
                <a:tab pos="0" algn="l"/>
              </a:tabLst>
            </a:pPr>
            <a:r>
              <a:rPr lang="fa-IR" sz="2000" dirty="0">
                <a:effectLst/>
                <a:cs typeface="B Titr" panose="00000700000000000000" pitchFamily="2" charset="-78"/>
              </a:rPr>
              <a:t/>
            </a:r>
            <a:br>
              <a:rPr lang="fa-IR" sz="2000" dirty="0">
                <a:effectLst/>
                <a:cs typeface="B Titr" panose="00000700000000000000" pitchFamily="2" charset="-78"/>
              </a:rPr>
            </a:br>
            <a:r>
              <a:rPr lang="ar-SA" sz="2000" dirty="0">
                <a:effectLst/>
                <a:cs typeface="B Titr" panose="00000700000000000000" pitchFamily="2" charset="-78"/>
              </a:rPr>
              <a:t>نسبت مرگ مادران در هزار تولد زنده در گروه های سنی</a:t>
            </a:r>
            <a:r>
              <a:rPr lang="fa-IR" sz="2000" dirty="0">
                <a:effectLst/>
                <a:cs typeface="B Titr" panose="00000700000000000000" pitchFamily="2" charset="-78"/>
              </a:rPr>
              <a:t> </a:t>
            </a:r>
            <a:r>
              <a:rPr lang="ar-SA" sz="2000" dirty="0">
                <a:effectLst/>
                <a:cs typeface="B Titr" panose="00000700000000000000" pitchFamily="2" charset="-78"/>
              </a:rPr>
              <a:t>مختلف در مادران فوت شده د.ع.پ اصفهان سال 1402</a:t>
            </a:r>
            <a:r>
              <a:rPr lang="en-US" sz="2400" dirty="0">
                <a:effectLst/>
              </a:rPr>
              <a:t/>
            </a:r>
            <a:br>
              <a:rPr lang="en-US" sz="2400" dirty="0">
                <a:effectLst/>
              </a:rPr>
            </a:br>
            <a:endParaRPr lang="en-US" sz="2400" dirty="0"/>
          </a:p>
        </p:txBody>
      </p:sp>
      <p:graphicFrame>
        <p:nvGraphicFramePr>
          <p:cNvPr id="4" name="Content Placeholder 4"/>
          <p:cNvGraphicFramePr>
            <a:graphicFrameLocks noGrp="1"/>
          </p:cNvGraphicFramePr>
          <p:nvPr>
            <p:ph idx="1"/>
            <p:extLst>
              <p:ext uri="{D42A27DB-BD31-4B8C-83A1-F6EECF244321}">
                <p14:modId xmlns:p14="http://schemas.microsoft.com/office/powerpoint/2010/main" val="2056913456"/>
              </p:ext>
            </p:extLst>
          </p:nvPr>
        </p:nvGraphicFramePr>
        <p:xfrm>
          <a:off x="465138" y="1143000"/>
          <a:ext cx="7742428"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563660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0185" y="398586"/>
            <a:ext cx="7455877" cy="679938"/>
          </a:xfrm>
          <a:ln>
            <a:solidFill>
              <a:schemeClr val="accent1">
                <a:lumMod val="75000"/>
              </a:schemeClr>
            </a:solidFill>
          </a:ln>
        </p:spPr>
        <p:txBody>
          <a:bodyPr>
            <a:normAutofit fontScale="90000"/>
          </a:bodyPr>
          <a:lstStyle/>
          <a:p>
            <a:pPr marL="416560" marR="0" algn="ctr" rtl="1">
              <a:lnSpc>
                <a:spcPct val="115000"/>
              </a:lnSpc>
              <a:spcBef>
                <a:spcPts val="0"/>
              </a:spcBef>
              <a:spcAft>
                <a:spcPts val="0"/>
              </a:spcAft>
              <a:tabLst>
                <a:tab pos="416560" algn="r"/>
              </a:tabLst>
            </a:pPr>
            <a:r>
              <a:rPr lang="fa-IR" sz="2200" dirty="0">
                <a:effectLst/>
                <a:cs typeface="B Titr" panose="00000700000000000000" pitchFamily="2" charset="-78"/>
              </a:rPr>
              <a:t/>
            </a:r>
            <a:br>
              <a:rPr lang="fa-IR" sz="2200" dirty="0">
                <a:effectLst/>
                <a:cs typeface="B Titr" panose="00000700000000000000" pitchFamily="2" charset="-78"/>
              </a:rPr>
            </a:br>
            <a:r>
              <a:rPr lang="fa-IR" sz="2200" dirty="0">
                <a:effectLst/>
                <a:cs typeface="B Titr" panose="00000700000000000000" pitchFamily="2" charset="-78"/>
              </a:rPr>
              <a:t>درصد رتبه بارداری در موارد مرگ مادری د.ع.پ اصفهان در سال 1402</a:t>
            </a:r>
            <a:r>
              <a:rPr lang="en-US" sz="3200" dirty="0">
                <a:effectLst/>
                <a:latin typeface="Times New Roman" panose="02020603050405020304" pitchFamily="18" charset="0"/>
                <a:ea typeface="Times New Roman" panose="02020603050405020304" pitchFamily="18" charset="0"/>
              </a:rPr>
              <a:t/>
            </a:r>
            <a:br>
              <a:rPr lang="en-US" sz="3200" dirty="0">
                <a:effectLst/>
                <a:latin typeface="Times New Roman" panose="02020603050405020304" pitchFamily="18" charset="0"/>
                <a:ea typeface="Times New Roman" panose="02020603050405020304" pitchFamily="18" charset="0"/>
              </a:rPr>
            </a:br>
            <a:endParaRPr lang="fa-IR"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114715188"/>
              </p:ext>
            </p:extLst>
          </p:nvPr>
        </p:nvGraphicFramePr>
        <p:xfrm>
          <a:off x="465982" y="1498294"/>
          <a:ext cx="7851753" cy="290176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167449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CC8306-8FB4-433A-8571-288F164768AD}"/>
              </a:ext>
            </a:extLst>
          </p:cNvPr>
          <p:cNvSpPr txBox="1"/>
          <p:nvPr/>
        </p:nvSpPr>
        <p:spPr>
          <a:xfrm>
            <a:off x="656492" y="471237"/>
            <a:ext cx="7276123" cy="788677"/>
          </a:xfrm>
          <a:prstGeom prst="rect">
            <a:avLst/>
          </a:prstGeom>
          <a:noFill/>
          <a:ln>
            <a:solidFill>
              <a:schemeClr val="accent1">
                <a:lumMod val="75000"/>
              </a:schemeClr>
            </a:solidFill>
          </a:ln>
        </p:spPr>
        <p:txBody>
          <a:bodyPr wrap="square">
            <a:spAutoFit/>
          </a:bodyPr>
          <a:lstStyle/>
          <a:p>
            <a:pPr marL="342900" algn="ctr" defTabSz="685800" rtl="1">
              <a:lnSpc>
                <a:spcPct val="115000"/>
              </a:lnSpc>
              <a:spcAft>
                <a:spcPts val="750"/>
              </a:spcAft>
              <a:defRPr/>
            </a:pPr>
            <a:r>
              <a:rPr lang="fa-IR" sz="2000" dirty="0">
                <a:solidFill>
                  <a:srgbClr val="002060"/>
                </a:solidFill>
                <a:latin typeface="+mj-lt"/>
                <a:ea typeface="+mj-ea"/>
                <a:cs typeface="B Titr" panose="00000700000000000000" pitchFamily="2" charset="-78"/>
              </a:rPr>
              <a:t>درصد مادران فوت شده از کل موارد مرگ مادر بر حسب محل سکونت در سال 1402</a:t>
            </a:r>
            <a:endParaRPr lang="en-US" sz="2000" dirty="0">
              <a:solidFill>
                <a:srgbClr val="002060"/>
              </a:solidFill>
              <a:latin typeface="+mj-lt"/>
              <a:ea typeface="+mj-ea"/>
              <a:cs typeface="B Titr" panose="00000700000000000000" pitchFamily="2" charset="-78"/>
            </a:endParaRPr>
          </a:p>
        </p:txBody>
      </p:sp>
      <p:graphicFrame>
        <p:nvGraphicFramePr>
          <p:cNvPr id="5" name="Chart 4"/>
          <p:cNvGraphicFramePr/>
          <p:nvPr>
            <p:extLst>
              <p:ext uri="{D42A27DB-BD31-4B8C-83A1-F6EECF244321}">
                <p14:modId xmlns:p14="http://schemas.microsoft.com/office/powerpoint/2010/main" val="934837914"/>
              </p:ext>
            </p:extLst>
          </p:nvPr>
        </p:nvGraphicFramePr>
        <p:xfrm>
          <a:off x="176270" y="1685581"/>
          <a:ext cx="8769426" cy="31838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454761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58B8B1-4B07-449D-9E8E-45D1EB3EAD63}"/>
              </a:ext>
            </a:extLst>
          </p:cNvPr>
          <p:cNvSpPr txBox="1"/>
          <p:nvPr/>
        </p:nvSpPr>
        <p:spPr>
          <a:xfrm>
            <a:off x="714431" y="441783"/>
            <a:ext cx="6840221" cy="434734"/>
          </a:xfrm>
          <a:prstGeom prst="rect">
            <a:avLst/>
          </a:prstGeom>
          <a:noFill/>
          <a:ln>
            <a:solidFill>
              <a:schemeClr val="accent1">
                <a:lumMod val="75000"/>
              </a:schemeClr>
            </a:solidFill>
          </a:ln>
        </p:spPr>
        <p:txBody>
          <a:bodyPr wrap="square">
            <a:spAutoFit/>
          </a:bodyPr>
          <a:lstStyle/>
          <a:p>
            <a:pPr marL="88900" marR="0" algn="ctr" rtl="1">
              <a:lnSpc>
                <a:spcPct val="115000"/>
              </a:lnSpc>
              <a:spcBef>
                <a:spcPts val="0"/>
              </a:spcBef>
              <a:spcAft>
                <a:spcPts val="0"/>
              </a:spcAft>
            </a:pPr>
            <a:r>
              <a:rPr lang="ar-SA" sz="2000" dirty="0">
                <a:solidFill>
                  <a:srgbClr val="002060"/>
                </a:solidFill>
                <a:latin typeface="+mj-lt"/>
                <a:ea typeface="+mj-ea"/>
                <a:cs typeface="B Titr" panose="00000700000000000000" pitchFamily="2" charset="-78"/>
              </a:rPr>
              <a:t>درصد میزان تحصیلات درموارد مرگ مادری د.ع.پ اصفهان سال 1402</a:t>
            </a:r>
            <a:endParaRPr lang="en-US" sz="2000" dirty="0">
              <a:solidFill>
                <a:srgbClr val="002060"/>
              </a:solidFill>
              <a:latin typeface="+mj-lt"/>
              <a:ea typeface="+mj-ea"/>
              <a:cs typeface="B Titr" panose="00000700000000000000" pitchFamily="2" charset="-78"/>
            </a:endParaRPr>
          </a:p>
        </p:txBody>
      </p:sp>
      <p:graphicFrame>
        <p:nvGraphicFramePr>
          <p:cNvPr id="5" name="Chart 4">
            <a:extLst>
              <a:ext uri="{FF2B5EF4-FFF2-40B4-BE49-F238E27FC236}">
                <a16:creationId xmlns:a16="http://schemas.microsoft.com/office/drawing/2014/main" id="{00000000-0008-0000-0500-000005000000}"/>
              </a:ext>
            </a:extLst>
          </p:cNvPr>
          <p:cNvGraphicFramePr/>
          <p:nvPr>
            <p:extLst>
              <p:ext uri="{D42A27DB-BD31-4B8C-83A1-F6EECF244321}">
                <p14:modId xmlns:p14="http://schemas.microsoft.com/office/powerpoint/2010/main" val="1514656307"/>
              </p:ext>
            </p:extLst>
          </p:nvPr>
        </p:nvGraphicFramePr>
        <p:xfrm>
          <a:off x="508000" y="1490730"/>
          <a:ext cx="7229232" cy="333145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62125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930030" y="648017"/>
            <a:ext cx="6908801" cy="400110"/>
          </a:xfrm>
          <a:prstGeom prst="rect">
            <a:avLst/>
          </a:prstGeom>
          <a:ln>
            <a:solidFill>
              <a:schemeClr val="accent1">
                <a:lumMod val="75000"/>
              </a:schemeClr>
            </a:solidFill>
          </a:ln>
        </p:spPr>
        <p:txBody>
          <a:bodyPr wrap="square">
            <a:spAutoFit/>
          </a:bodyPr>
          <a:lstStyle/>
          <a:p>
            <a:pPr algn="ctr"/>
            <a:r>
              <a:rPr lang="fa-IR" sz="2000" dirty="0">
                <a:solidFill>
                  <a:srgbClr val="002060"/>
                </a:solidFill>
                <a:latin typeface="+mj-lt"/>
                <a:ea typeface="+mj-ea"/>
                <a:cs typeface="B Titr" panose="00000700000000000000" pitchFamily="2" charset="-78"/>
              </a:rPr>
              <a:t>درصد اشتغال مادران فوت شده در د.ع.پ اصفهان سال 1402</a:t>
            </a:r>
            <a:endParaRPr lang="en-US" sz="2000" dirty="0">
              <a:solidFill>
                <a:srgbClr val="002060"/>
              </a:solidFill>
              <a:latin typeface="+mj-lt"/>
              <a:ea typeface="+mj-ea"/>
              <a:cs typeface="B Titr" panose="00000700000000000000" pitchFamily="2" charset="-78"/>
            </a:endParaRPr>
          </a:p>
        </p:txBody>
      </p:sp>
      <p:graphicFrame>
        <p:nvGraphicFramePr>
          <p:cNvPr id="3" name="Chart 2"/>
          <p:cNvGraphicFramePr/>
          <p:nvPr>
            <p:extLst>
              <p:ext uri="{D42A27DB-BD31-4B8C-83A1-F6EECF244321}">
                <p14:modId xmlns:p14="http://schemas.microsoft.com/office/powerpoint/2010/main" val="4197793613"/>
              </p:ext>
            </p:extLst>
          </p:nvPr>
        </p:nvGraphicFramePr>
        <p:xfrm>
          <a:off x="422910" y="1571624"/>
          <a:ext cx="8012430" cy="312610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22637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3483" y="461221"/>
            <a:ext cx="7556267" cy="559556"/>
          </a:xfrm>
          <a:ln>
            <a:solidFill>
              <a:schemeClr val="accent1">
                <a:lumMod val="75000"/>
              </a:schemeClr>
            </a:solidFill>
          </a:ln>
        </p:spPr>
        <p:txBody>
          <a:bodyPr>
            <a:noAutofit/>
          </a:bodyPr>
          <a:lstStyle/>
          <a:p>
            <a:pPr algn="ctr">
              <a:lnSpc>
                <a:spcPct val="150000"/>
              </a:lnSpc>
            </a:pPr>
            <a:r>
              <a:rPr lang="ar-SA" sz="20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درصد نوع زایمان در موارد مرگ مادری</a:t>
            </a:r>
            <a:r>
              <a:rPr lang="fa-IR" sz="20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 </a:t>
            </a:r>
            <a:r>
              <a:rPr lang="ar-SA" sz="20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د.ع.پ اصفهان سال 1402</a:t>
            </a:r>
            <a:endParaRPr lang="fa-IR" sz="20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endParaRP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1363941870"/>
              </p:ext>
            </p:extLst>
          </p:nvPr>
        </p:nvGraphicFramePr>
        <p:xfrm>
          <a:off x="2413489" y="1738493"/>
          <a:ext cx="4149089" cy="279095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Content Placeholder 13"/>
          <p:cNvGraphicFramePr>
            <a:graphicFrameLocks noGrp="1"/>
          </p:cNvGraphicFramePr>
          <p:nvPr>
            <p:ph sz="quarter" idx="4"/>
            <p:extLst>
              <p:ext uri="{D42A27DB-BD31-4B8C-83A1-F6EECF244321}">
                <p14:modId xmlns:p14="http://schemas.microsoft.com/office/powerpoint/2010/main" val="989337370"/>
              </p:ext>
            </p:extLst>
          </p:nvPr>
        </p:nvGraphicFramePr>
        <p:xfrm>
          <a:off x="4263390" y="2122828"/>
          <a:ext cx="4622732" cy="255945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Chart 11"/>
          <p:cNvGraphicFramePr/>
          <p:nvPr>
            <p:extLst>
              <p:ext uri="{D42A27DB-BD31-4B8C-83A1-F6EECF244321}">
                <p14:modId xmlns:p14="http://schemas.microsoft.com/office/powerpoint/2010/main" val="3617063920"/>
              </p:ext>
            </p:extLst>
          </p:nvPr>
        </p:nvGraphicFramePr>
        <p:xfrm>
          <a:off x="4712676" y="1774094"/>
          <a:ext cx="4114815" cy="2719754"/>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6395252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20337" y="0"/>
            <a:ext cx="7910111" cy="1121731"/>
          </a:xfrm>
        </p:spPr>
        <p:txBody>
          <a:bodyPr>
            <a:noAutofit/>
          </a:bodyPr>
          <a:lstStyle/>
          <a:p>
            <a:pPr marL="0" marR="0" algn="ctr" rtl="1">
              <a:lnSpc>
                <a:spcPct val="115000"/>
              </a:lnSpc>
              <a:spcBef>
                <a:spcPts val="0"/>
              </a:spcBef>
              <a:spcAft>
                <a:spcPts val="0"/>
              </a:spcAft>
              <a:tabLst>
                <a:tab pos="88900" algn="l"/>
              </a:tabLst>
            </a:pPr>
            <a:r>
              <a:rPr lang="fa-IR" sz="2400" dirty="0">
                <a:effectLst/>
                <a:latin typeface="Times New Roman" panose="02020603050405020304" pitchFamily="18" charset="0"/>
                <a:ea typeface="Times New Roman" panose="02020603050405020304" pitchFamily="18" charset="0"/>
                <a:cs typeface="B Titr" panose="00000700000000000000" pitchFamily="2" charset="-78"/>
              </a:rPr>
              <a:t/>
            </a:r>
            <a:br>
              <a:rPr lang="fa-IR" sz="2400" dirty="0">
                <a:effectLst/>
                <a:latin typeface="Times New Roman" panose="02020603050405020304" pitchFamily="18" charset="0"/>
                <a:ea typeface="Times New Roman" panose="02020603050405020304" pitchFamily="18" charset="0"/>
                <a:cs typeface="B Titr" panose="00000700000000000000" pitchFamily="2" charset="-78"/>
              </a:rPr>
            </a:br>
            <a:r>
              <a:rPr lang="ar-SA"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درصد مقطع فوت در موارد مرگ مادری د.ع.پ اصفهان در سال 1402</a:t>
            </a:r>
            <a:r>
              <a:rPr lang="en-US" sz="2000" dirty="0">
                <a:effectLst/>
                <a:latin typeface="Times New Roman" panose="02020603050405020304" pitchFamily="18" charset="0"/>
                <a:ea typeface="Times New Roman" panose="02020603050405020304" pitchFamily="18" charset="0"/>
              </a:rPr>
              <a:t/>
            </a:r>
            <a:br>
              <a:rPr lang="en-US" sz="2000" dirty="0">
                <a:effectLst/>
                <a:latin typeface="Times New Roman" panose="02020603050405020304" pitchFamily="18" charset="0"/>
                <a:ea typeface="Times New Roman" panose="02020603050405020304" pitchFamily="18" charset="0"/>
              </a:rPr>
            </a:br>
            <a:endParaRPr lang="fa-IR" sz="2400" dirty="0">
              <a:solidFill>
                <a:srgbClr val="FFFF00"/>
              </a:solidFill>
              <a:latin typeface="Times New Roman" panose="02020603050405020304" pitchFamily="18" charset="0"/>
              <a:ea typeface="Times New Roman" panose="02020603050405020304" pitchFamily="18" charset="0"/>
              <a:cs typeface="B Titr" panose="00000700000000000000" pitchFamily="2" charset="-78"/>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80977531"/>
              </p:ext>
            </p:extLst>
          </p:nvPr>
        </p:nvGraphicFramePr>
        <p:xfrm>
          <a:off x="463550" y="1231900"/>
          <a:ext cx="8245475" cy="355441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680610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7662" y="412470"/>
            <a:ext cx="7065107" cy="892700"/>
          </a:xfrm>
          <a:ln>
            <a:solidFill>
              <a:schemeClr val="accent1">
                <a:lumMod val="75000"/>
              </a:schemeClr>
            </a:solidFill>
          </a:ln>
        </p:spPr>
        <p:txBody>
          <a:bodyPr>
            <a:noAutofit/>
          </a:bodyPr>
          <a:lstStyle/>
          <a:p>
            <a:pPr marL="0" marR="114300" algn="ctr" rtl="1">
              <a:lnSpc>
                <a:spcPct val="115000"/>
              </a:lnSpc>
              <a:spcBef>
                <a:spcPts val="0"/>
              </a:spcBef>
              <a:spcAft>
                <a:spcPts val="0"/>
              </a:spcAft>
              <a:tabLst>
                <a:tab pos="-10160" algn="l"/>
              </a:tabLst>
            </a:pP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a:r>
            <a:br>
              <a:rPr lang="fa-IR" sz="2000" dirty="0">
                <a:effectLst/>
                <a:latin typeface="Times New Roman" panose="02020603050405020304" pitchFamily="18" charset="0"/>
                <a:ea typeface="Times New Roman" panose="02020603050405020304" pitchFamily="18" charset="0"/>
                <a:cs typeface="B Titr" panose="00000700000000000000" pitchFamily="2" charset="-78"/>
              </a:rPr>
            </a:br>
            <a:r>
              <a:rPr lang="ar-SA" sz="2000" dirty="0">
                <a:effectLst/>
                <a:latin typeface="Times New Roman" panose="02020603050405020304" pitchFamily="18" charset="0"/>
                <a:ea typeface="Times New Roman" panose="02020603050405020304" pitchFamily="18" charset="0"/>
                <a:cs typeface="B Titr" panose="00000700000000000000" pitchFamily="2" charset="-78"/>
              </a:rPr>
              <a:t>درصد محل دریافت مراقبت بارداری در موارد مرگ مادری د.ع.پ اصفهان در سال 1402</a:t>
            </a:r>
            <a:r>
              <a:rPr lang="en-US" sz="2400" dirty="0">
                <a:effectLst/>
                <a:latin typeface="Times New Roman" panose="02020603050405020304" pitchFamily="18" charset="0"/>
                <a:ea typeface="Times New Roman" panose="02020603050405020304" pitchFamily="18" charset="0"/>
              </a:rPr>
              <a:t/>
            </a:r>
            <a:br>
              <a:rPr lang="en-US" sz="2400" dirty="0">
                <a:effectLst/>
                <a:latin typeface="Times New Roman" panose="02020603050405020304" pitchFamily="18" charset="0"/>
                <a:ea typeface="Times New Roman" panose="02020603050405020304" pitchFamily="18" charset="0"/>
              </a:rPr>
            </a:br>
            <a:endParaRPr lang="en-US" sz="2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1467591"/>
              </p:ext>
            </p:extLst>
          </p:nvPr>
        </p:nvGraphicFramePr>
        <p:xfrm>
          <a:off x="347907" y="1367692"/>
          <a:ext cx="7334616" cy="313397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6308376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856770" y="274931"/>
            <a:ext cx="5854122" cy="461665"/>
          </a:xfrm>
          <a:prstGeom prst="rect">
            <a:avLst/>
          </a:prstGeom>
        </p:spPr>
        <p:txBody>
          <a:bodyPr wrap="square">
            <a:spAutoFit/>
          </a:bodyPr>
          <a:lstStyle/>
          <a:p>
            <a:pPr algn="ctr" defTabSz="685800">
              <a:defRPr/>
            </a:pPr>
            <a:r>
              <a:rPr lang="ar-SA" sz="2400" b="1" dirty="0">
                <a:solidFill>
                  <a:schemeClr val="accent1">
                    <a:lumMod val="50000"/>
                  </a:schemeClr>
                </a:solidFill>
                <a:latin typeface="Calibri" panose="020F0502020204030204" pitchFamily="34" charset="0"/>
                <a:ea typeface="Calibri" panose="020F0502020204030204" pitchFamily="34" charset="0"/>
                <a:cs typeface="B Titr" panose="00000700000000000000" pitchFamily="2" charset="-78"/>
              </a:rPr>
              <a:t>تعداد موارد مرگ مادر</a:t>
            </a:r>
            <a:r>
              <a:rPr lang="fa-IR" sz="2400" b="1" dirty="0">
                <a:solidFill>
                  <a:schemeClr val="accent1">
                    <a:lumMod val="50000"/>
                  </a:schemeClr>
                </a:solidFill>
                <a:latin typeface="Calibri" panose="020F0502020204030204" pitchFamily="34" charset="0"/>
                <a:ea typeface="Calibri" panose="020F0502020204030204" pitchFamily="34" charset="0"/>
                <a:cs typeface="B Titr" panose="00000700000000000000" pitchFamily="2" charset="-78"/>
              </a:rPr>
              <a:t> د.ع.پ.اصفهان در سال 1402</a:t>
            </a:r>
            <a:endParaRPr lang="en-US" sz="3200" dirty="0">
              <a:solidFill>
                <a:schemeClr val="accent1">
                  <a:lumMod val="50000"/>
                </a:schemeClr>
              </a:solidFill>
              <a:latin typeface="Calibri" panose="020F0502020204030204"/>
              <a:cs typeface="B Titr" panose="00000700000000000000" pitchFamily="2" charset="-78"/>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994644665"/>
              </p:ext>
            </p:extLst>
          </p:nvPr>
        </p:nvGraphicFramePr>
        <p:xfrm>
          <a:off x="418641" y="797219"/>
          <a:ext cx="7171981" cy="29705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5" name="Double Wave 14"/>
          <p:cNvSpPr/>
          <p:nvPr/>
        </p:nvSpPr>
        <p:spPr>
          <a:xfrm>
            <a:off x="293289" y="3988106"/>
            <a:ext cx="8244968" cy="824637"/>
          </a:xfrm>
          <a:prstGeom prst="doubleWave">
            <a:avLst/>
          </a:prstGeom>
          <a:solidFill>
            <a:schemeClr val="accent5">
              <a:lumMod val="60000"/>
              <a:lumOff val="4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spcAft>
                <a:spcPts val="1335"/>
              </a:spcAft>
            </a:pPr>
            <a:r>
              <a:rPr lang="fa-IR" sz="1400" dirty="0">
                <a:solidFill>
                  <a:srgbClr val="002060"/>
                </a:solidFill>
                <a:latin typeface="Calibri" panose="020F0502020204030204" pitchFamily="34" charset="0"/>
                <a:ea typeface="Calibri" panose="020F0502020204030204" pitchFamily="34" charset="0"/>
                <a:cs typeface="B Titr" panose="00000700000000000000" pitchFamily="2" charset="-78"/>
              </a:rPr>
              <a:t>*تعداد موارد مرگ مادری محسوب نشده :3 مورد تصادف، 1 مورد بدخیمی، 1 مورد غیر ایرانی بدون کارت اقامت، 1 مورد سکونت خارج از دانشگاه، 1 مورد مرگ بعد از 42 روز پس از زایمان و 1 مورد مشترک تصادف و سکونت خارج از دانشگاه</a:t>
            </a:r>
            <a:endParaRPr lang="en-US" sz="1400" dirty="0">
              <a:solidFill>
                <a:srgbClr val="00206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851047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876CC179-E1A4-4488-9A2D-AA4E19E9842C}"/>
              </a:ext>
            </a:extLst>
          </p:cNvPr>
          <p:cNvGraphicFramePr>
            <a:graphicFrameLocks noGrp="1"/>
          </p:cNvGraphicFramePr>
          <p:nvPr>
            <p:ph idx="1"/>
            <p:extLst>
              <p:ext uri="{D42A27DB-BD31-4B8C-83A1-F6EECF244321}">
                <p14:modId xmlns:p14="http://schemas.microsoft.com/office/powerpoint/2010/main" val="2020325205"/>
              </p:ext>
            </p:extLst>
          </p:nvPr>
        </p:nvGraphicFramePr>
        <p:xfrm>
          <a:off x="874423" y="1131888"/>
          <a:ext cx="6827837" cy="3719557"/>
        </p:xfrm>
        <a:graphic>
          <a:graphicData uri="http://schemas.openxmlformats.org/drawingml/2006/chart">
            <c:chart xmlns:c="http://schemas.openxmlformats.org/drawingml/2006/chart" xmlns:r="http://schemas.openxmlformats.org/officeDocument/2006/relationships" r:id="rId2"/>
          </a:graphicData>
        </a:graphic>
      </p:graphicFrame>
      <p:sp>
        <p:nvSpPr>
          <p:cNvPr id="7" name="Title 1">
            <a:extLst>
              <a:ext uri="{FF2B5EF4-FFF2-40B4-BE49-F238E27FC236}">
                <a16:creationId xmlns:a16="http://schemas.microsoft.com/office/drawing/2014/main" id="{85A9ADD0-2259-4171-9D84-4004CE0250EF}"/>
              </a:ext>
            </a:extLst>
          </p:cNvPr>
          <p:cNvSpPr>
            <a:spLocks noGrp="1"/>
          </p:cNvSpPr>
          <p:nvPr>
            <p:ph type="title"/>
          </p:nvPr>
        </p:nvSpPr>
        <p:spPr>
          <a:xfrm>
            <a:off x="466725" y="406400"/>
            <a:ext cx="7643234" cy="725488"/>
          </a:xfrm>
          <a:ln>
            <a:solidFill>
              <a:schemeClr val="accent1">
                <a:lumMod val="75000"/>
              </a:schemeClr>
            </a:solidFill>
          </a:ln>
        </p:spPr>
        <p:txBody>
          <a:bodyPr/>
          <a:lstStyle/>
          <a:p>
            <a:pPr algn="ctr"/>
            <a:r>
              <a:rPr kumimoji="0" lang="fa-IR" sz="20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B Titr" panose="00000700000000000000" pitchFamily="2" charset="-78"/>
              </a:rPr>
              <a:t>توزیع فراوانی انواع تاخیر در مرگ های مادری کشور و د.ع.پ اصفهان سال 1402</a:t>
            </a:r>
            <a:endParaRPr lang="en-US" dirty="0"/>
          </a:p>
        </p:txBody>
      </p:sp>
    </p:spTree>
    <p:extLst>
      <p:ext uri="{BB962C8B-B14F-4D97-AF65-F5344CB8AC3E}">
        <p14:creationId xmlns:p14="http://schemas.microsoft.com/office/powerpoint/2010/main" val="34418548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FFF4D-5CCE-8101-B329-116E29815DD6}"/>
              </a:ext>
            </a:extLst>
          </p:cNvPr>
          <p:cNvSpPr>
            <a:spLocks noGrp="1"/>
          </p:cNvSpPr>
          <p:nvPr>
            <p:ph type="title"/>
          </p:nvPr>
        </p:nvSpPr>
        <p:spPr>
          <a:ln>
            <a:solidFill>
              <a:schemeClr val="accent1">
                <a:lumMod val="75000"/>
              </a:schemeClr>
            </a:solidFill>
          </a:ln>
        </p:spPr>
        <p:txBody>
          <a:bodyPr/>
          <a:lstStyle/>
          <a:p>
            <a:pPr algn="ctr"/>
            <a:r>
              <a:rPr kumimoji="0" lang="fa-IR" sz="20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B Titr" panose="00000700000000000000" pitchFamily="2" charset="-78"/>
              </a:rPr>
              <a:t>توزیع فراوانی انواع تاخیر در مرگ های مادری کشور سال 1402</a:t>
            </a:r>
            <a:endParaRPr lang="en-US" dirty="0"/>
          </a:p>
        </p:txBody>
      </p:sp>
      <p:sp>
        <p:nvSpPr>
          <p:cNvPr id="3" name="Content Placeholder 2">
            <a:extLst>
              <a:ext uri="{FF2B5EF4-FFF2-40B4-BE49-F238E27FC236}">
                <a16:creationId xmlns:a16="http://schemas.microsoft.com/office/drawing/2014/main" id="{22EAC497-BA6E-0DD7-E2F7-56E7EFD9351F}"/>
              </a:ext>
            </a:extLst>
          </p:cNvPr>
          <p:cNvSpPr>
            <a:spLocks noGrp="1"/>
          </p:cNvSpPr>
          <p:nvPr>
            <p:ph idx="1"/>
          </p:nvPr>
        </p:nvSpPr>
        <p:spPr>
          <a:xfrm>
            <a:off x="464575" y="1143000"/>
            <a:ext cx="7257025" cy="3545497"/>
          </a:xfrm>
        </p:spPr>
        <p:txBody>
          <a:bodyPr>
            <a:normAutofit fontScale="92500" lnSpcReduction="10000"/>
          </a:bodyPr>
          <a:lstStyle/>
          <a:p>
            <a:pPr marL="342900" marR="0" lvl="0" indent="-342900" algn="just" rtl="1">
              <a:lnSpc>
                <a:spcPct val="115000"/>
              </a:lnSpc>
              <a:spcBef>
                <a:spcPts val="0"/>
              </a:spcBef>
              <a:spcAft>
                <a:spcPts val="0"/>
              </a:spcAft>
              <a:buFont typeface="Arial" panose="020B0604020202020204" pitchFamily="34" charset="0"/>
              <a:buChar char="-"/>
            </a:pPr>
            <a:r>
              <a:rPr lang="fa-IR" sz="1800" u="sng" dirty="0">
                <a:effectLst/>
                <a:latin typeface="Tahoma" panose="020B0604030504040204" pitchFamily="34" charset="0"/>
                <a:ea typeface="Calibri" panose="020F0502020204030204" pitchFamily="34" charset="0"/>
                <a:cs typeface="B Yagut" panose="00000400000000000000" pitchFamily="2" charset="-78"/>
              </a:rPr>
              <a:t>40</a:t>
            </a:r>
            <a:r>
              <a:rPr lang="fa-IR" sz="1800" dirty="0">
                <a:effectLst/>
                <a:latin typeface="Tahoma" panose="020B0604030504040204" pitchFamily="34" charset="0"/>
                <a:ea typeface="Calibri" panose="020F0502020204030204" pitchFamily="34" charset="0"/>
                <a:cs typeface="B Yagut" panose="00000400000000000000" pitchFamily="2" charset="-78"/>
              </a:rPr>
              <a:t> درصد  از</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موارد</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مرگ</a:t>
            </a:r>
            <a:r>
              <a:rPr lang="fa-IR" sz="1800" dirty="0">
                <a:effectLst/>
                <a:latin typeface="Calibri" panose="020F0502020204030204" pitchFamily="34" charset="0"/>
                <a:ea typeface="Calibri" panose="020F0502020204030204" pitchFamily="34" charset="0"/>
                <a:cs typeface="B Yagut" panose="00000400000000000000" pitchFamily="2" charset="-78"/>
              </a:rPr>
              <a:t> مادر به دلیل </a:t>
            </a:r>
            <a:r>
              <a:rPr lang="fa-IR" sz="1800" dirty="0">
                <a:effectLst/>
                <a:latin typeface="Tahoma" panose="020B0604030504040204" pitchFamily="34" charset="0"/>
                <a:ea typeface="Calibri" panose="020F0502020204030204" pitchFamily="34" charset="0"/>
                <a:cs typeface="B Yagut" panose="00000400000000000000" pitchFamily="2" charset="-78"/>
              </a:rPr>
              <a:t>تاخیر</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در</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solidFill>
                  <a:srgbClr val="FF0000"/>
                </a:solidFill>
                <a:effectLst/>
                <a:latin typeface="Tahoma" panose="020B0604030504040204" pitchFamily="34" charset="0"/>
                <a:ea typeface="Calibri" panose="020F0502020204030204" pitchFamily="34" charset="0"/>
                <a:cs typeface="B Yagut" panose="00000400000000000000" pitchFamily="2" charset="-78"/>
              </a:rPr>
              <a:t>تصمیم</a:t>
            </a:r>
            <a:r>
              <a:rPr lang="fa-IR" sz="1800" dirty="0">
                <a:solidFill>
                  <a:srgbClr val="FF0000"/>
                </a:solidFill>
                <a:effectLst/>
                <a:latin typeface="Calibri" panose="020F0502020204030204" pitchFamily="34" charset="0"/>
                <a:ea typeface="Calibri" panose="020F0502020204030204" pitchFamily="34" charset="0"/>
                <a:cs typeface="B Yagut" panose="00000400000000000000" pitchFamily="2" charset="-78"/>
              </a:rPr>
              <a:t> </a:t>
            </a:r>
            <a:r>
              <a:rPr lang="fa-IR" sz="1800" dirty="0">
                <a:solidFill>
                  <a:srgbClr val="FF0000"/>
                </a:solidFill>
                <a:effectLst/>
                <a:latin typeface="Tahoma" panose="020B0604030504040204" pitchFamily="34" charset="0"/>
                <a:ea typeface="Calibri" panose="020F0502020204030204" pitchFamily="34" charset="0"/>
                <a:cs typeface="B Yagut" panose="00000400000000000000" pitchFamily="2" charset="-78"/>
              </a:rPr>
              <a:t>گیری</a:t>
            </a:r>
            <a:r>
              <a:rPr lang="fa-IR" sz="1800" dirty="0">
                <a:solidFill>
                  <a:srgbClr val="FF0000"/>
                </a:solidFill>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از</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طرف</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خانواده</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بوده</a:t>
            </a:r>
            <a:r>
              <a:rPr lang="fa-IR" sz="1800" dirty="0">
                <a:effectLst/>
                <a:latin typeface="Calibri" panose="020F0502020204030204" pitchFamily="34" charset="0"/>
                <a:ea typeface="Calibri" panose="020F0502020204030204" pitchFamily="34" charset="0"/>
                <a:cs typeface="B Yagut" panose="00000400000000000000" pitchFamily="2" charset="-78"/>
              </a:rPr>
              <a:t> است </a:t>
            </a:r>
            <a:r>
              <a:rPr lang="fa-IR" sz="1800" dirty="0">
                <a:effectLst/>
                <a:latin typeface="Tahoma" panose="020B0604030504040204" pitchFamily="34" charset="0"/>
                <a:ea typeface="Calibri" panose="020F0502020204030204" pitchFamily="34" charset="0"/>
                <a:cs typeface="B Yagut" panose="00000400000000000000" pitchFamily="2" charset="-78"/>
              </a:rPr>
              <a:t>که نسبت به سال گذشته این رقم 47 % بوده که وضعیت مطلوب تری داشته است.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algn="just" rtl="1">
              <a:lnSpc>
                <a:spcPct val="115000"/>
              </a:lnSpc>
              <a:spcBef>
                <a:spcPts val="0"/>
              </a:spcBef>
              <a:spcAft>
                <a:spcPts val="0"/>
              </a:spcAft>
            </a:pPr>
            <a:r>
              <a:rPr lang="fa-IR" sz="1800" dirty="0">
                <a:effectLst/>
                <a:latin typeface="Tahoma" panose="020B0604030504040204" pitchFamily="34" charset="0"/>
                <a:ea typeface="Calibri" panose="020F0502020204030204" pitchFamily="34" charset="0"/>
                <a:cs typeface="B Yagut" panose="00000400000000000000" pitchFamily="2" charset="-78"/>
              </a:rPr>
              <a:t>مانند : تشکیل دیر هنگام یا عدم تشکیل پرونده مراقبت بارداری از طرف مادر، عدم دریافت مراقبت های دوران بارداری به طور کامل، عدم  بیان علائم و سوابق بیماری زمینه ای توسط مادر در زمان تشکیل پرونده مراقبت بارداری، عدم پیگیری اقدامات مورد نیاز در موارد لزوم ، حساس نبودن مادر و خانواده به علائم نیازمند مراقبت ویژه دوران بارداری و عدم توجه به توصیه های کارکنان بهداشتی درمانی</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1000"/>
              </a:spcAft>
              <a:buFont typeface="Arial" panose="020B0604020202020204" pitchFamily="34" charset="0"/>
              <a:buChar char="-"/>
            </a:pPr>
            <a:r>
              <a:rPr lang="fa-IR" sz="1800" b="1" u="sng" dirty="0">
                <a:effectLst/>
                <a:latin typeface="Calibri" panose="020F0502020204030204" pitchFamily="34" charset="0"/>
                <a:ea typeface="Calibri" panose="020F0502020204030204" pitchFamily="34" charset="0"/>
                <a:cs typeface="B Yagut" panose="00000400000000000000" pitchFamily="2" charset="-78"/>
              </a:rPr>
              <a:t>27</a:t>
            </a:r>
            <a:r>
              <a:rPr lang="fa-IR" sz="1800" dirty="0">
                <a:effectLst/>
                <a:latin typeface="Calibri" panose="020F0502020204030204" pitchFamily="34" charset="0"/>
                <a:ea typeface="Calibri" panose="020F0502020204030204" pitchFamily="34" charset="0"/>
                <a:cs typeface="B Yagut" panose="00000400000000000000" pitchFamily="2" charset="-78"/>
              </a:rPr>
              <a:t> درصد از موارد تاخیر در </a:t>
            </a:r>
            <a:r>
              <a:rPr lang="fa-IR" sz="1800" dirty="0">
                <a:solidFill>
                  <a:srgbClr val="FF0000"/>
                </a:solidFill>
                <a:effectLst/>
                <a:latin typeface="Calibri" panose="020F0502020204030204" pitchFamily="34" charset="0"/>
                <a:ea typeface="Calibri" panose="020F0502020204030204" pitchFamily="34" charset="0"/>
                <a:cs typeface="B Yagut" panose="00000400000000000000" pitchFamily="2" charset="-78"/>
              </a:rPr>
              <a:t>ارجاع به سطوح بالاتر </a:t>
            </a:r>
            <a:r>
              <a:rPr lang="fa-IR" sz="1800" dirty="0">
                <a:effectLst/>
                <a:latin typeface="Calibri" panose="020F0502020204030204" pitchFamily="34" charset="0"/>
                <a:ea typeface="Calibri" panose="020F0502020204030204" pitchFamily="34" charset="0"/>
                <a:cs typeface="B Yagut" panose="00000400000000000000" pitchFamily="2" charset="-78"/>
              </a:rPr>
              <a:t>وجود داشته است، که نسبت به سال گذشته این رقم  28.5 % بوده  </a:t>
            </a:r>
            <a:r>
              <a:rPr lang="fa-IR" sz="1800" dirty="0">
                <a:effectLst/>
                <a:latin typeface="Tahoma" panose="020B0604030504040204" pitchFamily="34" charset="0"/>
                <a:ea typeface="Calibri" panose="020F0502020204030204" pitchFamily="34" charset="0"/>
                <a:cs typeface="B Yagut" panose="00000400000000000000" pitchFamily="2" charset="-78"/>
              </a:rPr>
              <a:t>که تغییر چندانی نداشته است.</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algn="just" rtl="1">
              <a:lnSpc>
                <a:spcPct val="107000"/>
              </a:lnSpc>
              <a:spcBef>
                <a:spcPts val="0"/>
              </a:spcBef>
              <a:spcAft>
                <a:spcPts val="800"/>
              </a:spcAft>
            </a:pPr>
            <a:r>
              <a:rPr lang="ar-SA" sz="1800" dirty="0">
                <a:effectLst/>
                <a:latin typeface="Calibri" panose="020F0502020204030204" pitchFamily="34" charset="0"/>
                <a:ea typeface="Calibri" panose="020F0502020204030204" pitchFamily="34" charset="0"/>
                <a:cs typeface="B Yagut" panose="00000400000000000000" pitchFamily="2" charset="-78"/>
              </a:rPr>
              <a:t>مانند: </a:t>
            </a:r>
            <a:r>
              <a:rPr lang="ar-SA" sz="1800" b="1" dirty="0">
                <a:effectLst/>
                <a:latin typeface="Calibri" panose="020F0502020204030204" pitchFamily="34" charset="0"/>
                <a:ea typeface="Calibri" panose="020F0502020204030204" pitchFamily="34" charset="0"/>
                <a:cs typeface="B Yagut" panose="00000400000000000000" pitchFamily="2" charset="-78"/>
              </a:rPr>
              <a:t> </a:t>
            </a:r>
            <a:r>
              <a:rPr lang="ar-SA" sz="1800" dirty="0">
                <a:effectLst/>
                <a:latin typeface="Calibri" panose="020F0502020204030204" pitchFamily="34" charset="0"/>
                <a:ea typeface="Calibri" panose="020F0502020204030204" pitchFamily="34" charset="0"/>
                <a:cs typeface="B Yagut" panose="00000400000000000000" pitchFamily="2" charset="-78"/>
              </a:rPr>
              <a:t>عدم رعایت دستور العمل های مربوط به اعزام مادران، عدم ارایه پسخوراند توسط متخصص زنان به موارد ارجاع شده از واحدهای بهداشتی، عدم بهره برداری از برنامه استاد معین، عدم ثبت کامل اطلاعات بیمار هنگام ارجاع مادر به بیمارستان از بخش خصوصی</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r" rtl="1"/>
            <a:endParaRPr lang="en-US" dirty="0"/>
          </a:p>
        </p:txBody>
      </p:sp>
    </p:spTree>
    <p:extLst>
      <p:ext uri="{BB962C8B-B14F-4D97-AF65-F5344CB8AC3E}">
        <p14:creationId xmlns:p14="http://schemas.microsoft.com/office/powerpoint/2010/main" val="24099422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868325-5AA4-63F4-E181-F173548D5226}"/>
              </a:ext>
            </a:extLst>
          </p:cNvPr>
          <p:cNvSpPr>
            <a:spLocks noGrp="1"/>
          </p:cNvSpPr>
          <p:nvPr>
            <p:ph idx="1"/>
          </p:nvPr>
        </p:nvSpPr>
        <p:spPr>
          <a:xfrm>
            <a:off x="464575" y="609600"/>
            <a:ext cx="7155425" cy="4078897"/>
          </a:xfrm>
        </p:spPr>
        <p:txBody>
          <a:bodyPr>
            <a:normAutofit fontScale="70000" lnSpcReduction="20000"/>
          </a:bodyPr>
          <a:lstStyle/>
          <a:p>
            <a:pPr marL="342900" marR="0" lvl="0" indent="-342900" algn="just" defTabSz="914400" rtl="1" eaLnBrk="1" fontAlgn="auto" latinLnBrk="0" hangingPunct="1">
              <a:lnSpc>
                <a:spcPct val="115000"/>
              </a:lnSpc>
              <a:spcBef>
                <a:spcPts val="0"/>
              </a:spcBef>
              <a:spcAft>
                <a:spcPts val="0"/>
              </a:spcAft>
              <a:buClrTx/>
              <a:buSzTx/>
              <a:buFont typeface="Arial" panose="020B0604020202020204" pitchFamily="34" charset="0"/>
              <a:buChar char="-"/>
              <a:tabLst/>
              <a:defRPr/>
            </a:pPr>
            <a:r>
              <a:rPr lang="fa-IR" sz="2600" u="sng" dirty="0">
                <a:latin typeface="Tahoma" panose="020B0604030504040204" pitchFamily="34" charset="0"/>
                <a:cs typeface="B Yagut" panose="00000400000000000000" pitchFamily="2" charset="-78"/>
              </a:rPr>
              <a:t>50</a:t>
            </a:r>
            <a:r>
              <a:rPr lang="fa-IR" sz="2600" dirty="0">
                <a:latin typeface="Tahoma" panose="020B0604030504040204" pitchFamily="34" charset="0"/>
                <a:cs typeface="B Yagut" panose="00000400000000000000" pitchFamily="2" charset="-78"/>
              </a:rPr>
              <a:t> درصد موارد </a:t>
            </a:r>
            <a:r>
              <a:rPr lang="fa-IR" sz="2600" dirty="0">
                <a:solidFill>
                  <a:srgbClr val="FF0000"/>
                </a:solidFill>
                <a:latin typeface="Tahoma" panose="020B0604030504040204" pitchFamily="34" charset="0"/>
                <a:cs typeface="B Yagut" panose="00000400000000000000" pitchFamily="2" charset="-78"/>
              </a:rPr>
              <a:t>تاخیر در درمان </a:t>
            </a:r>
            <a:r>
              <a:rPr lang="fa-IR" sz="2600" dirty="0">
                <a:latin typeface="Tahoma" panose="020B0604030504040204" pitchFamily="34" charset="0"/>
                <a:cs typeface="B Yagut" panose="00000400000000000000" pitchFamily="2" charset="-78"/>
              </a:rPr>
              <a:t>از طرف کادر بهداشتی- درمانی اتفاق افتاده است، که نسبت به سال گذشته با میزان 48.7 % بوده که</a:t>
            </a:r>
            <a:r>
              <a:rPr kumimoji="0" lang="fa-IR" sz="1600" b="0" i="0" u="none" strike="noStrike" kern="1200" cap="none" spc="0" normalizeH="0" baseline="0" noProof="0" dirty="0">
                <a:ln>
                  <a:noFill/>
                </a:ln>
                <a:solidFill>
                  <a:prstClr val="black"/>
                </a:solidFill>
                <a:effectLst/>
                <a:uLnTx/>
                <a:uFillTx/>
                <a:latin typeface="Tahoma" panose="020B0604030504040204" pitchFamily="34" charset="0"/>
                <a:ea typeface="Calibri" panose="020F0502020204030204" pitchFamily="34" charset="0"/>
                <a:cs typeface="B Yagut" panose="00000400000000000000" pitchFamily="2" charset="-78"/>
              </a:rPr>
              <a:t> </a:t>
            </a:r>
            <a:r>
              <a:rPr lang="fa-IR" sz="2600" dirty="0">
                <a:latin typeface="Tahoma" panose="020B0604030504040204" pitchFamily="34" charset="0"/>
                <a:cs typeface="B Yagut" panose="00000400000000000000" pitchFamily="2" charset="-78"/>
              </a:rPr>
              <a:t>تغییر چندانی نداشته است. </a:t>
            </a:r>
            <a:endParaRPr lang="en-US" sz="2600" dirty="0">
              <a:latin typeface="Tahoma" panose="020B0604030504040204" pitchFamily="34" charset="0"/>
              <a:cs typeface="B Yagut" panose="00000400000000000000" pitchFamily="2" charset="-78"/>
            </a:endParaRPr>
          </a:p>
          <a:p>
            <a:pPr marL="342900" marR="0" lvl="0" indent="-342900" algn="just" defTabSz="914400" rtl="1" eaLnBrk="1" fontAlgn="auto" latinLnBrk="0" hangingPunct="1">
              <a:lnSpc>
                <a:spcPct val="115000"/>
              </a:lnSpc>
              <a:spcBef>
                <a:spcPts val="0"/>
              </a:spcBef>
              <a:spcAft>
                <a:spcPts val="0"/>
              </a:spcAft>
              <a:buClrTx/>
              <a:buSzTx/>
              <a:buFont typeface="Arial" panose="020B0604020202020204" pitchFamily="34" charset="0"/>
              <a:buChar char="-"/>
              <a:tabLst/>
              <a:defRPr/>
            </a:pPr>
            <a:r>
              <a:rPr lang="fa-IR" sz="2600" dirty="0">
                <a:latin typeface="Tahoma" panose="020B0604030504040204" pitchFamily="34" charset="0"/>
                <a:cs typeface="B Yagut" panose="00000400000000000000" pitchFamily="2" charset="-78"/>
              </a:rPr>
              <a:t>مانند: عدم ویزیت مادر نیازمند مراقبت ویژه در زایشگاه توسط پزشک متخصص زنان، از دست دادن زمان طلایی برای درمان مادر به علت اقدام پزشک متخصص جهت اخذ پذیرش از بیمارستان ریفرال فوق تخصصی، غفلت و عدم حساسیت پزشک متخصص در ارائه خدمات مورد نیاز در زمان مناسب به مادر (انجام زایمان با تاخیر)، نواقص تکنیکی مرتبط با انجام فرایندهای درمانی توسط پزشکان متخصص، استاندارد نبودن تعداد نیروی انسانی در زایشگاه، عدم رعایت دستورالعمل مربوط به اطلاع دادن وضعیت مادران زایمان کرده به متخصص زنان آنکال در صورت مراجعه به پزشکان اورژانس، مقیم نبودن متخصص زنان در بیمارستان و ترک بیمارستان قبل از بررسی کامل مادر زایمان کرده پرخطر مشکوک به ایجاد عوارض، تشکیل نشدن شورای پزشکی با توجه به نیاز و انجام مشاوره ها با تاخیر یا تلفنی و یا توسط دستیاران، عدم انجام مراقبت های لازم و کامل توسط پزشک متخصص و پزشکان اورژانس و تشخیص و درمان نامناسب و ناصحیح مادر،  ارائه دستورات تلفنی توسط متخصص و عدم حضور بر بالین بیمار علی رغم نیاز.</a:t>
            </a:r>
            <a:endParaRPr lang="en-US" sz="2600" dirty="0">
              <a:latin typeface="Tahoma" panose="020B0604030504040204" pitchFamily="34" charset="0"/>
              <a:cs typeface="B Yagut" panose="00000400000000000000" pitchFamily="2" charset="-78"/>
            </a:endParaRPr>
          </a:p>
          <a:p>
            <a:pPr algn="r" rtl="1"/>
            <a:endParaRPr lang="en-US" dirty="0"/>
          </a:p>
        </p:txBody>
      </p:sp>
    </p:spTree>
    <p:extLst>
      <p:ext uri="{BB962C8B-B14F-4D97-AF65-F5344CB8AC3E}">
        <p14:creationId xmlns:p14="http://schemas.microsoft.com/office/powerpoint/2010/main" val="2291920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3683496"/>
              </p:ext>
            </p:extLst>
          </p:nvPr>
        </p:nvGraphicFramePr>
        <p:xfrm>
          <a:off x="230736" y="90846"/>
          <a:ext cx="8776532" cy="4943685"/>
        </p:xfrm>
        <a:graphic>
          <a:graphicData uri="http://schemas.openxmlformats.org/drawingml/2006/table">
            <a:tbl>
              <a:tblPr rtl="1"/>
              <a:tblGrid>
                <a:gridCol w="8260266">
                  <a:extLst>
                    <a:ext uri="{9D8B030D-6E8A-4147-A177-3AD203B41FA5}">
                      <a16:colId xmlns:a16="http://schemas.microsoft.com/office/drawing/2014/main" val="3013042607"/>
                    </a:ext>
                  </a:extLst>
                </a:gridCol>
                <a:gridCol w="516266">
                  <a:extLst>
                    <a:ext uri="{9D8B030D-6E8A-4147-A177-3AD203B41FA5}">
                      <a16:colId xmlns:a16="http://schemas.microsoft.com/office/drawing/2014/main" val="1633520576"/>
                    </a:ext>
                  </a:extLst>
                </a:gridCol>
              </a:tblGrid>
              <a:tr h="23521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chemeClr val="accent6">
                              <a:lumMod val="50000"/>
                            </a:schemeClr>
                          </a:solidFill>
                          <a:effectLst/>
                          <a:latin typeface="B Titr" panose="00000700000000000000" pitchFamily="2" charset="-78"/>
                          <a:cs typeface="B Titr" panose="00000700000000000000" pitchFamily="2" charset="-78"/>
                        </a:rPr>
                        <a:t>عوامل قابل اجتناب منجر به مرگ مادر د ع پ اصفهان در سال 1402</a:t>
                      </a:r>
                      <a:endParaRPr lang="en-US" sz="1200" b="0" i="0" u="none" strike="noStrike" dirty="0">
                        <a:solidFill>
                          <a:schemeClr val="accent6">
                            <a:lumMod val="50000"/>
                          </a:schemeClr>
                        </a:solidFill>
                        <a:effectLst/>
                        <a:latin typeface="B Titr" panose="00000700000000000000" pitchFamily="2" charset="-78"/>
                        <a:cs typeface="B Titr" panose="000007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chemeClr val="accent6">
                              <a:lumMod val="50000"/>
                            </a:schemeClr>
                          </a:solidFill>
                          <a:effectLst/>
                          <a:latin typeface="B Titr" panose="00000700000000000000" pitchFamily="2" charset="-78"/>
                          <a:cs typeface="B Titr" panose="00000700000000000000" pitchFamily="2" charset="-78"/>
                        </a:rPr>
                        <a:t>درصد</a:t>
                      </a:r>
                      <a:endParaRPr lang="en-US" sz="1200" b="0" i="0" u="none" strike="noStrike" dirty="0">
                        <a:solidFill>
                          <a:schemeClr val="accent6">
                            <a:lumMod val="50000"/>
                          </a:schemeClr>
                        </a:solidFill>
                        <a:effectLst/>
                        <a:latin typeface="B Titr" panose="00000700000000000000" pitchFamily="2" charset="-78"/>
                        <a:cs typeface="B Titr" panose="000007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99542390"/>
                  </a:ext>
                </a:extLst>
              </a:tr>
              <a:tr h="263595">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just"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حساسیت و بی توجهی پزشکان و سایر کارکنان به وضعیت مادر و تاخیر در ارائه خدمات مورد نیاز به مادر در مراکز پزشکی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71.4</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518577311"/>
                  </a:ext>
                </a:extLst>
              </a:tr>
              <a:tr h="31619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تشخیص غلط یا درمان نامناسب عوارض دوران بارداری توسط متخصصین زنان و زایمان در بخش خصوصی (خدمات سرپایی)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57.1</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3863997301"/>
                  </a:ext>
                </a:extLst>
              </a:tr>
              <a:tr h="230737">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تشکیل شورای پزشکی در مراکز پزشکی در موارد نیاز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57.1</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866445519"/>
                  </a:ext>
                </a:extLst>
              </a:tr>
              <a:tr h="230736">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مشکلات مربوط به نحوه ثبت خدمات در پرونده الکترونیک سلامت</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42.8</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val="2662384986"/>
                  </a:ext>
                </a:extLst>
              </a:tr>
              <a:tr h="23681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just"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مشکلات مربوط به پی گیری مادران نیازمند مراقبت ویژه در واحدهای بهداشتی و مراکز درمانی (عدم و یا نقص در پیگیری به موقع،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42.8</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val="3397222336"/>
                  </a:ext>
                </a:extLst>
              </a:tr>
              <a:tr h="30157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just"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نواقص مربوط به ارائه یا ثبت خدمات توسط متخصصین زنان و زایمان در مراکز پزشکی (خدمات بستری نظیر عدم ویزیت بیمار و صدور دستورات تلفنی، تشخیص یا درمان نامناسب</a:t>
                      </a:r>
                      <a:r>
                        <a:rPr lang="fa-IR" sz="1200" b="0" i="0" u="none" strike="noStrike" dirty="0">
                          <a:solidFill>
                            <a:srgbClr val="000000"/>
                          </a:solidFill>
                          <a:effectLst/>
                          <a:latin typeface="B Mitra" panose="00000400000000000000" pitchFamily="2" charset="-78"/>
                          <a:cs typeface="B Nazanin" panose="00000400000000000000" pitchFamily="2" charset="-78"/>
                        </a:rPr>
                        <a:t>)</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42.8</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val="2622308771"/>
                  </a:ext>
                </a:extLst>
              </a:tr>
              <a:tr h="205537">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بهره مندی از مراقبت پیش از بارداری در گروه هدف</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458181916"/>
                  </a:ext>
                </a:extLst>
              </a:tr>
              <a:tr h="214472">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دریافت هرگونه مراقبت دوران بارداری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1166300210"/>
                  </a:ext>
                </a:extLst>
              </a:tr>
              <a:tr h="23681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مشکلات مرتبط با ارزیابی روند وزن گیری مادر باردار در مراقبت های واحدهای بهداشتی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3970561958"/>
                  </a:ext>
                </a:extLst>
              </a:tr>
              <a:tr h="22341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ارائه مراقبت ها براساس دستورالعمل ها و بوکلت مراقبت های ادغام یافته سلامت مادران در واحدهای بهداشتی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765062325"/>
                  </a:ext>
                </a:extLst>
              </a:tr>
              <a:tr h="243067">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فقدان یا نقص کارت مراقبتی مادر باردار در بخش خصوصی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3388114056"/>
                  </a:ext>
                </a:extLst>
              </a:tr>
              <a:tr h="27857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غفلت و عدم حساسیت پزشک، ماما و سایر کادر بهداشتی در ارائه خدمات مورد نیاز در زمان مناسب</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4222159024"/>
                  </a:ext>
                </a:extLst>
              </a:tr>
              <a:tr h="28165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حساس نبودن مادر و خانواده به علائم خطر دوران بارداری و عدم توجه به توصیه های پرسنل بهداشتی درمانی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2825402710"/>
                  </a:ext>
                </a:extLst>
              </a:tr>
              <a:tr h="26362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تاخیر در مراجعه به موقع به علت بی توجهی مادر و خانواده به علائم خطر و عدم توجه به توصیه های کارکنان</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3291045708"/>
                  </a:ext>
                </a:extLst>
              </a:tr>
              <a:tr h="25502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رعایت ماده 51 قانون حمایت از خانواده و جوانی جمعیت (نقص در ارائه مراقبت های ویژه مربوط به خدمات باروری سالم)</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503379534"/>
                  </a:ext>
                </a:extLst>
              </a:tr>
              <a:tr h="195232">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ناکافی بودن یا نامطلوب بودن خدمات پیش از بارداری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54159079"/>
                  </a:ext>
                </a:extLst>
              </a:tr>
              <a:tr h="195232">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تشخیص یا درمان نامناسب عوارض دوران بارداری در واحدهای بهداشتی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713070297"/>
                  </a:ext>
                </a:extLst>
              </a:tr>
              <a:tr h="26809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ضعف عملکرد دستیاران زنان و زایمان در مراکز آموزشی درمانی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178126455"/>
                  </a:ext>
                </a:extLst>
              </a:tr>
              <a:tr h="26809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just"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مشکلات و نواقص مرتبط با فرآیند اعزام و انتقال بیمار (اعم از نواقص مربوط به ارائه و ثبت خدمات مرکز فوریت های پزشکی یا شرایط اعزام مادر)</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72844056"/>
                  </a:ext>
                </a:extLst>
              </a:tr>
            </a:tbl>
          </a:graphicData>
        </a:graphic>
      </p:graphicFrame>
    </p:spTree>
    <p:extLst>
      <p:ext uri="{BB962C8B-B14F-4D97-AF65-F5344CB8AC3E}">
        <p14:creationId xmlns:p14="http://schemas.microsoft.com/office/powerpoint/2010/main" val="37116150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305919" y="2892311"/>
            <a:ext cx="5572358" cy="1179105"/>
          </a:xfrm>
          <a:prstGeom prst="rect">
            <a:avLst/>
          </a:prstGeom>
        </p:spPr>
        <p:txBody>
          <a:bodyPr wrap="none">
            <a:spAutoFit/>
          </a:bodyPr>
          <a:lstStyle/>
          <a:p>
            <a:pPr algn="ctr">
              <a:lnSpc>
                <a:spcPct val="107000"/>
              </a:lnSpc>
              <a:spcAft>
                <a:spcPts val="600"/>
              </a:spcAft>
            </a:pPr>
            <a:r>
              <a:rPr lang="fa-IR" sz="6600" b="1" dirty="0">
                <a:solidFill>
                  <a:schemeClr val="accent5">
                    <a:lumMod val="50000"/>
                  </a:schemeClr>
                </a:solidFill>
                <a:latin typeface="_MRT_Win2Farsi_3" panose="05000000000000000000" pitchFamily="2" charset="0"/>
                <a:ea typeface="Calibri" panose="020F0502020204030204" pitchFamily="34" charset="0"/>
                <a:cs typeface="B Titr" panose="00000700000000000000" pitchFamily="2" charset="-78"/>
              </a:rPr>
              <a:t>سپاس از توجه شما</a:t>
            </a:r>
            <a:endParaRPr lang="en-US" sz="6600" b="1" dirty="0">
              <a:solidFill>
                <a:schemeClr val="accent5">
                  <a:lumMod val="50000"/>
                </a:schemeClr>
              </a:solidFill>
              <a:latin typeface="Calibri" panose="020F0502020204030204" pitchFamily="34" charset="0"/>
              <a:ea typeface="Calibri" panose="020F0502020204030204" pitchFamily="34" charset="0"/>
              <a:cs typeface="B Titr" panose="00000700000000000000" pitchFamily="2" charset="-78"/>
            </a:endParaRPr>
          </a:p>
        </p:txBody>
      </p:sp>
      <p:pic>
        <p:nvPicPr>
          <p:cNvPr id="4" name="Picture 3">
            <a:extLst>
              <a:ext uri="{FF2B5EF4-FFF2-40B4-BE49-F238E27FC236}">
                <a16:creationId xmlns:a16="http://schemas.microsoft.com/office/drawing/2014/main" id="{12712FD3-A3C9-82A4-57A3-8B976E07BB91}"/>
              </a:ext>
            </a:extLst>
          </p:cNvPr>
          <p:cNvPicPr>
            <a:picLocks noChangeAspect="1"/>
          </p:cNvPicPr>
          <p:nvPr/>
        </p:nvPicPr>
        <p:blipFill>
          <a:blip r:embed="rId4">
            <a:duotone>
              <a:prstClr val="black"/>
              <a:srgbClr val="FFFF00">
                <a:tint val="45000"/>
                <a:satMod val="400000"/>
              </a:srgbClr>
            </a:duotone>
          </a:blip>
          <a:stretch>
            <a:fillRect/>
          </a:stretch>
        </p:blipFill>
        <p:spPr>
          <a:xfrm>
            <a:off x="704727" y="992554"/>
            <a:ext cx="2327843" cy="3342543"/>
          </a:xfrm>
          <a:prstGeom prst="rect">
            <a:avLst/>
          </a:prstGeom>
        </p:spPr>
      </p:pic>
    </p:spTree>
    <p:extLst>
      <p:ext uri="{BB962C8B-B14F-4D97-AF65-F5344CB8AC3E}">
        <p14:creationId xmlns:p14="http://schemas.microsoft.com/office/powerpoint/2010/main" val="24570246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363"/>
          <a:stretch/>
        </p:blipFill>
        <p:spPr>
          <a:xfrm>
            <a:off x="0" y="-93518"/>
            <a:ext cx="9144000" cy="5237018"/>
          </a:xfrm>
          <a:prstGeom prst="rect">
            <a:avLst/>
          </a:prstGeom>
        </p:spPr>
      </p:pic>
    </p:spTree>
    <p:extLst>
      <p:ext uri="{BB962C8B-B14F-4D97-AF65-F5344CB8AC3E}">
        <p14:creationId xmlns:p14="http://schemas.microsoft.com/office/powerpoint/2010/main" val="23847810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771644" y="165253"/>
            <a:ext cx="6565590" cy="815249"/>
          </a:xfrm>
        </p:spPr>
        <p:txBody>
          <a:bodyPr>
            <a:noAutofit/>
          </a:bodyPr>
          <a:lstStyle/>
          <a:p>
            <a:pPr algn="ctr">
              <a:lnSpc>
                <a:spcPct val="150000"/>
              </a:lnSpc>
            </a:pPr>
            <a:r>
              <a:rPr lang="en-US" sz="3200" dirty="0">
                <a:solidFill>
                  <a:schemeClr val="accent1">
                    <a:lumMod val="50000"/>
                  </a:schemeClr>
                </a:solidFill>
              </a:rPr>
              <a:t/>
            </a:r>
            <a:br>
              <a:rPr lang="en-US" sz="3200" dirty="0">
                <a:solidFill>
                  <a:schemeClr val="accent1">
                    <a:lumMod val="50000"/>
                  </a:schemeClr>
                </a:solidFill>
              </a:rPr>
            </a:br>
            <a:endParaRPr lang="en-US" sz="2000" dirty="0">
              <a:solidFill>
                <a:schemeClr val="accent1">
                  <a:lumMod val="50000"/>
                </a:schemeClr>
              </a:solidFill>
            </a:endParaRPr>
          </a:p>
        </p:txBody>
      </p:sp>
      <p:pic>
        <p:nvPicPr>
          <p:cNvPr id="7" name="Content Placeholder 6"/>
          <p:cNvPicPr>
            <a:picLocks noGrp="1" noChangeAspect="1"/>
          </p:cNvPicPr>
          <p:nvPr>
            <p:ph idx="1"/>
          </p:nvPr>
        </p:nvPicPr>
        <p:blipFill>
          <a:blip r:embed="rId4"/>
          <a:stretch>
            <a:fillRect/>
          </a:stretch>
        </p:blipFill>
        <p:spPr>
          <a:xfrm>
            <a:off x="266615" y="980502"/>
            <a:ext cx="6982696" cy="3690843"/>
          </a:xfrm>
          <a:prstGeom prst="rect">
            <a:avLst/>
          </a:prstGeom>
        </p:spPr>
      </p:pic>
      <p:sp>
        <p:nvSpPr>
          <p:cNvPr id="2" name="Rectangle 1"/>
          <p:cNvSpPr/>
          <p:nvPr/>
        </p:nvSpPr>
        <p:spPr>
          <a:xfrm>
            <a:off x="98298" y="433940"/>
            <a:ext cx="7495176" cy="400110"/>
          </a:xfrm>
          <a:prstGeom prst="rect">
            <a:avLst/>
          </a:prstGeom>
        </p:spPr>
        <p:txBody>
          <a:bodyPr wrap="square">
            <a:spAutoFit/>
          </a:bodyPr>
          <a:lstStyle/>
          <a:p>
            <a:pPr algn="ctr"/>
            <a:r>
              <a:rPr lang="ar-SA"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مقايسه شاخص نسبت مرگ مادران </a:t>
            </a:r>
            <a:r>
              <a:rPr lang="fa-IR"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د. ع. پ. </a:t>
            </a:r>
            <a:r>
              <a:rPr lang="ar-SA"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اصفهان طي سال هاي </a:t>
            </a:r>
            <a:r>
              <a:rPr lang="fa-IR"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1392</a:t>
            </a:r>
            <a:r>
              <a:rPr lang="ar-SA"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a:t>
            </a:r>
            <a:r>
              <a:rPr lang="fa-IR"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1402</a:t>
            </a:r>
            <a:endParaRPr lang="en-US" sz="2000" dirty="0">
              <a:solidFill>
                <a:schemeClr val="accent5">
                  <a:lumMod val="50000"/>
                </a:schemeClr>
              </a:solidFill>
            </a:endParaRPr>
          </a:p>
        </p:txBody>
      </p:sp>
    </p:spTree>
    <p:extLst>
      <p:ext uri="{BB962C8B-B14F-4D97-AF65-F5344CB8AC3E}">
        <p14:creationId xmlns:p14="http://schemas.microsoft.com/office/powerpoint/2010/main" val="39949582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5983" y="453733"/>
            <a:ext cx="6805594" cy="789249"/>
          </a:xfrm>
        </p:spPr>
        <p:txBody>
          <a:bodyPr>
            <a:normAutofit/>
          </a:bodyPr>
          <a:lstStyle/>
          <a:p>
            <a:pPr algn="ctr"/>
            <a:r>
              <a:rPr lang="ar-SA"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میزان موالید</a:t>
            </a:r>
            <a:r>
              <a:rPr lang="fa-IR"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 د.ع.پ.اصفهان</a:t>
            </a:r>
            <a:r>
              <a:rPr lang="ar-SA"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 سال</a:t>
            </a:r>
            <a:r>
              <a:rPr lang="fa-IR"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 های</a:t>
            </a:r>
            <a:r>
              <a:rPr lang="ar-SA"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 </a:t>
            </a:r>
            <a:r>
              <a:rPr lang="fa-IR"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1402</a:t>
            </a:r>
            <a:r>
              <a:rPr lang="ar-SA"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a:t>
            </a:r>
            <a:r>
              <a:rPr lang="fa-IR"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1392</a:t>
            </a:r>
            <a:endParaRPr lang="fa-IR" sz="2800" dirty="0">
              <a:solidFill>
                <a:schemeClr val="accent5">
                  <a:lumMod val="75000"/>
                </a:schemeClr>
              </a:solidFill>
            </a:endParaRPr>
          </a:p>
        </p:txBody>
      </p:sp>
      <p:graphicFrame>
        <p:nvGraphicFramePr>
          <p:cNvPr id="5" name="Content Placeholder 5"/>
          <p:cNvGraphicFramePr>
            <a:graphicFrameLocks noGrp="1"/>
          </p:cNvGraphicFramePr>
          <p:nvPr>
            <p:ph idx="1"/>
            <p:extLst>
              <p:ext uri="{D42A27DB-BD31-4B8C-83A1-F6EECF244321}">
                <p14:modId xmlns:p14="http://schemas.microsoft.com/office/powerpoint/2010/main" val="870516686"/>
              </p:ext>
            </p:extLst>
          </p:nvPr>
        </p:nvGraphicFramePr>
        <p:xfrm>
          <a:off x="409579" y="1407405"/>
          <a:ext cx="6918402"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143831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56491" y="308755"/>
            <a:ext cx="7244861" cy="918260"/>
          </a:xfrm>
        </p:spPr>
        <p:txBody>
          <a:bodyPr>
            <a:noAutofit/>
          </a:bodyPr>
          <a:lstStyle/>
          <a:p>
            <a:pPr algn="ctr" rtl="1">
              <a:lnSpc>
                <a:spcPct val="150000"/>
              </a:lnSpc>
            </a:pPr>
            <a:r>
              <a:rPr lang="ar-SA" sz="2000" dirty="0">
                <a:effectLst/>
                <a:latin typeface="Times New Roman" panose="02020603050405020304" pitchFamily="18" charset="0"/>
                <a:ea typeface="Times New Roman" panose="02020603050405020304" pitchFamily="18" charset="0"/>
                <a:cs typeface="B Titr" panose="00000700000000000000" pitchFamily="2" charset="-78"/>
              </a:rPr>
              <a:t>روند نسبت مرگ مادران در کشور و د.ع.پ اصفهان </a:t>
            </a:r>
            <a:r>
              <a:rPr lang="en-US" sz="2000" dirty="0">
                <a:effectLst/>
                <a:latin typeface="Times New Roman" panose="02020603050405020304" pitchFamily="18" charset="0"/>
                <a:ea typeface="Times New Roman" panose="02020603050405020304" pitchFamily="18" charset="0"/>
                <a:cs typeface="B Titr" panose="00000700000000000000" pitchFamily="2" charset="-78"/>
              </a:rPr>
              <a:t>(MMR)</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طی سال های 1393 </a:t>
            </a:r>
            <a:r>
              <a:rPr lang="fa-IR" sz="2000" dirty="0">
                <a:effectLst/>
                <a:ea typeface="Times New Roman" panose="02020603050405020304" pitchFamily="18" charset="0"/>
              </a:rPr>
              <a:t>–</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1402 با احتساب کووید</a:t>
            </a:r>
            <a:endParaRPr lang="fa-IR" sz="2000" b="1"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472787710"/>
              </p:ext>
            </p:extLst>
          </p:nvPr>
        </p:nvGraphicFramePr>
        <p:xfrm>
          <a:off x="264405" y="1277957"/>
          <a:ext cx="7722918" cy="365230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0986253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881010512"/>
              </p:ext>
            </p:extLst>
          </p:nvPr>
        </p:nvGraphicFramePr>
        <p:xfrm>
          <a:off x="305270" y="1280947"/>
          <a:ext cx="7216049" cy="3544888"/>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p:cNvSpPr/>
          <p:nvPr/>
        </p:nvSpPr>
        <p:spPr>
          <a:xfrm>
            <a:off x="407426" y="572265"/>
            <a:ext cx="6918401" cy="487506"/>
          </a:xfrm>
          <a:prstGeom prst="rect">
            <a:avLst/>
          </a:prstGeom>
        </p:spPr>
        <p:txBody>
          <a:bodyPr wrap="square">
            <a:spAutoFit/>
          </a:bodyPr>
          <a:lstStyle/>
          <a:p>
            <a:pPr algn="ctr" rtl="1">
              <a:lnSpc>
                <a:spcPct val="107000"/>
              </a:lnSpc>
            </a:pPr>
            <a:r>
              <a:rPr lang="fa-IR" sz="2400" dirty="0">
                <a:solidFill>
                  <a:schemeClr val="accent5">
                    <a:lumMod val="50000"/>
                  </a:schemeClr>
                </a:solidFill>
                <a:latin typeface="Calibri" panose="020F0502020204030204" pitchFamily="34" charset="0"/>
                <a:ea typeface="Calibri" panose="020F0502020204030204" pitchFamily="34" charset="0"/>
                <a:cs typeface="B Titr" panose="00000700000000000000" pitchFamily="2" charset="-78"/>
              </a:rPr>
              <a:t>نسبت مرگ مادربه موالید دانشگاه های تیپ یک سال 1402</a:t>
            </a:r>
            <a:endParaRPr lang="en-US" sz="2400" dirty="0">
              <a:solidFill>
                <a:schemeClr val="accent5">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640894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9223" y="267986"/>
            <a:ext cx="7637232" cy="875014"/>
          </a:xfrm>
        </p:spPr>
        <p:txBody>
          <a:bodyPr>
            <a:normAutofit fontScale="90000"/>
          </a:bodyPr>
          <a:lstStyle/>
          <a:p>
            <a:pPr marL="0" marR="0" algn="ctr" rtl="1">
              <a:lnSpc>
                <a:spcPct val="107000"/>
              </a:lnSpc>
              <a:spcBef>
                <a:spcPts val="0"/>
              </a:spcBef>
              <a:spcAft>
                <a:spcPts val="800"/>
              </a:spcAft>
              <a:tabLst>
                <a:tab pos="2178685" algn="l"/>
              </a:tabLst>
            </a:pPr>
            <a:r>
              <a:rPr lang="fa-IR" sz="2800" b="1" dirty="0">
                <a:solidFill>
                  <a:srgbClr val="4BACC6">
                    <a:lumMod val="75000"/>
                  </a:srgbClr>
                </a:solidFill>
                <a:effectLst/>
                <a:ea typeface="+mn-ea"/>
                <a:cs typeface="B Nazanin" panose="00000400000000000000" pitchFamily="2" charset="-78"/>
              </a:rPr>
              <a:t>نسبت مرگ مادران به موالید به تفکیک دانشگاه ها از سال 1399 تا   1402</a:t>
            </a:r>
            <a:r>
              <a:rPr lang="fa-IR" sz="1200" dirty="0">
                <a:effectLst/>
                <a:latin typeface="Calibri" panose="020F0502020204030204" pitchFamily="34" charset="0"/>
                <a:ea typeface="Calibri" panose="020F0502020204030204" pitchFamily="34" charset="0"/>
                <a:cs typeface="B Yagut" panose="00000400000000000000" pitchFamily="2" charset="-78"/>
              </a:rPr>
              <a:t>(</a:t>
            </a:r>
            <a:r>
              <a:rPr lang="ar-SA" sz="1200" b="1" dirty="0">
                <a:effectLst/>
                <a:latin typeface="Calibri" panose="020F0502020204030204" pitchFamily="34" charset="0"/>
                <a:ea typeface="Calibri" panose="020F0502020204030204" pitchFamily="34" charset="0"/>
                <a:cs typeface="B Yagut" panose="00000400000000000000" pitchFamily="2" charset="-78"/>
              </a:rPr>
              <a:t>رتبه دانشگاه/دانشکده هایی که </a:t>
            </a:r>
            <a:r>
              <a:rPr lang="en-US" sz="1200" b="1" dirty="0">
                <a:effectLst/>
                <a:latin typeface="Calibri" panose="020F0502020204030204" pitchFamily="34" charset="0"/>
                <a:ea typeface="Calibri" panose="020F0502020204030204" pitchFamily="34" charset="0"/>
                <a:cs typeface="B Yagut" panose="00000400000000000000" pitchFamily="2" charset="-78"/>
              </a:rPr>
              <a:t>MMR</a:t>
            </a:r>
            <a:r>
              <a:rPr lang="fa-IR" sz="1200" b="1" dirty="0">
                <a:effectLst/>
                <a:latin typeface="Calibri" panose="020F0502020204030204" pitchFamily="34" charset="0"/>
                <a:ea typeface="Calibri" panose="020F0502020204030204" pitchFamily="34" charset="0"/>
                <a:cs typeface="B Yagut" panose="00000400000000000000" pitchFamily="2" charset="-78"/>
              </a:rPr>
              <a:t> بالاتر از میزان کشوری داشته اند</a:t>
            </a:r>
            <a:r>
              <a:rPr lang="fa-IR" sz="1200" dirty="0">
                <a:effectLst/>
                <a:latin typeface="Calibri" panose="020F0502020204030204" pitchFamily="34" charset="0"/>
                <a:ea typeface="Calibri" panose="020F0502020204030204" pitchFamily="34" charset="0"/>
                <a:cs typeface="B Yagut" panose="00000400000000000000" pitchFamily="2" charset="-78"/>
              </a:rPr>
              <a:t>)</a:t>
            </a:r>
            <a:endParaRPr lang="en-US" sz="1200" dirty="0">
              <a:effectLst/>
              <a:latin typeface="Calibri" panose="020F0502020204030204" pitchFamily="34" charset="0"/>
              <a:ea typeface="Calibri" panose="020F0502020204030204" pitchFamily="34" charset="0"/>
              <a:cs typeface="B Yagut" panose="00000400000000000000" pitchFamily="2" charset="-78"/>
            </a:endParaRPr>
          </a:p>
        </p:txBody>
      </p:sp>
      <p:graphicFrame>
        <p:nvGraphicFramePr>
          <p:cNvPr id="4" name="Content Placeholder 3"/>
          <p:cNvGraphicFramePr>
            <a:graphicFrameLocks noGrp="1"/>
          </p:cNvGraphicFramePr>
          <p:nvPr>
            <p:ph idx="1"/>
          </p:nvPr>
        </p:nvGraphicFramePr>
        <p:xfrm>
          <a:off x="465138" y="1143000"/>
          <a:ext cx="6827837"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940352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3538" y="593971"/>
            <a:ext cx="8104554" cy="867508"/>
          </a:xfrm>
        </p:spPr>
        <p:txBody>
          <a:bodyPr>
            <a:normAutofit fontScale="90000"/>
          </a:bodyPr>
          <a:lstStyle/>
          <a:p>
            <a:pPr marL="0" marR="0" algn="ctr" rtl="1">
              <a:lnSpc>
                <a:spcPct val="107000"/>
              </a:lnSpc>
              <a:spcBef>
                <a:spcPts val="0"/>
              </a:spcBef>
              <a:spcAft>
                <a:spcPts val="800"/>
              </a:spcAft>
              <a:tabLst>
                <a:tab pos="2178685" algn="l"/>
              </a:tabLst>
            </a:pPr>
            <a:r>
              <a:rPr lang="fa-IR" sz="2800" b="1" dirty="0">
                <a:solidFill>
                  <a:srgbClr val="4BACC6">
                    <a:lumMod val="75000"/>
                  </a:srgbClr>
                </a:solidFill>
                <a:effectLst/>
                <a:cs typeface="B Nazanin" panose="00000400000000000000" pitchFamily="2" charset="-78"/>
              </a:rPr>
              <a:t>نسبت مرگ مادران به موالید به تفکیک دانشگاه ها از سال 1399 تا1402</a:t>
            </a:r>
            <a:r>
              <a:rPr lang="fa-IR" sz="1400" dirty="0">
                <a:effectLst/>
                <a:latin typeface="Calibri" panose="020F0502020204030204" pitchFamily="34" charset="0"/>
                <a:ea typeface="Calibri" panose="020F0502020204030204" pitchFamily="34" charset="0"/>
                <a:cs typeface="B Yagut" panose="00000400000000000000" pitchFamily="2" charset="-78"/>
              </a:rPr>
              <a:t>(</a:t>
            </a:r>
            <a:r>
              <a:rPr lang="ar-SA" sz="1400" b="1" dirty="0">
                <a:effectLst/>
                <a:latin typeface="Calibri" panose="020F0502020204030204" pitchFamily="34" charset="0"/>
                <a:ea typeface="Calibri" panose="020F0502020204030204" pitchFamily="34" charset="0"/>
                <a:cs typeface="B Yagut" panose="00000400000000000000" pitchFamily="2" charset="-78"/>
              </a:rPr>
              <a:t>رتبه دانشگاه/دانشکده هایی که </a:t>
            </a:r>
            <a:r>
              <a:rPr lang="en-US" sz="1400" b="1" dirty="0">
                <a:effectLst/>
                <a:latin typeface="Calibri" panose="020F0502020204030204" pitchFamily="34" charset="0"/>
                <a:ea typeface="Calibri" panose="020F0502020204030204" pitchFamily="34" charset="0"/>
                <a:cs typeface="B Yagut" panose="00000400000000000000" pitchFamily="2" charset="-78"/>
              </a:rPr>
              <a:t>MMR</a:t>
            </a:r>
            <a:r>
              <a:rPr lang="fa-IR" sz="1400" b="1" dirty="0">
                <a:effectLst/>
                <a:latin typeface="Calibri" panose="020F0502020204030204" pitchFamily="34" charset="0"/>
                <a:ea typeface="Calibri" panose="020F0502020204030204" pitchFamily="34" charset="0"/>
                <a:cs typeface="B Yagut" panose="00000400000000000000" pitchFamily="2" charset="-78"/>
              </a:rPr>
              <a:t> پایین تر از میزان کشوری داشته اند</a:t>
            </a:r>
            <a:r>
              <a:rPr lang="fa-IR" sz="1400" dirty="0">
                <a:effectLst/>
                <a:latin typeface="Calibri" panose="020F0502020204030204" pitchFamily="34" charset="0"/>
                <a:ea typeface="Calibri" panose="020F0502020204030204" pitchFamily="34" charset="0"/>
                <a:cs typeface="B Yagut" panose="00000400000000000000" pitchFamily="2" charset="-78"/>
              </a:rPr>
              <a:t>)</a:t>
            </a:r>
            <a:r>
              <a:rPr lang="en-US" sz="3200" dirty="0">
                <a:effectLst/>
                <a:latin typeface="Calibri" panose="020F0502020204030204" pitchFamily="34" charset="0"/>
                <a:ea typeface="Calibri" panose="020F0502020204030204" pitchFamily="34" charset="0"/>
                <a:cs typeface="Arial" panose="020B0604020202020204" pitchFamily="34" charset="0"/>
              </a:rPr>
              <a:t/>
            </a:r>
            <a:br>
              <a:rPr lang="en-US" sz="32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53947501"/>
              </p:ext>
            </p:extLst>
          </p:nvPr>
        </p:nvGraphicFramePr>
        <p:xfrm>
          <a:off x="231354" y="1363337"/>
          <a:ext cx="8791459"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109112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Words>1574</Words>
  <Application>Microsoft Office PowerPoint</Application>
  <PresentationFormat>On-screen Show (16:9)</PresentationFormat>
  <Paragraphs>376</Paragraphs>
  <Slides>35</Slides>
  <Notes>5</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35</vt:i4>
      </vt:variant>
    </vt:vector>
  </HeadingPairs>
  <TitlesOfParts>
    <vt:vector size="48" baseType="lpstr">
      <vt:lpstr>_MRT_Win2Farsi_3</vt:lpstr>
      <vt:lpstr>Andalus</vt:lpstr>
      <vt:lpstr>Arial</vt:lpstr>
      <vt:lpstr>B Mitra</vt:lpstr>
      <vt:lpstr>B Nazanin</vt:lpstr>
      <vt:lpstr>B Titr</vt:lpstr>
      <vt:lpstr>B Yagut</vt:lpstr>
      <vt:lpstr>Calibri</vt:lpstr>
      <vt:lpstr>Calibri Light</vt:lpstr>
      <vt:lpstr>Tahoma</vt:lpstr>
      <vt:lpstr>Times New Roman</vt:lpstr>
      <vt:lpstr>Office Theme</vt:lpstr>
      <vt:lpstr>1_Office Theme</vt:lpstr>
      <vt:lpstr>PowerPoint Presentation</vt:lpstr>
      <vt:lpstr>تحلیل مرگ های مادری د.ع.پ.اصفهان سال 1402</vt:lpstr>
      <vt:lpstr>PowerPoint Presentation</vt:lpstr>
      <vt:lpstr> </vt:lpstr>
      <vt:lpstr>میزان موالید د.ع.پ.اصفهان سال های 1402-1392</vt:lpstr>
      <vt:lpstr>روند نسبت مرگ مادران در کشور و د.ع.پ اصفهان (MMR) طی سال های 1393 – 1402 با احتساب کووید</vt:lpstr>
      <vt:lpstr>PowerPoint Presentation</vt:lpstr>
      <vt:lpstr>نسبت مرگ مادران به موالید به تفکیک دانشگاه ها از سال 1399 تا   1402(رتبه دانشگاه/دانشکده هایی که MMR بالاتر از میزان کشوری داشته اند)</vt:lpstr>
      <vt:lpstr>نسبت مرگ مادران به موالید به تفکیک دانشگاه ها از سال 1399 تا1402(رتبه دانشگاه/دانشکده هایی که MMR پایین تر از میزان کشوری داشته اند) </vt:lpstr>
      <vt:lpstr>MMR درده قطب آمایشی کشور در سال 1402</vt:lpstr>
      <vt:lpstr>MMR درده قطب آمایشی کشور در سالهای 1400 تا 1402 </vt:lpstr>
      <vt:lpstr>نسبت سهم مرگ به سهم موالید شهرستان های د.ع.پ اصفهان 1402-1393</vt:lpstr>
      <vt:lpstr>PowerPoint Presentation</vt:lpstr>
      <vt:lpstr>توزيع فراواني علل مرگ مادران د.ع.پ اصفهان سال 1402-1396</vt:lpstr>
      <vt:lpstr>درصد علل موارد مرگ مادری دانشگاه اصفهان به تفکیک  گروه بندی ICD- 10 در سال 1402</vt:lpstr>
      <vt:lpstr>درصد علل موارد مرگ مادری کشور به تفکیک  گروه بندی ICD- 10 در سال 1402 </vt:lpstr>
      <vt:lpstr>درصد فراوانی وجود عوامل قابل اجتناب در موارد مرگ مادری کشور در طی سال های 1399 لغایت 1402 </vt:lpstr>
      <vt:lpstr> درصد مراقبت قبل از بارداری و برنامه ریزی حاملگی ها در مرگ های مادری د.ع.پ اصفهان سال 1402 </vt:lpstr>
      <vt:lpstr> درصد دریافت مراقبت پیش از بارداری در حاملگی های برنامه ریزی شده در مرگ های مادری د ع پ اصفهان سال 1402 </vt:lpstr>
      <vt:lpstr>PowerPoint Presentation</vt:lpstr>
      <vt:lpstr> درصد فراوانی سن مادران فوت شده د.ع.پ اصفهان در سال 1402 </vt:lpstr>
      <vt:lpstr> نسبت مرگ مادران در هزار تولد زنده در گروه های سنی مختلف در مادران فوت شده د.ع.پ اصفهان سال 1402 </vt:lpstr>
      <vt:lpstr> درصد رتبه بارداری در موارد مرگ مادری د.ع.پ اصفهان در سال 1402 </vt:lpstr>
      <vt:lpstr>PowerPoint Presentation</vt:lpstr>
      <vt:lpstr>PowerPoint Presentation</vt:lpstr>
      <vt:lpstr>PowerPoint Presentation</vt:lpstr>
      <vt:lpstr>درصد نوع زایمان در موارد مرگ مادری د.ع.پ اصفهان سال 1402</vt:lpstr>
      <vt:lpstr> درصد مقطع فوت در موارد مرگ مادری د.ع.پ اصفهان در سال 1402 </vt:lpstr>
      <vt:lpstr> درصد محل دریافت مراقبت بارداری در موارد مرگ مادری د.ع.پ اصفهان در سال 1402 </vt:lpstr>
      <vt:lpstr>توزیع فراوانی انواع تاخیر در مرگ های مادری کشور و د.ع.پ اصفهان سال 1402</vt:lpstr>
      <vt:lpstr>توزیع فراوانی انواع تاخیر در مرگ های مادری کشور سال 1402</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2017-08-01T15:40:51Z</dcterms:created>
  <dcterms:modified xsi:type="dcterms:W3CDTF">2024-11-17T05:50:38Z</dcterms:modified>
</cp:coreProperties>
</file>