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56" r:id="rId3"/>
    <p:sldId id="259" r:id="rId4"/>
    <p:sldId id="260" r:id="rId5"/>
    <p:sldId id="257" r:id="rId6"/>
    <p:sldId id="261" r:id="rId7"/>
    <p:sldId id="262" r:id="rId8"/>
    <p:sldId id="313" r:id="rId9"/>
    <p:sldId id="314" r:id="rId10"/>
    <p:sldId id="315" r:id="rId11"/>
    <p:sldId id="263" r:id="rId12"/>
    <p:sldId id="264" r:id="rId13"/>
    <p:sldId id="303" r:id="rId14"/>
    <p:sldId id="304" r:id="rId15"/>
    <p:sldId id="305" r:id="rId16"/>
    <p:sldId id="306" r:id="rId17"/>
    <p:sldId id="307" r:id="rId18"/>
    <p:sldId id="308" r:id="rId19"/>
    <p:sldId id="300" r:id="rId20"/>
    <p:sldId id="293" r:id="rId21"/>
    <p:sldId id="294" r:id="rId22"/>
    <p:sldId id="295" r:id="rId23"/>
    <p:sldId id="296" r:id="rId24"/>
    <p:sldId id="297" r:id="rId25"/>
    <p:sldId id="298" r:id="rId26"/>
    <p:sldId id="299" r:id="rId27"/>
    <p:sldId id="265" r:id="rId28"/>
    <p:sldId id="266" r:id="rId29"/>
    <p:sldId id="267" r:id="rId30"/>
    <p:sldId id="269" r:id="rId31"/>
    <p:sldId id="270" r:id="rId32"/>
    <p:sldId id="271" r:id="rId33"/>
    <p:sldId id="272" r:id="rId34"/>
    <p:sldId id="273" r:id="rId35"/>
    <p:sldId id="310" r:id="rId36"/>
  </p:sldIdLst>
  <p:sldSz cx="9144000" cy="6858000" type="screen4x3"/>
  <p:notesSz cx="6858000" cy="9144000"/>
  <p:custDataLst>
    <p:tags r:id="rId37"/>
  </p:custData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53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9819312059676756E-2"/>
          <c:y val="0.19500000000000001"/>
          <c:w val="0.92770505441205819"/>
          <c:h val="0.532329031787693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'سورت کل'!$F$2</c:f>
              <c:strCache>
                <c:ptCount val="1"/>
                <c:pt idx="0">
                  <c:v>پوشش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2EA7-4E16-8C0F-05B090F70859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2EA7-4E16-8C0F-05B090F7085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2EA7-4E16-8C0F-05B090F70859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2EA7-4E16-8C0F-05B090F70859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2EA7-4E16-8C0F-05B090F70859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2EA7-4E16-8C0F-05B090F70859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2EA7-4E16-8C0F-05B090F70859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2EA7-4E16-8C0F-05B090F70859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1-2EA7-4E16-8C0F-05B090F70859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3-2EA7-4E16-8C0F-05B090F70859}"/>
              </c:ext>
            </c:extLst>
          </c:dPt>
          <c:dPt>
            <c:idx val="10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5-2EA7-4E16-8C0F-05B090F70859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7-2EA7-4E16-8C0F-05B090F70859}"/>
              </c:ext>
            </c:extLst>
          </c:dPt>
          <c:dPt>
            <c:idx val="12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9-2EA7-4E16-8C0F-05B090F70859}"/>
              </c:ext>
            </c:extLst>
          </c:dPt>
          <c:dPt>
            <c:idx val="13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B-2EA7-4E16-8C0F-05B090F70859}"/>
              </c:ext>
            </c:extLst>
          </c:dPt>
          <c:dPt>
            <c:idx val="14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D-2EA7-4E16-8C0F-05B090F70859}"/>
              </c:ext>
            </c:extLst>
          </c:dPt>
          <c:dPt>
            <c:idx val="15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F-2EA7-4E16-8C0F-05B090F70859}"/>
              </c:ext>
            </c:extLst>
          </c:dPt>
          <c:dPt>
            <c:idx val="16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21-2EA7-4E16-8C0F-05B090F70859}"/>
              </c:ext>
            </c:extLst>
          </c:dPt>
          <c:dPt>
            <c:idx val="17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23-2EA7-4E16-8C0F-05B090F70859}"/>
              </c:ext>
            </c:extLst>
          </c:dPt>
          <c:dPt>
            <c:idx val="18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25-2EA7-4E16-8C0F-05B090F70859}"/>
              </c:ext>
            </c:extLst>
          </c:dPt>
          <c:dPt>
            <c:idx val="1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27-2EA7-4E16-8C0F-05B090F70859}"/>
              </c:ext>
            </c:extLst>
          </c:dPt>
          <c:dPt>
            <c:idx val="2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29-2EA7-4E16-8C0F-05B090F70859}"/>
              </c:ext>
            </c:extLst>
          </c:dPt>
          <c:dPt>
            <c:idx val="2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2B-2EA7-4E16-8C0F-05B090F70859}"/>
              </c:ext>
            </c:extLst>
          </c:dPt>
          <c:dPt>
            <c:idx val="22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2D-2EA7-4E16-8C0F-05B090F70859}"/>
              </c:ext>
            </c:extLst>
          </c:dPt>
          <c:dPt>
            <c:idx val="2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2F-2EA7-4E16-8C0F-05B090F70859}"/>
              </c:ext>
            </c:extLst>
          </c:dPt>
          <c:dPt>
            <c:idx val="24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31-2EA7-4E16-8C0F-05B090F70859}"/>
              </c:ext>
            </c:extLst>
          </c:dPt>
          <c:dPt>
            <c:idx val="25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33-2EA7-4E16-8C0F-05B090F70859}"/>
              </c:ext>
            </c:extLst>
          </c:dPt>
          <c:dPt>
            <c:idx val="26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35-2EA7-4E16-8C0F-05B090F70859}"/>
              </c:ext>
            </c:extLst>
          </c:dPt>
          <c:dPt>
            <c:idx val="27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37-2EA7-4E16-8C0F-05B090F70859}"/>
              </c:ext>
            </c:extLst>
          </c:dPt>
          <c:dPt>
            <c:idx val="28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39-2EA7-4E16-8C0F-05B090F7085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'سورت کل'!$E$3:$E$31</c:f>
              <c:strCache>
                <c:ptCount val="29"/>
                <c:pt idx="0">
                  <c:v> نطنز</c:v>
                </c:pt>
                <c:pt idx="1">
                  <c:v> فریدونشهر</c:v>
                </c:pt>
                <c:pt idx="2">
                  <c:v> خور و بیابانک</c:v>
                </c:pt>
                <c:pt idx="3">
                  <c:v> شهرضا</c:v>
                </c:pt>
                <c:pt idx="4">
                  <c:v> سمیرم</c:v>
                </c:pt>
                <c:pt idx="5">
                  <c:v> اردستان</c:v>
                </c:pt>
                <c:pt idx="6">
                  <c:v> خوانسار</c:v>
                </c:pt>
                <c:pt idx="7">
                  <c:v>چادگان</c:v>
                </c:pt>
                <c:pt idx="8">
                  <c:v> بوئین و میاندشت</c:v>
                </c:pt>
                <c:pt idx="9">
                  <c:v> فریدن</c:v>
                </c:pt>
                <c:pt idx="10">
                  <c:v> مبارکه</c:v>
                </c:pt>
                <c:pt idx="11">
                  <c:v> نائین</c:v>
                </c:pt>
                <c:pt idx="12">
                  <c:v> کوهپایه</c:v>
                </c:pt>
                <c:pt idx="13">
                  <c:v> فلاورجان</c:v>
                </c:pt>
                <c:pt idx="14">
                  <c:v>برخوار</c:v>
                </c:pt>
                <c:pt idx="15">
                  <c:v>دهاقان</c:v>
                </c:pt>
                <c:pt idx="16">
                  <c:v> گلپایگان</c:v>
                </c:pt>
                <c:pt idx="17">
                  <c:v>دانشگاه</c:v>
                </c:pt>
                <c:pt idx="18">
                  <c:v> لنجان</c:v>
                </c:pt>
                <c:pt idx="19">
                  <c:v>خمینی شهر</c:v>
                </c:pt>
                <c:pt idx="20">
                  <c:v> اصفهان 2</c:v>
                </c:pt>
                <c:pt idx="21">
                  <c:v> نجف آباد</c:v>
                </c:pt>
                <c:pt idx="22">
                  <c:v> شاهین شهر و میمه</c:v>
                </c:pt>
                <c:pt idx="23">
                  <c:v> اصفهان 1</c:v>
                </c:pt>
                <c:pt idx="24">
                  <c:v> تیران و کرون</c:v>
                </c:pt>
                <c:pt idx="25">
                  <c:v> جرقویه</c:v>
                </c:pt>
                <c:pt idx="26">
                  <c:v>ورزنه</c:v>
                </c:pt>
                <c:pt idx="27">
                  <c:v> هرند</c:v>
                </c:pt>
                <c:pt idx="28">
                  <c:v>حد انتظار</c:v>
                </c:pt>
              </c:strCache>
            </c:strRef>
          </c:cat>
          <c:val>
            <c:numRef>
              <c:f>'سورت کل'!$F$3:$F$31</c:f>
              <c:numCache>
                <c:formatCode>0.0</c:formatCode>
                <c:ptCount val="29"/>
                <c:pt idx="0">
                  <c:v>56.224899598393577</c:v>
                </c:pt>
                <c:pt idx="1">
                  <c:v>45.495495495495497</c:v>
                </c:pt>
                <c:pt idx="2">
                  <c:v>44.26229508196721</c:v>
                </c:pt>
                <c:pt idx="3">
                  <c:v>40.717821782178213</c:v>
                </c:pt>
                <c:pt idx="4">
                  <c:v>36.734693877551024</c:v>
                </c:pt>
                <c:pt idx="5">
                  <c:v>33.944954128440372</c:v>
                </c:pt>
                <c:pt idx="6">
                  <c:v>29.6875</c:v>
                </c:pt>
                <c:pt idx="7">
                  <c:v>28.333333333333332</c:v>
                </c:pt>
                <c:pt idx="8">
                  <c:v>28.125</c:v>
                </c:pt>
                <c:pt idx="9">
                  <c:v>26.523297491039425</c:v>
                </c:pt>
                <c:pt idx="10">
                  <c:v>24.246079613992762</c:v>
                </c:pt>
                <c:pt idx="11">
                  <c:v>23.831775700934578</c:v>
                </c:pt>
                <c:pt idx="12">
                  <c:v>22.321428571428573</c:v>
                </c:pt>
                <c:pt idx="13">
                  <c:v>21.139240506329113</c:v>
                </c:pt>
                <c:pt idx="14">
                  <c:v>20.970873786407768</c:v>
                </c:pt>
                <c:pt idx="15">
                  <c:v>20.652173913043477</c:v>
                </c:pt>
                <c:pt idx="16">
                  <c:v>19.285714285714288</c:v>
                </c:pt>
                <c:pt idx="17" formatCode="0.00">
                  <c:v>17.660350432093871</c:v>
                </c:pt>
                <c:pt idx="18">
                  <c:v>16.750539180445724</c:v>
                </c:pt>
                <c:pt idx="19">
                  <c:v>15.994236311239193</c:v>
                </c:pt>
                <c:pt idx="20">
                  <c:v>15.985954537054148</c:v>
                </c:pt>
                <c:pt idx="21">
                  <c:v>15.195071868583163</c:v>
                </c:pt>
                <c:pt idx="22">
                  <c:v>12.5</c:v>
                </c:pt>
                <c:pt idx="23">
                  <c:v>11.525942944667815</c:v>
                </c:pt>
                <c:pt idx="24">
                  <c:v>6.4017660044150109</c:v>
                </c:pt>
                <c:pt idx="25">
                  <c:v>5.1948051948051948</c:v>
                </c:pt>
                <c:pt idx="26">
                  <c:v>3.0150753768844218</c:v>
                </c:pt>
                <c:pt idx="27">
                  <c:v>2.4390243902439024</c:v>
                </c:pt>
                <c:pt idx="28" formatCode="General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A-2EA7-4E16-8C0F-05B090F708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2106779984"/>
        <c:axId val="2106776240"/>
      </c:barChart>
      <c:catAx>
        <c:axId val="2106779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2106776240"/>
        <c:crosses val="autoZero"/>
        <c:auto val="1"/>
        <c:lblAlgn val="ctr"/>
        <c:lblOffset val="100"/>
        <c:noMultiLvlLbl val="0"/>
      </c:catAx>
      <c:valAx>
        <c:axId val="2106776240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2106779984"/>
        <c:crosses val="autoZero"/>
        <c:crossBetween val="between"/>
      </c:valAx>
      <c:spPr>
        <a:solidFill>
          <a:schemeClr val="bg1"/>
        </a:solidFill>
        <a:ln w="25400">
          <a:noFill/>
        </a:ln>
        <a:effectLst/>
      </c:spPr>
    </c:plotArea>
    <c:plotVisOnly val="1"/>
    <c:dispBlanksAs val="gap"/>
    <c:showDLblsOverMax val="0"/>
  </c:chart>
  <c:spPr>
    <a:solidFill>
      <a:sysClr val="window" lastClr="FFFFFF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fa-IR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'سورت شهر'!$J$2</c:f>
              <c:strCache>
                <c:ptCount val="1"/>
                <c:pt idx="0">
                  <c:v>پوشش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4D0F-4F65-9F14-2B6E81872D0A}"/>
              </c:ext>
            </c:extLst>
          </c:dPt>
          <c:dPt>
            <c:idx val="1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4D0F-4F65-9F14-2B6E81872D0A}"/>
              </c:ext>
            </c:extLst>
          </c:dPt>
          <c:dPt>
            <c:idx val="2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4D0F-4F65-9F14-2B6E81872D0A}"/>
              </c:ext>
            </c:extLst>
          </c:dPt>
          <c:dPt>
            <c:idx val="3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4D0F-4F65-9F14-2B6E81872D0A}"/>
              </c:ext>
            </c:extLst>
          </c:dPt>
          <c:dPt>
            <c:idx val="4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4D0F-4F65-9F14-2B6E81872D0A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4D0F-4F65-9F14-2B6E81872D0A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4D0F-4F65-9F14-2B6E81872D0A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4D0F-4F65-9F14-2B6E81872D0A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1-4D0F-4F65-9F14-2B6E81872D0A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3-4D0F-4F65-9F14-2B6E81872D0A}"/>
              </c:ext>
            </c:extLst>
          </c:dPt>
          <c:dPt>
            <c:idx val="10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5-4D0F-4F65-9F14-2B6E81872D0A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7-4D0F-4F65-9F14-2B6E81872D0A}"/>
              </c:ext>
            </c:extLst>
          </c:dPt>
          <c:dPt>
            <c:idx val="12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9-4D0F-4F65-9F14-2B6E81872D0A}"/>
              </c:ext>
            </c:extLst>
          </c:dPt>
          <c:dPt>
            <c:idx val="13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B-4D0F-4F65-9F14-2B6E81872D0A}"/>
              </c:ext>
            </c:extLst>
          </c:dPt>
          <c:dPt>
            <c:idx val="14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D-4D0F-4F65-9F14-2B6E81872D0A}"/>
              </c:ext>
            </c:extLst>
          </c:dPt>
          <c:dPt>
            <c:idx val="15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F-4D0F-4F65-9F14-2B6E81872D0A}"/>
              </c:ext>
            </c:extLst>
          </c:dPt>
          <c:dPt>
            <c:idx val="16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21-4D0F-4F65-9F14-2B6E81872D0A}"/>
              </c:ext>
            </c:extLst>
          </c:dPt>
          <c:dPt>
            <c:idx val="17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23-4D0F-4F65-9F14-2B6E81872D0A}"/>
              </c:ext>
            </c:extLst>
          </c:dPt>
          <c:dPt>
            <c:idx val="18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25-4D0F-4F65-9F14-2B6E81872D0A}"/>
              </c:ext>
            </c:extLst>
          </c:dPt>
          <c:dPt>
            <c:idx val="1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27-4D0F-4F65-9F14-2B6E81872D0A}"/>
              </c:ext>
            </c:extLst>
          </c:dPt>
          <c:dPt>
            <c:idx val="2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29-4D0F-4F65-9F14-2B6E81872D0A}"/>
              </c:ext>
            </c:extLst>
          </c:dPt>
          <c:dPt>
            <c:idx val="2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2B-4D0F-4F65-9F14-2B6E81872D0A}"/>
              </c:ext>
            </c:extLst>
          </c:dPt>
          <c:dPt>
            <c:idx val="22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2D-4D0F-4F65-9F14-2B6E81872D0A}"/>
              </c:ext>
            </c:extLst>
          </c:dPt>
          <c:dPt>
            <c:idx val="2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2F-4D0F-4F65-9F14-2B6E81872D0A}"/>
              </c:ext>
            </c:extLst>
          </c:dPt>
          <c:dPt>
            <c:idx val="24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31-4D0F-4F65-9F14-2B6E81872D0A}"/>
              </c:ext>
            </c:extLst>
          </c:dPt>
          <c:dPt>
            <c:idx val="25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33-4D0F-4F65-9F14-2B6E81872D0A}"/>
              </c:ext>
            </c:extLst>
          </c:dPt>
          <c:dPt>
            <c:idx val="26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35-4D0F-4F65-9F14-2B6E81872D0A}"/>
              </c:ext>
            </c:extLst>
          </c:dPt>
          <c:dPt>
            <c:idx val="27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37-4D0F-4F65-9F14-2B6E81872D0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'سورت شهر'!$I$3:$I$30</c:f>
              <c:strCache>
                <c:ptCount val="28"/>
                <c:pt idx="0">
                  <c:v> فریدونشهر</c:v>
                </c:pt>
                <c:pt idx="1">
                  <c:v> نطنز</c:v>
                </c:pt>
                <c:pt idx="2">
                  <c:v> سمیرم</c:v>
                </c:pt>
                <c:pt idx="3">
                  <c:v> فریدن</c:v>
                </c:pt>
                <c:pt idx="4">
                  <c:v>چادگان</c:v>
                </c:pt>
                <c:pt idx="5">
                  <c:v> خور و بیابانک</c:v>
                </c:pt>
                <c:pt idx="6">
                  <c:v> شهرضا</c:v>
                </c:pt>
                <c:pt idx="7">
                  <c:v> اردستان</c:v>
                </c:pt>
                <c:pt idx="8">
                  <c:v> خوانسار</c:v>
                </c:pt>
                <c:pt idx="9">
                  <c:v> بوئین و میاندشت</c:v>
                </c:pt>
                <c:pt idx="10">
                  <c:v> مبارکه</c:v>
                </c:pt>
                <c:pt idx="11">
                  <c:v>دهاقان</c:v>
                </c:pt>
                <c:pt idx="12">
                  <c:v> فلاورجان</c:v>
                </c:pt>
                <c:pt idx="13">
                  <c:v> کوهپایه</c:v>
                </c:pt>
                <c:pt idx="14">
                  <c:v> نائین</c:v>
                </c:pt>
                <c:pt idx="15">
                  <c:v> گلپایگان</c:v>
                </c:pt>
                <c:pt idx="16">
                  <c:v>دانشگاه</c:v>
                </c:pt>
                <c:pt idx="17">
                  <c:v> لنجان</c:v>
                </c:pt>
                <c:pt idx="18">
                  <c:v> اصفهان 2</c:v>
                </c:pt>
                <c:pt idx="19">
                  <c:v> نجف آباد</c:v>
                </c:pt>
                <c:pt idx="20">
                  <c:v>خمینی شهر</c:v>
                </c:pt>
                <c:pt idx="21">
                  <c:v>برخوار</c:v>
                </c:pt>
                <c:pt idx="22">
                  <c:v> تیران و کرون</c:v>
                </c:pt>
                <c:pt idx="23">
                  <c:v> شاهین شهر و میمه</c:v>
                </c:pt>
                <c:pt idx="24">
                  <c:v> اصفهان 1</c:v>
                </c:pt>
                <c:pt idx="25">
                  <c:v> جرقویه</c:v>
                </c:pt>
                <c:pt idx="26">
                  <c:v>ورزنه</c:v>
                </c:pt>
                <c:pt idx="27">
                  <c:v> هرند</c:v>
                </c:pt>
              </c:strCache>
            </c:strRef>
          </c:cat>
          <c:val>
            <c:numRef>
              <c:f>'سورت شهر'!$J$3:$J$30</c:f>
              <c:numCache>
                <c:formatCode>0.0</c:formatCode>
                <c:ptCount val="28"/>
                <c:pt idx="0">
                  <c:v>73.4375</c:v>
                </c:pt>
                <c:pt idx="1">
                  <c:v>59.047619047619051</c:v>
                </c:pt>
                <c:pt idx="2">
                  <c:v>58.088235294117652</c:v>
                </c:pt>
                <c:pt idx="3">
                  <c:v>57.72357723577236</c:v>
                </c:pt>
                <c:pt idx="4">
                  <c:v>55.294117647058826</c:v>
                </c:pt>
                <c:pt idx="5">
                  <c:v>45.132743362831853</c:v>
                </c:pt>
                <c:pt idx="6">
                  <c:v>43.391188251001331</c:v>
                </c:pt>
                <c:pt idx="7">
                  <c:v>38.285714285714285</c:v>
                </c:pt>
                <c:pt idx="8">
                  <c:v>37.931034482758619</c:v>
                </c:pt>
                <c:pt idx="9">
                  <c:v>36.986301369863014</c:v>
                </c:pt>
                <c:pt idx="10">
                  <c:v>29.657228017883757</c:v>
                </c:pt>
                <c:pt idx="11">
                  <c:v>27.819548872180448</c:v>
                </c:pt>
                <c:pt idx="12">
                  <c:v>25.577264653641208</c:v>
                </c:pt>
                <c:pt idx="13">
                  <c:v>25</c:v>
                </c:pt>
                <c:pt idx="14">
                  <c:v>24.36548223350254</c:v>
                </c:pt>
                <c:pt idx="15">
                  <c:v>21.148825065274153</c:v>
                </c:pt>
                <c:pt idx="16" formatCode="0.00">
                  <c:v>19.246767338819062</c:v>
                </c:pt>
                <c:pt idx="17">
                  <c:v>17.223065250379364</c:v>
                </c:pt>
                <c:pt idx="18">
                  <c:v>17.072687660922956</c:v>
                </c:pt>
                <c:pt idx="19">
                  <c:v>16.52566271855612</c:v>
                </c:pt>
                <c:pt idx="20">
                  <c:v>16.339548577036311</c:v>
                </c:pt>
                <c:pt idx="21">
                  <c:v>15.909090909090908</c:v>
                </c:pt>
                <c:pt idx="22">
                  <c:v>13.615023474178404</c:v>
                </c:pt>
                <c:pt idx="23">
                  <c:v>12.96137339055794</c:v>
                </c:pt>
                <c:pt idx="24">
                  <c:v>12.435017675192347</c:v>
                </c:pt>
                <c:pt idx="25">
                  <c:v>5.7142857142857144</c:v>
                </c:pt>
                <c:pt idx="26">
                  <c:v>4.8192771084337354</c:v>
                </c:pt>
                <c:pt idx="27">
                  <c:v>2.7397260273972601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8-4D0F-4F65-9F14-2B6E81872D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2066594384"/>
        <c:axId val="2066594800"/>
      </c:barChart>
      <c:catAx>
        <c:axId val="2066594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2066594800"/>
        <c:crosses val="autoZero"/>
        <c:auto val="1"/>
        <c:lblAlgn val="ctr"/>
        <c:lblOffset val="100"/>
        <c:noMultiLvlLbl val="0"/>
      </c:catAx>
      <c:valAx>
        <c:axId val="2066594800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206659438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2066594384"/>
        <c:axId val="2066594800"/>
      </c:barChart>
      <c:catAx>
        <c:axId val="2066594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2066594800"/>
        <c:crosses val="autoZero"/>
        <c:auto val="1"/>
        <c:lblAlgn val="ctr"/>
        <c:lblOffset val="100"/>
        <c:noMultiLvlLbl val="0"/>
      </c:catAx>
      <c:valAx>
        <c:axId val="2066594800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206659438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'سورت روستا'!$J$2</c:f>
              <c:strCache>
                <c:ptCount val="1"/>
                <c:pt idx="0">
                  <c:v>پوشش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E7F-40A5-9D60-F6D45AFAE2D3}"/>
              </c:ext>
            </c:extLst>
          </c:dPt>
          <c:dPt>
            <c:idx val="1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E7F-40A5-9D60-F6D45AFAE2D3}"/>
              </c:ext>
            </c:extLst>
          </c:dPt>
          <c:dPt>
            <c:idx val="2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E7F-40A5-9D60-F6D45AFAE2D3}"/>
              </c:ext>
            </c:extLst>
          </c:dPt>
          <c:dPt>
            <c:idx val="3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E7F-40A5-9D60-F6D45AFAE2D3}"/>
              </c:ext>
            </c:extLst>
          </c:dPt>
          <c:dPt>
            <c:idx val="4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AE7F-40A5-9D60-F6D45AFAE2D3}"/>
              </c:ext>
            </c:extLst>
          </c:dPt>
          <c:dPt>
            <c:idx val="5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AE7F-40A5-9D60-F6D45AFAE2D3}"/>
              </c:ext>
            </c:extLst>
          </c:dPt>
          <c:dPt>
            <c:idx val="6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AE7F-40A5-9D60-F6D45AFAE2D3}"/>
              </c:ext>
            </c:extLst>
          </c:dPt>
          <c:dPt>
            <c:idx val="7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AE7F-40A5-9D60-F6D45AFAE2D3}"/>
              </c:ext>
            </c:extLst>
          </c:dPt>
          <c:dPt>
            <c:idx val="8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AE7F-40A5-9D60-F6D45AFAE2D3}"/>
              </c:ext>
            </c:extLst>
          </c:dPt>
          <c:dPt>
            <c:idx val="9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AE7F-40A5-9D60-F6D45AFAE2D3}"/>
              </c:ext>
            </c:extLst>
          </c:dPt>
          <c:dPt>
            <c:idx val="10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AE7F-40A5-9D60-F6D45AFAE2D3}"/>
              </c:ext>
            </c:extLst>
          </c:dPt>
          <c:dPt>
            <c:idx val="11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AE7F-40A5-9D60-F6D45AFAE2D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'سورت روستا'!$I$3:$I$30</c:f>
              <c:strCache>
                <c:ptCount val="28"/>
                <c:pt idx="0">
                  <c:v>برخوار</c:v>
                </c:pt>
                <c:pt idx="1">
                  <c:v> نطنز</c:v>
                </c:pt>
                <c:pt idx="2">
                  <c:v> خور و بیابانک</c:v>
                </c:pt>
                <c:pt idx="3">
                  <c:v> نائین</c:v>
                </c:pt>
                <c:pt idx="4">
                  <c:v> اردستان</c:v>
                </c:pt>
                <c:pt idx="5">
                  <c:v> خوانسار</c:v>
                </c:pt>
                <c:pt idx="6">
                  <c:v> فلاورجان</c:v>
                </c:pt>
                <c:pt idx="7">
                  <c:v> سمیرم</c:v>
                </c:pt>
                <c:pt idx="8">
                  <c:v> لنجان</c:v>
                </c:pt>
                <c:pt idx="9">
                  <c:v> فریدونشهر</c:v>
                </c:pt>
                <c:pt idx="10">
                  <c:v> شهرضا</c:v>
                </c:pt>
                <c:pt idx="11">
                  <c:v>دانشگاه</c:v>
                </c:pt>
                <c:pt idx="12">
                  <c:v> جرقویه</c:v>
                </c:pt>
                <c:pt idx="13">
                  <c:v>چادگان</c:v>
                </c:pt>
                <c:pt idx="14">
                  <c:v> هرند</c:v>
                </c:pt>
                <c:pt idx="15">
                  <c:v>دهاقان</c:v>
                </c:pt>
                <c:pt idx="16">
                  <c:v> فریدن</c:v>
                </c:pt>
                <c:pt idx="17">
                  <c:v>ورزنه</c:v>
                </c:pt>
                <c:pt idx="18">
                  <c:v> نجف آباد</c:v>
                </c:pt>
                <c:pt idx="19">
                  <c:v> مبارکه</c:v>
                </c:pt>
                <c:pt idx="20">
                  <c:v> اصفهان 1</c:v>
                </c:pt>
                <c:pt idx="21">
                  <c:v> اصفهان 2</c:v>
                </c:pt>
                <c:pt idx="22">
                  <c:v> بوئین و میاندشت</c:v>
                </c:pt>
                <c:pt idx="23">
                  <c:v> تیران و کرون</c:v>
                </c:pt>
                <c:pt idx="24">
                  <c:v>خمینی شهر</c:v>
                </c:pt>
                <c:pt idx="25">
                  <c:v> شاهین شهر و میمه</c:v>
                </c:pt>
                <c:pt idx="26">
                  <c:v> کوهپایه</c:v>
                </c:pt>
                <c:pt idx="27">
                  <c:v> گلپایگان</c:v>
                </c:pt>
              </c:strCache>
            </c:strRef>
          </c:cat>
          <c:val>
            <c:numRef>
              <c:f>'سورت روستا'!$J$3:$J$30</c:f>
              <c:numCache>
                <c:formatCode>0.0</c:formatCode>
                <c:ptCount val="28"/>
                <c:pt idx="0" formatCode="0">
                  <c:v>100</c:v>
                </c:pt>
                <c:pt idx="1">
                  <c:v>41.025641025641022</c:v>
                </c:pt>
                <c:pt idx="2">
                  <c:v>33.333333333333329</c:v>
                </c:pt>
                <c:pt idx="3">
                  <c:v>17.647058823529413</c:v>
                </c:pt>
                <c:pt idx="4">
                  <c:v>16.279069767441861</c:v>
                </c:pt>
                <c:pt idx="5">
                  <c:v>12.195121951219512</c:v>
                </c:pt>
                <c:pt idx="6">
                  <c:v>10.13215859030837</c:v>
                </c:pt>
                <c:pt idx="7">
                  <c:v>10.091743119266056</c:v>
                </c:pt>
                <c:pt idx="8">
                  <c:v>8.2191780821917799</c:v>
                </c:pt>
                <c:pt idx="9">
                  <c:v>7.4468085106382977</c:v>
                </c:pt>
                <c:pt idx="10">
                  <c:v>6.7796610169491522</c:v>
                </c:pt>
                <c:pt idx="11" formatCode="0.00">
                  <c:v>6.3706563706563708</c:v>
                </c:pt>
                <c:pt idx="12">
                  <c:v>4.395604395604396</c:v>
                </c:pt>
                <c:pt idx="13">
                  <c:v>4.2105263157894735</c:v>
                </c:pt>
                <c:pt idx="14">
                  <c:v>2.197802197802198</c:v>
                </c:pt>
                <c:pt idx="15">
                  <c:v>1.9607843137254901</c:v>
                </c:pt>
                <c:pt idx="16">
                  <c:v>1.9230769230769231</c:v>
                </c:pt>
                <c:pt idx="17">
                  <c:v>1.7241379310344827</c:v>
                </c:pt>
                <c:pt idx="18">
                  <c:v>1.7142857142857144</c:v>
                </c:pt>
                <c:pt idx="19">
                  <c:v>1.2658227848101267</c:v>
                </c:pt>
                <c:pt idx="20">
                  <c:v>0.96618357487922701</c:v>
                </c:pt>
                <c:pt idx="21">
                  <c:v>0.82872928176795579</c:v>
                </c:pt>
                <c:pt idx="22" formatCode="General">
                  <c:v>0</c:v>
                </c:pt>
                <c:pt idx="23" formatCode="General">
                  <c:v>0</c:v>
                </c:pt>
                <c:pt idx="24" formatCode="General">
                  <c:v>0</c:v>
                </c:pt>
                <c:pt idx="25" formatCode="General">
                  <c:v>0</c:v>
                </c:pt>
                <c:pt idx="26" formatCode="General">
                  <c:v>0</c:v>
                </c:pt>
                <c:pt idx="27" formatCode="General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AE7F-40A5-9D60-F6D45AFAE2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25"/>
        <c:axId val="2068015120"/>
        <c:axId val="2068018864"/>
      </c:barChart>
      <c:catAx>
        <c:axId val="2068015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2068018864"/>
        <c:crosses val="autoZero"/>
        <c:auto val="1"/>
        <c:lblAlgn val="ctr"/>
        <c:lblOffset val="100"/>
        <c:noMultiLvlLbl val="0"/>
      </c:catAx>
      <c:valAx>
        <c:axId val="2068018864"/>
        <c:scaling>
          <c:orientation val="minMax"/>
        </c:scaling>
        <c:delete val="0"/>
        <c:axPos val="l"/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206801512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1600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4166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91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884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0350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74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85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87624" y="16778"/>
            <a:ext cx="7956376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7544" y="2276872"/>
            <a:ext cx="8229600" cy="3600400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40157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123728" y="1268760"/>
            <a:ext cx="6563072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134072" y="1844824"/>
            <a:ext cx="6563072" cy="4147865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6818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086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286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933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790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811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119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33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CCD61-643D-44A5-A450-3A42A50CBC1E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microsoft.com/office/2007/relationships/hdphoto" Target="../media/hdphoto3.wdp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36504" y="4862466"/>
            <a:ext cx="3851920" cy="15542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rtl="1" latinLnBrk="0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fa-IR" sz="2000" b="1" dirty="0" smtClean="0">
                <a:solidFill>
                  <a:prstClr val="black"/>
                </a:solidFill>
                <a:latin typeface="Century Schoolbook"/>
                <a:cs typeface="B Yagut" panose="00000400000000000000" pitchFamily="2" charset="-78"/>
              </a:rPr>
              <a:t>واحد </a:t>
            </a:r>
            <a:r>
              <a:rPr lang="fa-IR" sz="2000" b="1" dirty="0">
                <a:solidFill>
                  <a:prstClr val="black"/>
                </a:solidFill>
                <a:latin typeface="Century Schoolbook"/>
                <a:cs typeface="B Yagut" panose="00000400000000000000" pitchFamily="2" charset="-78"/>
              </a:rPr>
              <a:t>سلامت مادران</a:t>
            </a:r>
          </a:p>
          <a:p>
            <a:pPr lvl="0" algn="ctr" rtl="1" latinLnBrk="0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fa-IR" sz="2000" b="1" dirty="0">
                <a:solidFill>
                  <a:prstClr val="black"/>
                </a:solidFill>
                <a:latin typeface="Century Schoolbook"/>
                <a:cs typeface="B Yagut" panose="00000400000000000000" pitchFamily="2" charset="-78"/>
              </a:rPr>
              <a:t>گروه جوانی جمعیت و سلامت خانواده</a:t>
            </a:r>
          </a:p>
          <a:p>
            <a:pPr lvl="0" algn="ctr" rtl="1" latinLnBrk="0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fa-IR" sz="2000" b="1" dirty="0">
                <a:solidFill>
                  <a:prstClr val="black"/>
                </a:solidFill>
                <a:latin typeface="Century Schoolbook"/>
                <a:cs typeface="B Yagut" panose="00000400000000000000" pitchFamily="2" charset="-78"/>
              </a:rPr>
              <a:t>معاونت بهداشت</a:t>
            </a:r>
          </a:p>
          <a:p>
            <a:pPr lvl="0" algn="ctr" rtl="1" latinLnBrk="0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fa-IR" sz="2000" b="1" dirty="0" smtClean="0">
                <a:solidFill>
                  <a:prstClr val="black"/>
                </a:solidFill>
                <a:latin typeface="Century Schoolbook"/>
                <a:cs typeface="B Yagut" panose="00000400000000000000" pitchFamily="2" charset="-78"/>
              </a:rPr>
              <a:t>آبان </a:t>
            </a:r>
            <a:r>
              <a:rPr lang="fa-IR" sz="2000" b="1" dirty="0">
                <a:solidFill>
                  <a:prstClr val="black"/>
                </a:solidFill>
                <a:latin typeface="Century Schoolbook"/>
                <a:cs typeface="B Yagut" panose="00000400000000000000" pitchFamily="2" charset="-78"/>
              </a:rPr>
              <a:t>ماه </a:t>
            </a:r>
            <a:r>
              <a:rPr lang="fa-IR" sz="2000" b="1" dirty="0" smtClean="0">
                <a:solidFill>
                  <a:prstClr val="black"/>
                </a:solidFill>
                <a:latin typeface="Century Schoolbook"/>
                <a:cs typeface="B Yagut" panose="00000400000000000000" pitchFamily="2" charset="-78"/>
              </a:rPr>
              <a:t>1403</a:t>
            </a:r>
            <a:endParaRPr lang="fa-IR" sz="2000" b="1" dirty="0">
              <a:solidFill>
                <a:prstClr val="black"/>
              </a:solidFill>
              <a:latin typeface="Century Schoolbook"/>
              <a:cs typeface="B Yagut" panose="00000400000000000000" pitchFamily="2" charset="-78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4536504" y="3717032"/>
            <a:ext cx="46074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a-IR" altLang="ko-KR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کلاس آمادگی زایمان</a:t>
            </a:r>
            <a:endParaRPr lang="en-US" altLang="ko-KR" sz="4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839" y="4797152"/>
            <a:ext cx="1301512" cy="321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22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2099409" y="548680"/>
            <a:ext cx="6563072" cy="892696"/>
          </a:xfrm>
        </p:spPr>
        <p:txBody>
          <a:bodyPr/>
          <a:lstStyle/>
          <a:p>
            <a:pPr algn="ctr"/>
            <a:r>
              <a:rPr lang="fa-IR" altLang="ko-KR" sz="3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پیوست نامه وزارتی</a:t>
            </a:r>
            <a:endParaRPr lang="en-US" altLang="ko-KR" sz="30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6E0F8B2-0559-4A69-B86F-DBF9CA59C3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800" y="1772816"/>
            <a:ext cx="5184576" cy="4726285"/>
          </a:xfrm>
          <a:prstGeom prst="rect">
            <a:avLst/>
          </a:prstGeom>
          <a:ln>
            <a:solidFill>
              <a:srgbClr val="FE8637"/>
            </a:solidFill>
          </a:ln>
        </p:spPr>
      </p:pic>
    </p:spTree>
    <p:extLst>
      <p:ext uri="{BB962C8B-B14F-4D97-AF65-F5344CB8AC3E}">
        <p14:creationId xmlns:p14="http://schemas.microsoft.com/office/powerpoint/2010/main" val="56561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idx="10"/>
          </p:nvPr>
        </p:nvSpPr>
        <p:spPr>
          <a:xfrm>
            <a:off x="2134072" y="1844824"/>
            <a:ext cx="6563072" cy="4536504"/>
          </a:xfrm>
        </p:spPr>
        <p:txBody>
          <a:bodyPr/>
          <a:lstStyle/>
          <a:p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F1573E8-38C3-4AF1-BCB4-481B1ADD9E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75656" y="258135"/>
            <a:ext cx="7523923" cy="733778"/>
          </a:xfrm>
          <a:prstGeom prst="rect">
            <a:avLst/>
          </a:prstGeom>
          <a:solidFill>
            <a:srgbClr val="FFF39D"/>
          </a:solidFill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6367098-0A31-44AD-9DB1-106957579DD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75656" y="991913"/>
            <a:ext cx="7523923" cy="42672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2AC09F8-6504-4B35-B3C9-174190C8CC92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75655" y="5233594"/>
            <a:ext cx="7493363" cy="11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64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1835696" y="188640"/>
            <a:ext cx="6861448" cy="847639"/>
          </a:xfrm>
        </p:spPr>
        <p:txBody>
          <a:bodyPr/>
          <a:lstStyle/>
          <a:p>
            <a:pPr algn="ctr"/>
            <a:r>
              <a:rPr lang="fa-IR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اقدامات صورت گرفته در راستای ارتقا کمی و کیفی کلاس های آمادگی برای </a:t>
            </a:r>
            <a:r>
              <a:rPr lang="fa-IR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زایمان 1403</a:t>
            </a:r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124744"/>
            <a:ext cx="4886672" cy="5184576"/>
          </a:xfrm>
        </p:spPr>
      </p:pic>
      <p:sp>
        <p:nvSpPr>
          <p:cNvPr id="6" name="Content Placeholder 11"/>
          <p:cNvSpPr txBox="1">
            <a:spLocks/>
          </p:cNvSpPr>
          <p:nvPr/>
        </p:nvSpPr>
        <p:spPr>
          <a:xfrm>
            <a:off x="6876255" y="1815186"/>
            <a:ext cx="2016225" cy="319799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0" y="282883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endParaRPr lang="fa-IR" sz="2400" b="1" dirty="0">
              <a:solidFill>
                <a:prstClr val="black"/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146030" y="1829131"/>
            <a:ext cx="1746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fa-IR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تهیه گزارش تحلیلی  </a:t>
            </a:r>
            <a:r>
              <a:rPr 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PLC</a:t>
            </a:r>
            <a:r>
              <a:rPr lang="fa-IR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 و ارسال برای شهرستانها </a:t>
            </a:r>
            <a:r>
              <a:rPr lang="fa-I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3423 </a:t>
            </a:r>
            <a:r>
              <a:rPr lang="fa-IR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مورخ </a:t>
            </a:r>
            <a:r>
              <a:rPr lang="fa-I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03/3/30</a:t>
            </a:r>
            <a:endParaRPr lang="fa-IR" sz="2000" b="1" dirty="0">
              <a:solidFill>
                <a:schemeClr val="tx2">
                  <a:lumMod val="60000"/>
                  <a:lumOff val="40000"/>
                </a:schemeClr>
              </a:solidFill>
              <a:latin typeface="Century Schoolboo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792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1835696" y="188640"/>
            <a:ext cx="6861448" cy="847639"/>
          </a:xfrm>
        </p:spPr>
        <p:txBody>
          <a:bodyPr/>
          <a:lstStyle/>
          <a:p>
            <a:pPr algn="ctr"/>
            <a:r>
              <a:rPr lang="fa-IR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اقدامات صورت گرفته در راستای ارتقا کمی و کیفی کلاس های آمادگی برای </a:t>
            </a:r>
            <a:r>
              <a:rPr lang="fa-IR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زایمان 1403</a:t>
            </a:r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6" name="Content Placeholder 11"/>
          <p:cNvSpPr txBox="1">
            <a:spLocks/>
          </p:cNvSpPr>
          <p:nvPr/>
        </p:nvSpPr>
        <p:spPr>
          <a:xfrm>
            <a:off x="6876255" y="1815186"/>
            <a:ext cx="2016225" cy="319799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0" y="282883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endParaRPr lang="fa-IR" sz="2400" b="1" dirty="0">
              <a:solidFill>
                <a:prstClr val="black"/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146030" y="1829131"/>
            <a:ext cx="174645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fa-I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برگزاری دوره مقدماتی تربیت مربی کلاس آمادگی زایمان ویژه 45 مامای منتخب به شماره 3519 مورخ 03/4/2 </a:t>
            </a:r>
            <a:endParaRPr lang="fa-IR" sz="2000" b="1" dirty="0">
              <a:solidFill>
                <a:schemeClr val="tx2">
                  <a:lumMod val="60000"/>
                  <a:lumOff val="40000"/>
                </a:schemeClr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196752"/>
            <a:ext cx="4754137" cy="4796061"/>
          </a:xfrm>
        </p:spPr>
      </p:pic>
    </p:spTree>
    <p:extLst>
      <p:ext uri="{BB962C8B-B14F-4D97-AF65-F5344CB8AC3E}">
        <p14:creationId xmlns:p14="http://schemas.microsoft.com/office/powerpoint/2010/main" val="1508217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1835696" y="188640"/>
            <a:ext cx="6861448" cy="847639"/>
          </a:xfrm>
        </p:spPr>
        <p:txBody>
          <a:bodyPr/>
          <a:lstStyle/>
          <a:p>
            <a:pPr algn="ctr"/>
            <a:r>
              <a:rPr lang="fa-IR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اقدامات صورت گرفته در راستای ارتقا کمی و کیفی کلاس های آمادگی برای </a:t>
            </a:r>
            <a:r>
              <a:rPr lang="fa-IR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زایمان 1403</a:t>
            </a:r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6" name="Content Placeholder 11"/>
          <p:cNvSpPr txBox="1">
            <a:spLocks/>
          </p:cNvSpPr>
          <p:nvPr/>
        </p:nvSpPr>
        <p:spPr>
          <a:xfrm>
            <a:off x="6876255" y="1815186"/>
            <a:ext cx="2016225" cy="319799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0" y="282883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endParaRPr lang="fa-IR" sz="2400" b="1" dirty="0">
              <a:solidFill>
                <a:prstClr val="black"/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146030" y="1829131"/>
            <a:ext cx="174645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fa-I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تخصیص کلاس آمادگی زایمان به شماره 6629 مورخ 03/6/11 </a:t>
            </a:r>
            <a:endParaRPr lang="fa-IR" sz="2000" b="1" dirty="0">
              <a:solidFill>
                <a:schemeClr val="tx2">
                  <a:lumMod val="60000"/>
                  <a:lumOff val="40000"/>
                </a:schemeClr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386278"/>
            <a:ext cx="4536504" cy="5139066"/>
          </a:xfrm>
        </p:spPr>
      </p:pic>
    </p:spTree>
    <p:extLst>
      <p:ext uri="{BB962C8B-B14F-4D97-AF65-F5344CB8AC3E}">
        <p14:creationId xmlns:p14="http://schemas.microsoft.com/office/powerpoint/2010/main" val="2306389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1835696" y="188640"/>
            <a:ext cx="6861448" cy="847639"/>
          </a:xfrm>
        </p:spPr>
        <p:txBody>
          <a:bodyPr/>
          <a:lstStyle/>
          <a:p>
            <a:pPr algn="ctr"/>
            <a:r>
              <a:rPr lang="fa-IR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اقدامات صورت گرفته در راستای ارتقا کمی و کیفی کلاس های آمادگی برای </a:t>
            </a:r>
            <a:r>
              <a:rPr lang="fa-IR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زایمان 1403</a:t>
            </a:r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6" name="Content Placeholder 11"/>
          <p:cNvSpPr txBox="1">
            <a:spLocks/>
          </p:cNvSpPr>
          <p:nvPr/>
        </p:nvSpPr>
        <p:spPr>
          <a:xfrm>
            <a:off x="6876255" y="1815186"/>
            <a:ext cx="2016225" cy="319799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0" y="282883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endParaRPr lang="fa-IR" sz="2400" b="1" dirty="0">
              <a:solidFill>
                <a:prstClr val="black"/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146030" y="1829131"/>
            <a:ext cx="174645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fa-I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ارسال لیست کلاس های آمادگی زایمان حوزه بهداشت به انجمن های زنان و مامایی و جمعیت مامایی به شماره 8818 مورخ 03/7/24</a:t>
            </a:r>
            <a:endParaRPr lang="fa-IR" sz="2000" b="1" dirty="0">
              <a:solidFill>
                <a:schemeClr val="tx2">
                  <a:lumMod val="60000"/>
                  <a:lumOff val="40000"/>
                </a:schemeClr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7" y="1036278"/>
            <a:ext cx="5058386" cy="5201033"/>
          </a:xfrm>
        </p:spPr>
      </p:pic>
    </p:spTree>
    <p:extLst>
      <p:ext uri="{BB962C8B-B14F-4D97-AF65-F5344CB8AC3E}">
        <p14:creationId xmlns:p14="http://schemas.microsoft.com/office/powerpoint/2010/main" val="4262072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1835696" y="188640"/>
            <a:ext cx="6861448" cy="847639"/>
          </a:xfrm>
        </p:spPr>
        <p:txBody>
          <a:bodyPr/>
          <a:lstStyle/>
          <a:p>
            <a:pPr algn="ctr"/>
            <a:r>
              <a:rPr lang="fa-IR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اقدامات صورت گرفته در راستای ارتقا کمی و کیفی کلاس های آمادگی برای </a:t>
            </a:r>
            <a:r>
              <a:rPr lang="fa-IR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زایمان 1403</a:t>
            </a:r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6" name="Content Placeholder 11"/>
          <p:cNvSpPr txBox="1">
            <a:spLocks/>
          </p:cNvSpPr>
          <p:nvPr/>
        </p:nvSpPr>
        <p:spPr>
          <a:xfrm>
            <a:off x="7524328" y="1815186"/>
            <a:ext cx="936104" cy="1685822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0" y="282883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endParaRPr lang="fa-IR" sz="2400" b="1" dirty="0">
              <a:solidFill>
                <a:prstClr val="black"/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146030" y="1829131"/>
            <a:ext cx="17464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fa-I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پیوست نامه</a:t>
            </a:r>
            <a:endParaRPr lang="fa-IR" sz="2000" b="1" dirty="0">
              <a:solidFill>
                <a:schemeClr val="tx2">
                  <a:lumMod val="60000"/>
                  <a:lumOff val="40000"/>
                </a:schemeClr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1" y="1036279"/>
            <a:ext cx="4968552" cy="5345049"/>
          </a:xfrm>
        </p:spPr>
      </p:pic>
    </p:spTree>
    <p:extLst>
      <p:ext uri="{BB962C8B-B14F-4D97-AF65-F5344CB8AC3E}">
        <p14:creationId xmlns:p14="http://schemas.microsoft.com/office/powerpoint/2010/main" val="2677296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1835696" y="188640"/>
            <a:ext cx="6861448" cy="847639"/>
          </a:xfrm>
        </p:spPr>
        <p:txBody>
          <a:bodyPr/>
          <a:lstStyle/>
          <a:p>
            <a:pPr algn="ctr"/>
            <a:r>
              <a:rPr lang="fa-IR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اقدامات صورت گرفته در راستای ارتقا کمی و کیفی کلاس های آمادگی برای </a:t>
            </a:r>
            <a:r>
              <a:rPr lang="fa-IR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زایمان 1403</a:t>
            </a:r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6" name="Content Placeholder 11"/>
          <p:cNvSpPr txBox="1">
            <a:spLocks/>
          </p:cNvSpPr>
          <p:nvPr/>
        </p:nvSpPr>
        <p:spPr>
          <a:xfrm>
            <a:off x="6876255" y="1829131"/>
            <a:ext cx="2016225" cy="319799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0" y="282883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endParaRPr lang="fa-IR" sz="2400" b="1" dirty="0">
              <a:solidFill>
                <a:prstClr val="black"/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146030" y="1829131"/>
            <a:ext cx="174645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fa-I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دوره تکمیلی تربیت مربی کلاس آمادگی زایمان ویژه 11 مربی به شماره 9037 مورخ 03/8/3 </a:t>
            </a:r>
            <a:endParaRPr lang="fa-IR" sz="2000" b="1" dirty="0">
              <a:solidFill>
                <a:schemeClr val="tx2">
                  <a:lumMod val="60000"/>
                  <a:lumOff val="40000"/>
                </a:schemeClr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216432"/>
            <a:ext cx="4536504" cy="4948872"/>
          </a:xfrm>
        </p:spPr>
      </p:pic>
    </p:spTree>
    <p:extLst>
      <p:ext uri="{BB962C8B-B14F-4D97-AF65-F5344CB8AC3E}">
        <p14:creationId xmlns:p14="http://schemas.microsoft.com/office/powerpoint/2010/main" val="292602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1835696" y="188640"/>
            <a:ext cx="6861448" cy="847639"/>
          </a:xfrm>
        </p:spPr>
        <p:txBody>
          <a:bodyPr/>
          <a:lstStyle/>
          <a:p>
            <a:pPr algn="ctr"/>
            <a:r>
              <a:rPr lang="fa-IR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اقدامات صورت گرفته در راستای ارتقا کمی و کیفی کلاس های آمادگی برای </a:t>
            </a:r>
            <a:r>
              <a:rPr lang="fa-IR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زایمان 1402</a:t>
            </a:r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>
          <a:xfrm>
            <a:off x="2134072" y="1844824"/>
            <a:ext cx="2797968" cy="4536504"/>
          </a:xfrm>
        </p:spPr>
        <p:txBody>
          <a:bodyPr/>
          <a:lstStyle/>
          <a:p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A82421-F755-49BD-A714-1976734097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9814" y="1063044"/>
            <a:ext cx="4914900" cy="5345049"/>
          </a:xfrm>
          <a:prstGeom prst="rect">
            <a:avLst/>
          </a:prstGeom>
          <a:ln>
            <a:solidFill>
              <a:srgbClr val="B32C16">
                <a:lumMod val="75000"/>
              </a:srgbClr>
            </a:solidFill>
          </a:ln>
        </p:spPr>
      </p:pic>
      <p:sp>
        <p:nvSpPr>
          <p:cNvPr id="6" name="Content Placeholder 11"/>
          <p:cNvSpPr txBox="1">
            <a:spLocks/>
          </p:cNvSpPr>
          <p:nvPr/>
        </p:nvSpPr>
        <p:spPr>
          <a:xfrm>
            <a:off x="6876255" y="1815186"/>
            <a:ext cx="2016225" cy="319799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013173" y="1988840"/>
            <a:ext cx="192596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fa-IR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بازنگری ابزار پایش و فرم های آماری </a:t>
            </a:r>
            <a:r>
              <a:rPr 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</a:rPr>
              <a:t>PLC</a:t>
            </a:r>
            <a:r>
              <a:rPr lang="fa-IR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 و ارسال آن به واحدهای تابعه و جانمایی ثبت کلاس ها در اموزش های گروهی سامانه سیب-نامه 9762 مورخ </a:t>
            </a:r>
            <a:r>
              <a:rPr lang="fa-I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02/7/29</a:t>
            </a:r>
            <a:endParaRPr lang="fa-IR" sz="2000" b="1" dirty="0">
              <a:solidFill>
                <a:schemeClr val="tx2">
                  <a:lumMod val="60000"/>
                  <a:lumOff val="40000"/>
                </a:schemeClr>
              </a:solidFill>
              <a:latin typeface="Century Schoolboo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211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1835696" y="188640"/>
            <a:ext cx="6861448" cy="847639"/>
          </a:xfrm>
        </p:spPr>
        <p:txBody>
          <a:bodyPr/>
          <a:lstStyle/>
          <a:p>
            <a:pPr algn="ctr"/>
            <a:r>
              <a:rPr lang="fa-IR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اقدامات صورت گرفته در راستای ارتقا کمی و کیفی کلاس های آمادگی برای </a:t>
            </a:r>
            <a:r>
              <a:rPr lang="fa-IR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زایمان 1402</a:t>
            </a:r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196752"/>
            <a:ext cx="4598640" cy="4850088"/>
          </a:xfrm>
        </p:spPr>
      </p:pic>
      <p:sp>
        <p:nvSpPr>
          <p:cNvPr id="6" name="Content Placeholder 11"/>
          <p:cNvSpPr txBox="1">
            <a:spLocks/>
          </p:cNvSpPr>
          <p:nvPr/>
        </p:nvSpPr>
        <p:spPr>
          <a:xfrm>
            <a:off x="6876255" y="1815186"/>
            <a:ext cx="2016225" cy="319799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0" y="282883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endParaRPr lang="fa-IR" sz="2400" b="1" dirty="0">
              <a:solidFill>
                <a:prstClr val="black"/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164288" y="1844824"/>
            <a:ext cx="174644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fa-IR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ارسال بازنگری ابزار پایش </a:t>
            </a:r>
            <a:r>
              <a:rPr 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PLC</a:t>
            </a:r>
            <a:r>
              <a:rPr lang="fa-IR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 </a:t>
            </a:r>
            <a:r>
              <a:rPr lang="fa-I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وارسال </a:t>
            </a:r>
            <a:r>
              <a:rPr lang="fa-IR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آن به وزارت متبوع-نامه </a:t>
            </a:r>
            <a:r>
              <a:rPr lang="fa-I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6828 </a:t>
            </a:r>
            <a:r>
              <a:rPr lang="fa-IR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مورخ </a:t>
            </a:r>
            <a:r>
              <a:rPr lang="fa-I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02/6/6</a:t>
            </a:r>
            <a:endParaRPr lang="fa-IR" sz="2000" b="1" dirty="0">
              <a:solidFill>
                <a:schemeClr val="tx2">
                  <a:lumMod val="60000"/>
                  <a:lumOff val="40000"/>
                </a:schemeClr>
              </a:solidFill>
              <a:latin typeface="Century Schoolboo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506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2123728" y="836712"/>
            <a:ext cx="6563072" cy="892696"/>
          </a:xfrm>
        </p:spPr>
        <p:txBody>
          <a:bodyPr/>
          <a:lstStyle/>
          <a:p>
            <a:pPr lvl="0" algn="r" rtl="1" latinLnBrk="0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ar-SA" sz="2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ماده</a:t>
            </a:r>
            <a:r>
              <a:rPr lang="fa-IR" sz="2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50 قانون حمایت از خانواده و جوانی جمعیت</a:t>
            </a:r>
            <a:endParaRPr lang="en-US" sz="2800" dirty="0">
              <a:solidFill>
                <a:srgbClr val="0070C0"/>
              </a:solidFill>
              <a:latin typeface="Century Schoolbook"/>
            </a:endParaRPr>
          </a:p>
          <a:p>
            <a:endParaRPr lang="en-US" altLang="ko-K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>
          <a:xfrm>
            <a:off x="1331640" y="1844824"/>
            <a:ext cx="7365504" cy="4147865"/>
          </a:xfrm>
        </p:spPr>
        <p:txBody>
          <a:bodyPr/>
          <a:lstStyle/>
          <a:p>
            <a:pPr lvl="0" algn="justLow" rtl="1">
              <a:lnSpc>
                <a:spcPct val="90000"/>
              </a:lnSpc>
              <a:spcBef>
                <a:spcPts val="1000"/>
              </a:spcBef>
            </a:pPr>
            <a:r>
              <a:rPr lang="ar-SA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وزارت بهداشت، درمان و آموزش پزشکی مکلف است در راستای</a:t>
            </a:r>
            <a:r>
              <a:rPr lang="fa-IR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تأمین، حفظ، ارتقاء سلامت مادر و نوزاد و کاهش </a:t>
            </a:r>
            <a:r>
              <a:rPr lang="ar-SA" sz="2200" b="1" cap="small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سالانه پنج درصد(</a:t>
            </a:r>
            <a:r>
              <a:rPr lang="fa-IR" sz="2200" b="1" cap="small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۵%)</a:t>
            </a:r>
            <a:r>
              <a:rPr lang="fa-IR" sz="2200" b="1" cap="small" dirty="0" smtClean="0">
                <a:solidFill>
                  <a:srgbClr val="FE8637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از میزان زایمان غیرطبیعی نسبت به نرخ کل زایمان در کشور تا رسیدن به </a:t>
            </a:r>
            <a:r>
              <a:rPr lang="ar-SA" sz="2200" b="1" cap="small" dirty="0" smtClean="0">
                <a:solidFill>
                  <a:srgbClr val="FF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میانگین جهانی</a:t>
            </a:r>
            <a:r>
              <a:rPr lang="fa-IR" sz="2200" b="1" cap="small" dirty="0" smtClean="0">
                <a:solidFill>
                  <a:srgbClr val="FF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21 %</a:t>
            </a:r>
            <a:r>
              <a:rPr lang="ar-SA" sz="2200" b="1" cap="small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، </a:t>
            </a:r>
            <a:r>
              <a:rPr lang="ar-SA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اقدام به اجرای موارد ذیل نمای</a:t>
            </a:r>
            <a:r>
              <a:rPr lang="fa-IR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ن</a:t>
            </a:r>
            <a:r>
              <a:rPr lang="ar-SA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د</a:t>
            </a:r>
            <a:r>
              <a:rPr lang="fa-IR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</a:t>
            </a:r>
            <a:r>
              <a:rPr lang="en-US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/>
            </a:r>
            <a:br>
              <a:rPr lang="en-US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</a:br>
            <a:r>
              <a:rPr lang="en-US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/>
            </a:r>
            <a:br>
              <a:rPr lang="en-US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</a:br>
            <a:r>
              <a:rPr lang="ar-SA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الف ـ یکپارچه­سازی سیاست­های ترویج زایمان طبیعی و کاهش</a:t>
            </a:r>
            <a:r>
              <a:rPr lang="fa-IR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زایمان </a:t>
            </a:r>
            <a:r>
              <a:rPr lang="fa-IR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  </a:t>
            </a:r>
            <a:r>
              <a:rPr lang="ar-SA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غیرطبیعی در حوزه­های بهداشت، درمان، آموزش، پژوهش، غذا، دارو، </a:t>
            </a:r>
            <a:r>
              <a:rPr lang="fa-IR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   </a:t>
            </a:r>
            <a:r>
              <a:rPr lang="ar-SA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خدمات</a:t>
            </a:r>
            <a:r>
              <a:rPr lang="fa-IR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بیمه­ای و برقراری ارتباط منطقی بین آنها</a:t>
            </a:r>
            <a:r>
              <a:rPr lang="fa-IR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/>
            </a:r>
            <a:br>
              <a:rPr lang="fa-IR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</a:br>
            <a:r>
              <a:rPr lang="en-US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/>
            </a:r>
            <a:br>
              <a:rPr lang="en-US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</a:br>
            <a:r>
              <a:rPr lang="ar-SA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 </a:t>
            </a:r>
            <a:r>
              <a:rPr lang="ar-SA" sz="2200" b="1" cap="small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ـ </a:t>
            </a:r>
            <a:r>
              <a:rPr lang="ar-SA" sz="2200" b="1" cap="small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آموزش و فرهنگ سازی برای زایمان طبیعی </a:t>
            </a:r>
            <a:r>
              <a:rPr lang="ar-SA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و آموزش­های فردی به</a:t>
            </a:r>
            <a:r>
              <a:rPr lang="fa-IR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 </a:t>
            </a:r>
            <a:r>
              <a:rPr lang="ar-SA" sz="2200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مادر باردار و خانواده</a:t>
            </a:r>
            <a:endParaRPr lang="en-US" sz="2200" dirty="0" smtClean="0">
              <a:solidFill>
                <a:prstClr val="black"/>
              </a:solidFill>
              <a:latin typeface="Arial"/>
            </a:endParaRPr>
          </a:p>
          <a:p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67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1835696" y="188640"/>
            <a:ext cx="6861448" cy="847639"/>
          </a:xfrm>
        </p:spPr>
        <p:txBody>
          <a:bodyPr/>
          <a:lstStyle/>
          <a:p>
            <a:pPr algn="ctr"/>
            <a:r>
              <a:rPr lang="fa-IR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اقدامات صورت گرفته در راستای ارتقا کمی و کیفی کلاس های آمادگی برای </a:t>
            </a:r>
            <a:r>
              <a:rPr lang="fa-IR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زایمان 1402</a:t>
            </a:r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>
          <a:xfrm>
            <a:off x="2134072" y="1844824"/>
            <a:ext cx="2797968" cy="4536504"/>
          </a:xfrm>
        </p:spPr>
        <p:txBody>
          <a:bodyPr/>
          <a:lstStyle/>
          <a:p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Content Placeholder 11"/>
          <p:cNvSpPr txBox="1">
            <a:spLocks/>
          </p:cNvSpPr>
          <p:nvPr/>
        </p:nvSpPr>
        <p:spPr>
          <a:xfrm>
            <a:off x="6876255" y="1815186"/>
            <a:ext cx="2016225" cy="319799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0" y="282883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endParaRPr lang="fa-IR" sz="2400" b="1" dirty="0">
              <a:solidFill>
                <a:prstClr val="black"/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686727" y="1124744"/>
            <a:ext cx="2395279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fa-IR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بروزرسانی دفترچه مراقبت مادروجانمایی فرم های کلاس در آن، به منظور ثبت مستندات و در نتیجه دسترسی بهتر مراکز زایمانی به سوابق جهت ثبت شرکت مادر در کلاس در سامانه ایمان و امکان ارزیابی صحیح تر"شاخص مرتبط در کارنامه جوانی جمعیت"  و ارسال آن به واحدهای تابعه-نامه 14402 مورخ </a:t>
            </a:r>
            <a:r>
              <a:rPr lang="fa-I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02/11/14</a:t>
            </a:r>
            <a:endParaRPr lang="fa-IR" sz="2000" b="1" dirty="0">
              <a:solidFill>
                <a:schemeClr val="tx2">
                  <a:lumMod val="60000"/>
                  <a:lumOff val="40000"/>
                </a:schemeClr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C5B468-1E53-46BF-B32A-8016533D31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4072" y="1124744"/>
            <a:ext cx="4552655" cy="4896544"/>
          </a:xfrm>
          <a:prstGeom prst="rect">
            <a:avLst/>
          </a:prstGeom>
          <a:ln>
            <a:solidFill>
              <a:srgbClr val="B32C16">
                <a:lumMod val="75000"/>
              </a:srgbClr>
            </a:solidFill>
          </a:ln>
        </p:spPr>
      </p:pic>
    </p:spTree>
    <p:extLst>
      <p:ext uri="{BB962C8B-B14F-4D97-AF65-F5344CB8AC3E}">
        <p14:creationId xmlns:p14="http://schemas.microsoft.com/office/powerpoint/2010/main" val="228253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1835696" y="188640"/>
            <a:ext cx="6861448" cy="847639"/>
          </a:xfrm>
        </p:spPr>
        <p:txBody>
          <a:bodyPr/>
          <a:lstStyle/>
          <a:p>
            <a:pPr algn="ctr"/>
            <a:r>
              <a:rPr lang="fa-IR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اقدامات صورت گرفته در راستای ارتقا کمی و کیفی کلاس های آمادگی برای </a:t>
            </a:r>
            <a:r>
              <a:rPr lang="fa-IR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زایمان 1402</a:t>
            </a:r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>
          <a:xfrm>
            <a:off x="2134072" y="1844824"/>
            <a:ext cx="2797968" cy="4536504"/>
          </a:xfrm>
        </p:spPr>
        <p:txBody>
          <a:bodyPr/>
          <a:lstStyle/>
          <a:p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Content Placeholder 11"/>
          <p:cNvSpPr txBox="1">
            <a:spLocks/>
          </p:cNvSpPr>
          <p:nvPr/>
        </p:nvSpPr>
        <p:spPr>
          <a:xfrm>
            <a:off x="6876255" y="1815186"/>
            <a:ext cx="2016225" cy="319799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0" y="282883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endParaRPr lang="fa-IR" sz="2400" b="1" dirty="0">
              <a:solidFill>
                <a:prstClr val="black"/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048972" y="1829131"/>
            <a:ext cx="186374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fa-IR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ارسال بروزرسانی دفترچه مراقبت مادربروزشده  به وزارت متبوع-نامه </a:t>
            </a:r>
            <a:r>
              <a:rPr lang="fa-I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14193 </a:t>
            </a:r>
            <a:r>
              <a:rPr lang="fa-IR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مورخ </a:t>
            </a:r>
            <a:r>
              <a:rPr lang="fa-I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02/11/17</a:t>
            </a:r>
            <a:endParaRPr lang="fa-IR" sz="2000" b="1" dirty="0">
              <a:solidFill>
                <a:schemeClr val="tx2">
                  <a:lumMod val="60000"/>
                  <a:lumOff val="40000"/>
                </a:schemeClr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1CB7034-1AA6-479E-877E-CDAFCFF695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762" y="1196752"/>
            <a:ext cx="4597892" cy="5345049"/>
          </a:xfrm>
          <a:prstGeom prst="rect">
            <a:avLst/>
          </a:prstGeom>
          <a:ln>
            <a:solidFill>
              <a:srgbClr val="B32C16">
                <a:lumMod val="75000"/>
              </a:srgbClr>
            </a:solidFill>
          </a:ln>
        </p:spPr>
      </p:pic>
    </p:spTree>
    <p:extLst>
      <p:ext uri="{BB962C8B-B14F-4D97-AF65-F5344CB8AC3E}">
        <p14:creationId xmlns:p14="http://schemas.microsoft.com/office/powerpoint/2010/main" val="27295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1835696" y="188640"/>
            <a:ext cx="6861448" cy="847639"/>
          </a:xfrm>
        </p:spPr>
        <p:txBody>
          <a:bodyPr/>
          <a:lstStyle/>
          <a:p>
            <a:pPr algn="ctr"/>
            <a:r>
              <a:rPr lang="fa-IR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اقدامات صورت گرفته در راستای ارتقا کمی و کیفی کلاس های آمادگی برای </a:t>
            </a:r>
            <a:r>
              <a:rPr lang="fa-IR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زایمان 1402</a:t>
            </a:r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>
          <a:xfrm>
            <a:off x="2134072" y="1844824"/>
            <a:ext cx="2797968" cy="4536504"/>
          </a:xfrm>
        </p:spPr>
        <p:txBody>
          <a:bodyPr/>
          <a:lstStyle/>
          <a:p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Content Placeholder 11"/>
          <p:cNvSpPr txBox="1">
            <a:spLocks/>
          </p:cNvSpPr>
          <p:nvPr/>
        </p:nvSpPr>
        <p:spPr>
          <a:xfrm>
            <a:off x="6876255" y="1815186"/>
            <a:ext cx="2016225" cy="319799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0" y="282883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endParaRPr lang="fa-IR" sz="2400" b="1" dirty="0">
              <a:solidFill>
                <a:prstClr val="black"/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858000" y="1829131"/>
            <a:ext cx="203448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fa-I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اعمال </a:t>
            </a:r>
            <a:r>
              <a:rPr lang="fa-IR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تغییرات پیشنهادی به </a:t>
            </a:r>
            <a:r>
              <a:rPr lang="fa-I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وزارت در </a:t>
            </a:r>
            <a:r>
              <a:rPr lang="fa-IR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دفترچه مراقبت مادر کشوری-نامه 23877 مورخ </a:t>
            </a:r>
            <a:r>
              <a:rPr lang="fa-I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02/12/24</a:t>
            </a:r>
            <a:endParaRPr lang="fa-IR" sz="2000" b="1" dirty="0">
              <a:solidFill>
                <a:schemeClr val="tx2">
                  <a:lumMod val="60000"/>
                  <a:lumOff val="40000"/>
                </a:schemeClr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F49799F-178A-4784-8FBC-2136FE1832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3" y="1036279"/>
            <a:ext cx="4608512" cy="5500687"/>
          </a:xfrm>
          <a:prstGeom prst="rect">
            <a:avLst/>
          </a:prstGeom>
          <a:ln>
            <a:solidFill>
              <a:srgbClr val="B32C16">
                <a:lumMod val="75000"/>
              </a:srgbClr>
            </a:solidFill>
          </a:ln>
        </p:spPr>
      </p:pic>
    </p:spTree>
    <p:extLst>
      <p:ext uri="{BB962C8B-B14F-4D97-AF65-F5344CB8AC3E}">
        <p14:creationId xmlns:p14="http://schemas.microsoft.com/office/powerpoint/2010/main" val="1524871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1835696" y="188640"/>
            <a:ext cx="6861448" cy="847639"/>
          </a:xfrm>
        </p:spPr>
        <p:txBody>
          <a:bodyPr/>
          <a:lstStyle/>
          <a:p>
            <a:pPr algn="ctr"/>
            <a:r>
              <a:rPr lang="fa-IR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اقدامات صورت گرفته در راستای ارتقا کمی و کیفی کلاس های آمادگی برای </a:t>
            </a:r>
            <a:r>
              <a:rPr lang="fa-IR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زایمان 1402</a:t>
            </a:r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>
          <a:xfrm>
            <a:off x="2134072" y="1844824"/>
            <a:ext cx="2797968" cy="4536504"/>
          </a:xfrm>
        </p:spPr>
        <p:txBody>
          <a:bodyPr/>
          <a:lstStyle/>
          <a:p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Content Placeholder 11"/>
          <p:cNvSpPr txBox="1">
            <a:spLocks/>
          </p:cNvSpPr>
          <p:nvPr/>
        </p:nvSpPr>
        <p:spPr>
          <a:xfrm>
            <a:off x="6876255" y="1815186"/>
            <a:ext cx="2016225" cy="319799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0" y="282883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endParaRPr lang="fa-IR" sz="2400" b="1" dirty="0">
              <a:solidFill>
                <a:prstClr val="black"/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146030" y="1829131"/>
            <a:ext cx="155111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fa-IR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اجرای پایش اختصاصی کلاس ها با حضور کارشناس استانی و مربی </a:t>
            </a:r>
            <a:r>
              <a:rPr lang="fa-I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منتخب</a:t>
            </a:r>
            <a:endParaRPr lang="en-US" sz="2000" b="1" dirty="0">
              <a:solidFill>
                <a:schemeClr val="tx2">
                  <a:lumMod val="60000"/>
                  <a:lumOff val="40000"/>
                </a:schemeClr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AD462DF-28AF-4384-B496-8EA7422B33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1355" y="1036279"/>
            <a:ext cx="4914900" cy="5562600"/>
          </a:xfrm>
          <a:prstGeom prst="rect">
            <a:avLst/>
          </a:prstGeom>
          <a:ln>
            <a:solidFill>
              <a:srgbClr val="B32C16"/>
            </a:solidFill>
          </a:ln>
        </p:spPr>
      </p:pic>
    </p:spTree>
    <p:extLst>
      <p:ext uri="{BB962C8B-B14F-4D97-AF65-F5344CB8AC3E}">
        <p14:creationId xmlns:p14="http://schemas.microsoft.com/office/powerpoint/2010/main" val="233872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1835696" y="188640"/>
            <a:ext cx="6861448" cy="847639"/>
          </a:xfrm>
        </p:spPr>
        <p:txBody>
          <a:bodyPr/>
          <a:lstStyle/>
          <a:p>
            <a:pPr algn="ctr"/>
            <a:r>
              <a:rPr lang="fa-IR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اقدامات صورت گرفته در راستای ارتقا کمی و کیفی کلاس های آمادگی برای </a:t>
            </a:r>
            <a:r>
              <a:rPr lang="fa-IR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زایمان 1402</a:t>
            </a:r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>
          <a:xfrm>
            <a:off x="2134072" y="1844824"/>
            <a:ext cx="2797968" cy="4536504"/>
          </a:xfrm>
        </p:spPr>
        <p:txBody>
          <a:bodyPr/>
          <a:lstStyle/>
          <a:p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Content Placeholder 11"/>
          <p:cNvSpPr txBox="1">
            <a:spLocks/>
          </p:cNvSpPr>
          <p:nvPr/>
        </p:nvSpPr>
        <p:spPr>
          <a:xfrm>
            <a:off x="6876255" y="1815186"/>
            <a:ext cx="2016225" cy="319799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0" y="282883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endParaRPr lang="fa-IR" sz="2400" b="1" dirty="0">
              <a:solidFill>
                <a:prstClr val="black"/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146030" y="1829131"/>
            <a:ext cx="174645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fa-IR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تهیه گزارش تحلیلی  </a:t>
            </a:r>
            <a:r>
              <a:rPr 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PLC</a:t>
            </a:r>
            <a:r>
              <a:rPr lang="fa-IR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 و ارسال برای شهرستانها و پیگیری راه اندازی کلاس های شرق- نامه 4661 مورخ </a:t>
            </a:r>
            <a:r>
              <a:rPr lang="fa-I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02/4/10</a:t>
            </a:r>
            <a:endParaRPr lang="fa-IR" sz="2000" b="1" dirty="0">
              <a:solidFill>
                <a:schemeClr val="tx2">
                  <a:lumMod val="60000"/>
                  <a:lumOff val="40000"/>
                </a:schemeClr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66F49C3-5015-46EE-BE38-6515FAFB62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6431" y="1013820"/>
            <a:ext cx="4931569" cy="5511524"/>
          </a:xfrm>
          <a:prstGeom prst="rect">
            <a:avLst/>
          </a:prstGeom>
          <a:ln>
            <a:solidFill>
              <a:srgbClr val="B32C16">
                <a:lumMod val="75000"/>
              </a:srgbClr>
            </a:solidFill>
          </a:ln>
        </p:spPr>
      </p:pic>
    </p:spTree>
    <p:extLst>
      <p:ext uri="{BB962C8B-B14F-4D97-AF65-F5344CB8AC3E}">
        <p14:creationId xmlns:p14="http://schemas.microsoft.com/office/powerpoint/2010/main" val="2625699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1835696" y="188640"/>
            <a:ext cx="6861448" cy="847639"/>
          </a:xfrm>
        </p:spPr>
        <p:txBody>
          <a:bodyPr/>
          <a:lstStyle/>
          <a:p>
            <a:pPr algn="ctr"/>
            <a:r>
              <a:rPr lang="fa-IR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اقدامات صورت گرفته در راستای ارتقا کمی و کیفی کلاس های آمادگی برای </a:t>
            </a:r>
            <a:r>
              <a:rPr lang="fa-IR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زایمان 1402</a:t>
            </a:r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6" name="Content Placeholder 11"/>
          <p:cNvSpPr txBox="1">
            <a:spLocks/>
          </p:cNvSpPr>
          <p:nvPr/>
        </p:nvSpPr>
        <p:spPr>
          <a:xfrm>
            <a:off x="6876255" y="1815186"/>
            <a:ext cx="2016225" cy="319799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ko-KR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0" y="282883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endParaRPr lang="fa-IR" sz="2400" b="1" dirty="0">
              <a:solidFill>
                <a:prstClr val="black"/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146030" y="1196752"/>
            <a:ext cx="1746450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fa-IR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تقدیر از سوی وزارت متبوع برای مدیریت برگزاری </a:t>
            </a:r>
            <a:r>
              <a:rPr 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PLC</a:t>
            </a:r>
            <a:r>
              <a:rPr lang="fa-IR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- نامه 23998 مورخ </a:t>
            </a:r>
            <a:r>
              <a:rPr lang="fa-I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02/12/26</a:t>
            </a:r>
            <a:endParaRPr lang="en-US" sz="2000" b="1" dirty="0">
              <a:solidFill>
                <a:schemeClr val="tx2">
                  <a:lumMod val="60000"/>
                  <a:lumOff val="40000"/>
                </a:schemeClr>
              </a:solidFill>
              <a:latin typeface="Century Schoolbook"/>
              <a:cs typeface="Times New Roman" panose="02020603050405020304" pitchFamily="18" charset="0"/>
            </a:endParaRPr>
          </a:p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endParaRPr lang="en-US" sz="2000" b="1" dirty="0">
              <a:solidFill>
                <a:schemeClr val="tx2">
                  <a:lumMod val="60000"/>
                  <a:lumOff val="40000"/>
                </a:schemeClr>
              </a:solidFill>
              <a:latin typeface="Century Schoolbook"/>
              <a:cs typeface="Times New Roman" panose="02020603050405020304" pitchFamily="18" charset="0"/>
            </a:endParaRPr>
          </a:p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fa-IR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گزینش مامای نمونه کشوری از بین مربیان کلاس نامه 15818 مورخ </a:t>
            </a:r>
            <a:r>
              <a:rPr lang="fa-I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Schoolbook"/>
                <a:cs typeface="Times New Roman" panose="02020603050405020304" pitchFamily="18" charset="0"/>
              </a:rPr>
              <a:t>02/12/20</a:t>
            </a:r>
            <a:endParaRPr lang="en-US" sz="2000" b="1" dirty="0">
              <a:solidFill>
                <a:schemeClr val="tx2">
                  <a:lumMod val="60000"/>
                  <a:lumOff val="40000"/>
                </a:schemeClr>
              </a:solidFill>
              <a:latin typeface="Century Schoolbook"/>
              <a:cs typeface="Times New Roman" panose="020206030504050203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2DEB06C-5D0F-480C-96C6-610E9D6D83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6968" y="1036279"/>
            <a:ext cx="4724400" cy="239272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48680DF-4C9E-47D8-A969-BF9530768E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6968" y="3573016"/>
            <a:ext cx="4724400" cy="2808312"/>
          </a:xfrm>
          <a:prstGeom prst="rect">
            <a:avLst/>
          </a:prstGeom>
          <a:ln>
            <a:solidFill>
              <a:srgbClr val="FE8637"/>
            </a:solidFill>
          </a:ln>
        </p:spPr>
      </p:pic>
    </p:spTree>
    <p:extLst>
      <p:ext uri="{BB962C8B-B14F-4D97-AF65-F5344CB8AC3E}">
        <p14:creationId xmlns:p14="http://schemas.microsoft.com/office/powerpoint/2010/main" val="61031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2134072" y="476672"/>
            <a:ext cx="6563072" cy="1080120"/>
          </a:xfrm>
        </p:spPr>
        <p:txBody>
          <a:bodyPr/>
          <a:lstStyle/>
          <a:p>
            <a:pPr lvl="0" algn="ctr" rtl="1">
              <a:spcBef>
                <a:spcPts val="0"/>
              </a:spcBef>
            </a:pPr>
            <a:r>
              <a:rPr lang="fa-IR" sz="3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شاخص </a:t>
            </a:r>
            <a:r>
              <a:rPr lang="fa-IR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های کلاس های آمادگی زایمان</a:t>
            </a:r>
            <a:endParaRPr lang="ko-KR" altLang="en-US" sz="3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endParaRPr lang="en-US" altLang="ko-K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7F2B012C-E846-485D-8271-9EE60A998D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327" y="1856509"/>
            <a:ext cx="6632818" cy="4136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705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1475656" y="188640"/>
            <a:ext cx="7221488" cy="1512168"/>
          </a:xfrm>
        </p:spPr>
        <p:txBody>
          <a:bodyPr/>
          <a:lstStyle/>
          <a:p>
            <a:pPr lvl="0" algn="ctr" rtl="1">
              <a:spcBef>
                <a:spcPts val="0"/>
              </a:spcBef>
              <a:defRPr/>
            </a:pPr>
            <a:endParaRPr lang="fa-IR" sz="3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lvl="0" algn="ctr" rtl="1">
              <a:spcBef>
                <a:spcPts val="0"/>
              </a:spcBef>
              <a:defRPr/>
            </a:pPr>
            <a:r>
              <a:rPr lang="fa-IR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پوشش کلاس آمادگی </a:t>
            </a:r>
            <a:r>
              <a:rPr lang="fa-IR" sz="3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زایمان(شهر و روستا)</a:t>
            </a:r>
          </a:p>
          <a:p>
            <a:pPr lvl="0" algn="ctr" rtl="1">
              <a:spcBef>
                <a:spcPts val="0"/>
              </a:spcBef>
              <a:defRPr/>
            </a:pPr>
            <a:r>
              <a:rPr lang="fa-IR" sz="3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سامانه سیب /6ماهه اول1403</a:t>
            </a:r>
            <a:endParaRPr lang="ko-KR" altLang="en-US" sz="3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endParaRPr lang="en-US" altLang="ko-KR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0"/>
            <p:extLst>
              <p:ext uri="{D42A27DB-BD31-4B8C-83A1-F6EECF244321}">
                <p14:modId xmlns:p14="http://schemas.microsoft.com/office/powerpoint/2010/main" val="3466376880"/>
              </p:ext>
            </p:extLst>
          </p:nvPr>
        </p:nvGraphicFramePr>
        <p:xfrm>
          <a:off x="1619672" y="1844675"/>
          <a:ext cx="7078241" cy="41481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9700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1475656" y="188640"/>
            <a:ext cx="7221488" cy="1512168"/>
          </a:xfrm>
        </p:spPr>
        <p:txBody>
          <a:bodyPr/>
          <a:lstStyle/>
          <a:p>
            <a:pPr lvl="0" algn="ctr" rtl="1">
              <a:spcBef>
                <a:spcPts val="0"/>
              </a:spcBef>
              <a:defRPr/>
            </a:pPr>
            <a:endParaRPr lang="fa-IR" sz="3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lvl="0" algn="ctr" rtl="1">
              <a:spcBef>
                <a:spcPts val="0"/>
              </a:spcBef>
              <a:defRPr/>
            </a:pPr>
            <a:r>
              <a:rPr lang="fa-IR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پوشش کلاس آمادگی </a:t>
            </a:r>
            <a:r>
              <a:rPr lang="fa-IR" sz="3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زایمان شهری</a:t>
            </a:r>
          </a:p>
          <a:p>
            <a:pPr lvl="0" algn="ctr" rtl="1">
              <a:spcBef>
                <a:spcPts val="0"/>
              </a:spcBef>
              <a:defRPr/>
            </a:pPr>
            <a:r>
              <a:rPr lang="fa-IR" sz="3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سامانه سیب /6ماهه اول1403</a:t>
            </a:r>
            <a:endParaRPr lang="ko-KR" altLang="en-US" sz="3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endParaRPr lang="en-US" altLang="ko-KR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0"/>
            <p:extLst>
              <p:ext uri="{D42A27DB-BD31-4B8C-83A1-F6EECF244321}">
                <p14:modId xmlns:p14="http://schemas.microsoft.com/office/powerpoint/2010/main" val="2750069563"/>
              </p:ext>
            </p:extLst>
          </p:nvPr>
        </p:nvGraphicFramePr>
        <p:xfrm>
          <a:off x="1619672" y="1628800"/>
          <a:ext cx="7078241" cy="4364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9172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1475656" y="188640"/>
            <a:ext cx="7221488" cy="1512168"/>
          </a:xfrm>
        </p:spPr>
        <p:txBody>
          <a:bodyPr/>
          <a:lstStyle/>
          <a:p>
            <a:pPr lvl="0" algn="ctr" rtl="1">
              <a:spcBef>
                <a:spcPts val="0"/>
              </a:spcBef>
              <a:defRPr/>
            </a:pPr>
            <a:endParaRPr lang="fa-IR" sz="3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lvl="0" algn="ctr" rtl="1">
              <a:spcBef>
                <a:spcPts val="0"/>
              </a:spcBef>
              <a:defRPr/>
            </a:pPr>
            <a:r>
              <a:rPr lang="fa-IR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پوشش کلاس آمادگی </a:t>
            </a:r>
            <a:r>
              <a:rPr lang="fa-IR" sz="3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زایمان روستایی</a:t>
            </a:r>
          </a:p>
          <a:p>
            <a:pPr lvl="0" algn="ctr" rtl="1">
              <a:spcBef>
                <a:spcPts val="0"/>
              </a:spcBef>
              <a:defRPr/>
            </a:pPr>
            <a:r>
              <a:rPr lang="fa-IR" sz="3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سامانه سیب /6ماهه اول1403</a:t>
            </a:r>
            <a:endParaRPr lang="ko-KR" altLang="en-US" sz="3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endParaRPr lang="en-US" altLang="ko-KR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0"/>
            <p:extLst>
              <p:ext uri="{D42A27DB-BD31-4B8C-83A1-F6EECF244321}">
                <p14:modId xmlns:p14="http://schemas.microsoft.com/office/powerpoint/2010/main" val="2750069563"/>
              </p:ext>
            </p:extLst>
          </p:nvPr>
        </p:nvGraphicFramePr>
        <p:xfrm>
          <a:off x="1619672" y="1628800"/>
          <a:ext cx="7078241" cy="4364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2478201452"/>
              </p:ext>
            </p:extLst>
          </p:nvPr>
        </p:nvGraphicFramePr>
        <p:xfrm>
          <a:off x="1835696" y="1628800"/>
          <a:ext cx="6984776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9007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2123728" y="836712"/>
            <a:ext cx="6563072" cy="892696"/>
          </a:xfrm>
        </p:spPr>
        <p:txBody>
          <a:bodyPr/>
          <a:lstStyle/>
          <a:p>
            <a:pPr lvl="0" algn="r" rtl="1" latinLnBrk="0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ar-SA" sz="2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ماده</a:t>
            </a:r>
            <a:r>
              <a:rPr lang="fa-IR" sz="2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50 قانون حمایت از خانواده و جوانی جمعیت</a:t>
            </a:r>
            <a:endParaRPr lang="en-US" sz="2800" dirty="0">
              <a:solidFill>
                <a:srgbClr val="0070C0"/>
              </a:solidFill>
              <a:latin typeface="Century Schoolbook"/>
            </a:endParaRPr>
          </a:p>
          <a:p>
            <a:endParaRPr lang="en-US" altLang="ko-K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>
          <a:xfrm>
            <a:off x="2134072" y="1844824"/>
            <a:ext cx="6563072" cy="4536504"/>
          </a:xfrm>
        </p:spPr>
        <p:txBody>
          <a:bodyPr/>
          <a:lstStyle/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fa-IR" sz="24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پ </a:t>
            </a:r>
            <a:r>
              <a:rPr lang="ar-SA" sz="24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ـ برقراری نظام تضمین کیفیت مهارت آموزی و ارائه خدمات مراقبت بارداری و زایمان در قالب کارگروهی توسط ماماها، پزشکان و متخصصان زنان و زایمان، اطفال، بیهوشی و بقیه کارکنان مرتبط</a:t>
            </a:r>
            <a:endParaRPr lang="fa-IR" sz="2400" b="1" cap="small" dirty="0">
              <a:solidFill>
                <a:srgbClr val="212529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endParaRPr lang="fa-IR" sz="2400" b="1" cap="small" dirty="0">
              <a:solidFill>
                <a:srgbClr val="212529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274320" lvl="0" indent="-274320" algn="justLow" rtl="1" latinLnBrk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ar-SA" sz="2400" b="1" cap="small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ح ـ ارتقای کیفیت مراقبت</a:t>
            </a:r>
            <a:r>
              <a:rPr lang="fa-IR" sz="2400" b="1" cap="small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sz="2400" b="1" cap="small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های بارداری در راستای فرزند­آوری و زایمان طبیعی، مبتنی بر پرونده الکترونیک یکپارچه و برخط سلامت با امکان دسترسی در کلیه بخش­ های بهداشت و درمان دولتی و غیردولتی، بر اساس استقرار راهنماهای بالینی سلامت مادر و جنین و با رعایت سطح بندی خدمات</a:t>
            </a:r>
            <a:endParaRPr lang="en-US" sz="2400" b="1" cap="small" dirty="0">
              <a:solidFill>
                <a:srgbClr val="212529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02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3568" y="14469"/>
            <a:ext cx="7956376" cy="1254291"/>
          </a:xfrm>
        </p:spPr>
        <p:txBody>
          <a:bodyPr/>
          <a:lstStyle/>
          <a:p>
            <a:pPr lvl="0" algn="ctr" rtl="1">
              <a:spcBef>
                <a:spcPts val="0"/>
              </a:spcBef>
            </a:pPr>
            <a: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altLang="ko-KR" sz="30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altLang="ko-KR" sz="30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altLang="ko-KR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altLang="ko-KR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altLang="ko-KR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مقایسه پوشش </a:t>
            </a:r>
            <a:r>
              <a:rPr lang="fa-IR" altLang="ko-KR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مادران شرکت کننده در کلاس آمادگی </a:t>
            </a:r>
            <a:r>
              <a:rPr lang="fa-IR" altLang="ko-KR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زایمان </a:t>
            </a:r>
            <a:r>
              <a:rPr lang="fa-IR" altLang="ko-KR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6 ماهه اول1403 با 6ماهه اول </a:t>
            </a:r>
            <a:r>
              <a:rPr lang="fa-IR" altLang="ko-KR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1402(سیب)</a:t>
            </a:r>
            <a: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ko-KR" altLang="en-US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endParaRPr lang="ko-KR" altLang="en-US" dirty="0">
              <a:solidFill>
                <a:srgbClr val="0070C0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9411438"/>
              </p:ext>
            </p:extLst>
          </p:nvPr>
        </p:nvGraphicFramePr>
        <p:xfrm>
          <a:off x="1493404" y="1124744"/>
          <a:ext cx="6336703" cy="5477564"/>
        </p:xfrm>
        <a:graphic>
          <a:graphicData uri="http://schemas.openxmlformats.org/drawingml/2006/table">
            <a:tbl>
              <a:tblPr rtl="1"/>
              <a:tblGrid>
                <a:gridCol w="1272330">
                  <a:extLst>
                    <a:ext uri="{9D8B030D-6E8A-4147-A177-3AD203B41FA5}">
                      <a16:colId xmlns:a16="http://schemas.microsoft.com/office/drawing/2014/main" val="2822652128"/>
                    </a:ext>
                  </a:extLst>
                </a:gridCol>
                <a:gridCol w="1785538">
                  <a:extLst>
                    <a:ext uri="{9D8B030D-6E8A-4147-A177-3AD203B41FA5}">
                      <a16:colId xmlns:a16="http://schemas.microsoft.com/office/drawing/2014/main" val="44804628"/>
                    </a:ext>
                  </a:extLst>
                </a:gridCol>
                <a:gridCol w="1838999">
                  <a:extLst>
                    <a:ext uri="{9D8B030D-6E8A-4147-A177-3AD203B41FA5}">
                      <a16:colId xmlns:a16="http://schemas.microsoft.com/office/drawing/2014/main" val="1062517912"/>
                    </a:ext>
                  </a:extLst>
                </a:gridCol>
                <a:gridCol w="1439836">
                  <a:extLst>
                    <a:ext uri="{9D8B030D-6E8A-4147-A177-3AD203B41FA5}">
                      <a16:colId xmlns:a16="http://schemas.microsoft.com/office/drawing/2014/main" val="125171360"/>
                    </a:ext>
                  </a:extLst>
                </a:gridCol>
              </a:tblGrid>
              <a:tr h="21815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شهرستان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پوشش 6ماهه اول 1403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پوشش 6ماهه اول 1402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درصد ارتقا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0759370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کوهپایه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22.32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6.45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15.87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5041772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بوئین و میاندشت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28.13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13.48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14.65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6776590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چادگان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28.33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20.92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7.41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6836660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شهرضا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40.72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33.53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7.19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9556231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خوانسار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29.69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24.03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5.66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269407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گلپایگان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19.29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15.11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4.18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0352243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برخوار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20.97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17.75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3.22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201730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اصفهان 2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15.99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13.03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2.96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1924776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خمینی شهر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15.99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13.73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2.26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6286458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اصفهان 1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11.53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9.59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1.94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5581276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فریدونشهر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45.5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44.1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1.4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7855154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شاهین شهر و میمه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12.5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11.27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1.23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748632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مبارکه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24.25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23.42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0.83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5858466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نائین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23.83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23.27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0.56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6219351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تیران و کرون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6.4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6.01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0.39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6191216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ورزنه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3.02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3.32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-0.3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7754881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هرند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2.44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3.92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-1.48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4720376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فلاورجان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21.14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23.09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-1.95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5263733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لنجان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16.75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19.75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-3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1744825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نجف آباد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15.2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19.68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-4.48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7193481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سمیرم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36.73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41.47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-4.74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615036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فریدن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26.52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35.14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-8.62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8836062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نطنز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56.22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66.5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-10.28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8182626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جرقویه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5.19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18.56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-13.37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3503576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اردستان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33.94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48.84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-14.9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6602129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دهاقان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20.65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35.59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-14.94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8517299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خور و بیابانک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44.26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75.18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-30.92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0093499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دانشگاه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17.66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16.98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0.68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88913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6395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3568" y="14469"/>
            <a:ext cx="7956376" cy="838095"/>
          </a:xfrm>
        </p:spPr>
        <p:txBody>
          <a:bodyPr/>
          <a:lstStyle/>
          <a:p>
            <a:pPr lvl="0" algn="ctr" rtl="1">
              <a:spcBef>
                <a:spcPts val="0"/>
              </a:spcBef>
            </a:pPr>
            <a: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altLang="ko-KR" sz="30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altLang="ko-KR" sz="30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altLang="ko-KR" sz="2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altLang="ko-KR" sz="2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altLang="ko-K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مقایسه پوشش </a:t>
            </a:r>
            <a:r>
              <a:rPr lang="fa-IR" altLang="ko-KR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مادران شرکت کننده در کلاس </a:t>
            </a:r>
            <a:r>
              <a:rPr lang="fa-IR" altLang="ko-K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بر </a:t>
            </a:r>
            <a:r>
              <a:rPr lang="fa-IR" altLang="ko-KR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اساس فرم اکسل و بر اساس فرم </a:t>
            </a:r>
            <a:r>
              <a:rPr lang="fa-IR" altLang="ko-K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سیب</a:t>
            </a:r>
            <a:br>
              <a:rPr lang="fa-IR" altLang="ko-K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altLang="ko-K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6ماهه اول1403</a:t>
            </a:r>
            <a: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ko-KR" altLang="en-US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endParaRPr lang="ko-KR" altLang="en-US" dirty="0">
              <a:solidFill>
                <a:srgbClr val="0070C0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7330471"/>
              </p:ext>
            </p:extLst>
          </p:nvPr>
        </p:nvGraphicFramePr>
        <p:xfrm>
          <a:off x="1889448" y="764704"/>
          <a:ext cx="5544615" cy="6005436"/>
        </p:xfrm>
        <a:graphic>
          <a:graphicData uri="http://schemas.openxmlformats.org/drawingml/2006/table">
            <a:tbl>
              <a:tblPr rtl="1"/>
              <a:tblGrid>
                <a:gridCol w="1524432">
                  <a:extLst>
                    <a:ext uri="{9D8B030D-6E8A-4147-A177-3AD203B41FA5}">
                      <a16:colId xmlns:a16="http://schemas.microsoft.com/office/drawing/2014/main" val="4033019692"/>
                    </a:ext>
                  </a:extLst>
                </a:gridCol>
                <a:gridCol w="1362545">
                  <a:extLst>
                    <a:ext uri="{9D8B030D-6E8A-4147-A177-3AD203B41FA5}">
                      <a16:colId xmlns:a16="http://schemas.microsoft.com/office/drawing/2014/main" val="3805026964"/>
                    </a:ext>
                  </a:extLst>
                </a:gridCol>
                <a:gridCol w="1362545">
                  <a:extLst>
                    <a:ext uri="{9D8B030D-6E8A-4147-A177-3AD203B41FA5}">
                      <a16:colId xmlns:a16="http://schemas.microsoft.com/office/drawing/2014/main" val="210146880"/>
                    </a:ext>
                  </a:extLst>
                </a:gridCol>
                <a:gridCol w="1295093">
                  <a:extLst>
                    <a:ext uri="{9D8B030D-6E8A-4147-A177-3AD203B41FA5}">
                      <a16:colId xmlns:a16="http://schemas.microsoft.com/office/drawing/2014/main" val="618676950"/>
                    </a:ext>
                  </a:extLst>
                </a:gridCol>
              </a:tblGrid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شهرستان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سامانه سیب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فرم آماری اکسل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تفاوت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9528967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کوهپایه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22.32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22.32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3950420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برخوار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20.97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10.77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10.20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1918756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گلپایگان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19.29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9.50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9.79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4763805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خوانسار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29.69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21.26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8.43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8292566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جرقویه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5.19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5.19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444768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خور و بیابانک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44.26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39.84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4.42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2975354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مبارکه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24.25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20.14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4.11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5922968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اصفهان 1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11.53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8.33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3.20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6736264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ورزنه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3.02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3.02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4797365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خمینی شهر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15.99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13.05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2.94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6855339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نجف آباد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15.2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12.69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2.51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2361617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هرند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2.44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2.44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2845650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سمیرم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36.73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35.51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1.22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6783144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بوئین و میاندشت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28.13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27.08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1.05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279907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تیران و کرون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6.4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7.08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-0.68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2321771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لنجان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16.75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17.53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-0.78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1706380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فلاورجان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21.14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24.01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-2.87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3338622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شاهین شهر و میمه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12.5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16.20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-3.70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2797932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اصفهان 2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15.99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19.89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-3.90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4732992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نطنز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56.22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60.64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-4.42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6930347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شهرضا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40.72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48.40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-7.68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8361192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دهاقان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20.65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33.15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-12.50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2624513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فریدن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26.52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39.43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-12.91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78896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فریدونشهر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45.5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60.81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-15.31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2104381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اردستان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33.94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56.68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-22.74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5689863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نائین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23.83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53.27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-29.44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5797241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چادگان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28.33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98.32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-69.99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420356"/>
                  </a:ext>
                </a:extLst>
              </a:tr>
              <a:tr h="20708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دانشگاه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17.66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18.42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-0.76</a:t>
                      </a:r>
                    </a:p>
                  </a:txBody>
                  <a:tcPr marL="5002" marR="5002" marT="50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76152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713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3568" y="188640"/>
            <a:ext cx="7956376" cy="576064"/>
          </a:xfrm>
        </p:spPr>
        <p:txBody>
          <a:bodyPr/>
          <a:lstStyle/>
          <a:p>
            <a:pPr lvl="0" algn="ctr" rtl="1">
              <a:spcBef>
                <a:spcPts val="0"/>
              </a:spcBef>
            </a:pPr>
            <a: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altLang="ko-KR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altLang="ko-KR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altLang="ko-K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altLang="ko-K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altLang="ko-K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مقایسه </a:t>
            </a:r>
            <a:r>
              <a:rPr lang="fa-IR" altLang="ko-KR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تعداد مادران شرکت کننده در کلاس بر اساس فرم اکسل و بر اساس فرم </a:t>
            </a:r>
            <a:r>
              <a:rPr lang="fa-IR" altLang="ko-K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سیب</a:t>
            </a:r>
            <a:br>
              <a:rPr lang="fa-IR" altLang="ko-K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altLang="ko-K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</a:t>
            </a:r>
            <a:r>
              <a:rPr lang="fa-IR" altLang="ko-KR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6 ماهه اول 1403</a:t>
            </a:r>
            <a: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ko-KR" altLang="en-US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endParaRPr lang="ko-KR" altLang="en-US" dirty="0">
              <a:solidFill>
                <a:srgbClr val="0070C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7030507"/>
              </p:ext>
            </p:extLst>
          </p:nvPr>
        </p:nvGraphicFramePr>
        <p:xfrm>
          <a:off x="2285492" y="1052736"/>
          <a:ext cx="4752528" cy="5644817"/>
        </p:xfrm>
        <a:graphic>
          <a:graphicData uri="http://schemas.openxmlformats.org/drawingml/2006/table">
            <a:tbl>
              <a:tblPr rtl="1"/>
              <a:tblGrid>
                <a:gridCol w="1135755">
                  <a:extLst>
                    <a:ext uri="{9D8B030D-6E8A-4147-A177-3AD203B41FA5}">
                      <a16:colId xmlns:a16="http://schemas.microsoft.com/office/drawing/2014/main" val="2655546952"/>
                    </a:ext>
                  </a:extLst>
                </a:gridCol>
                <a:gridCol w="1146781">
                  <a:extLst>
                    <a:ext uri="{9D8B030D-6E8A-4147-A177-3AD203B41FA5}">
                      <a16:colId xmlns:a16="http://schemas.microsoft.com/office/drawing/2014/main" val="2799099201"/>
                    </a:ext>
                  </a:extLst>
                </a:gridCol>
                <a:gridCol w="1223969">
                  <a:extLst>
                    <a:ext uri="{9D8B030D-6E8A-4147-A177-3AD203B41FA5}">
                      <a16:colId xmlns:a16="http://schemas.microsoft.com/office/drawing/2014/main" val="1004352022"/>
                    </a:ext>
                  </a:extLst>
                </a:gridCol>
                <a:gridCol w="1246023">
                  <a:extLst>
                    <a:ext uri="{9D8B030D-6E8A-4147-A177-3AD203B41FA5}">
                      <a16:colId xmlns:a16="http://schemas.microsoft.com/office/drawing/2014/main" val="3327885457"/>
                    </a:ext>
                  </a:extLst>
                </a:gridCol>
              </a:tblGrid>
              <a:tr h="366369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شهرستان</a:t>
                      </a:r>
                    </a:p>
                  </a:txBody>
                  <a:tcPr marL="5636" marR="5636" marT="56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سامانه سیب</a:t>
                      </a:r>
                    </a:p>
                  </a:txBody>
                  <a:tcPr marL="5636" marR="5636" marT="56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فرم آماری اکسل</a:t>
                      </a:r>
                    </a:p>
                  </a:txBody>
                  <a:tcPr marL="5636" marR="5636" marT="56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تقاوت</a:t>
                      </a:r>
                    </a:p>
                  </a:txBody>
                  <a:tcPr marL="5636" marR="5636" marT="56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5328296"/>
                  </a:ext>
                </a:extLst>
              </a:tr>
              <a:tr h="180366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اصفهان 2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865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1081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-216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7543889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چادگان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51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176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-125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6721441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نایین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51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114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-63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4191461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شهرضا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329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392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-63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589918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اردستان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74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123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-49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8692077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فلاورجان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334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380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-46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3143593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شاهین شهر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151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196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-45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2668999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فریدن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74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110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-36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2302809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فریدونشهر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101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135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-34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6308772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دهاقان 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38</a:t>
                      </a:r>
                    </a:p>
                  </a:txBody>
                  <a:tcPr marL="5636" marR="5636" marT="56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61</a:t>
                      </a:r>
                    </a:p>
                  </a:txBody>
                  <a:tcPr marL="5636" marR="5636" marT="56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-23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524887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لنجان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233</a:t>
                      </a:r>
                    </a:p>
                  </a:txBody>
                  <a:tcPr marL="5636" marR="5636" marT="56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244</a:t>
                      </a:r>
                    </a:p>
                  </a:txBody>
                  <a:tcPr marL="5636" marR="5636" marT="56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-11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2631219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نطنز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151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-11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0277227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تیران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29</a:t>
                      </a:r>
                    </a:p>
                  </a:txBody>
                  <a:tcPr marL="5636" marR="5636" marT="56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32</a:t>
                      </a:r>
                    </a:p>
                  </a:txBody>
                  <a:tcPr marL="5636" marR="5636" marT="56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-3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2235383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بویین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27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26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5899572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سمیرم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90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87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9284741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هرند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</a:t>
                      </a:r>
                    </a:p>
                  </a:txBody>
                  <a:tcPr marL="5636" marR="5636" marT="56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5636" marR="5636" marT="56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5104162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خور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54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49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8169990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ورزنه 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</a:t>
                      </a:r>
                    </a:p>
                  </a:txBody>
                  <a:tcPr marL="5636" marR="5636" marT="56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5636" marR="5636" marT="56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2618580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خوانسار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38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27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11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6699046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جرقویه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12</a:t>
                      </a:r>
                    </a:p>
                  </a:txBody>
                  <a:tcPr marL="5636" marR="5636" marT="56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5636" marR="5636" marT="56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12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3369323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کوهپایه 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25</a:t>
                      </a:r>
                    </a:p>
                  </a:txBody>
                  <a:tcPr marL="5636" marR="5636" marT="56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5636" marR="5636" marT="56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25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5073718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مبارکه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201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167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34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2311010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گلپایگان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81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40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41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4280652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نجف اباد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296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248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48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2449930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خمینی شهر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333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272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61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6375781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برخوار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216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111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105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8840296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اصفهان یک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602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437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165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8903567"/>
                  </a:ext>
                </a:extLst>
              </a:tr>
              <a:tr h="14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دانشگاه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4455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4659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-204</a:t>
                      </a:r>
                    </a:p>
                  </a:txBody>
                  <a:tcPr marL="5636" marR="5636" marT="56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77714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8806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27584" y="116632"/>
            <a:ext cx="7956376" cy="864096"/>
          </a:xfrm>
        </p:spPr>
        <p:txBody>
          <a:bodyPr/>
          <a:lstStyle/>
          <a:p>
            <a:pPr lvl="0" algn="ctr">
              <a:spcBef>
                <a:spcPts val="0"/>
              </a:spcBef>
            </a:pPr>
            <a: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altLang="ko-KR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altLang="ko-KR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altLang="ko-K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altLang="ko-K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درصد  مادران شرکت کننده در حداقل 5 جلسه (جلسات چهارم تا هشتم) کلاس آمادگی زایمان 6 ماهه اول 1403</a:t>
            </a:r>
            <a:r>
              <a:rPr lang="en-US" sz="1800" b="0" dirty="0">
                <a:solidFill>
                  <a:prstClr val="black"/>
                </a:solidFill>
                <a:latin typeface="맑은 고딕"/>
                <a:ea typeface="+mn-ea"/>
                <a:cs typeface="+mn-cs"/>
              </a:rPr>
              <a:t/>
            </a:r>
            <a:br>
              <a:rPr lang="en-US" sz="1800" b="0" dirty="0">
                <a:solidFill>
                  <a:prstClr val="black"/>
                </a:solidFill>
                <a:latin typeface="맑은 고딕"/>
                <a:ea typeface="+mn-ea"/>
                <a:cs typeface="+mn-cs"/>
              </a:rPr>
            </a:br>
            <a:r>
              <a:rPr lang="ko-KR" altLang="en-US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endParaRPr lang="ko-KR" altLang="en-US" dirty="0">
              <a:solidFill>
                <a:srgbClr val="0070C0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795842"/>
              </p:ext>
            </p:extLst>
          </p:nvPr>
        </p:nvGraphicFramePr>
        <p:xfrm>
          <a:off x="1133364" y="916427"/>
          <a:ext cx="7344815" cy="5713496"/>
        </p:xfrm>
        <a:graphic>
          <a:graphicData uri="http://schemas.openxmlformats.org/drawingml/2006/table">
            <a:tbl>
              <a:tblPr rtl="1"/>
              <a:tblGrid>
                <a:gridCol w="874300">
                  <a:extLst>
                    <a:ext uri="{9D8B030D-6E8A-4147-A177-3AD203B41FA5}">
                      <a16:colId xmlns:a16="http://schemas.microsoft.com/office/drawing/2014/main" val="2456693236"/>
                    </a:ext>
                  </a:extLst>
                </a:gridCol>
                <a:gridCol w="1738191">
                  <a:extLst>
                    <a:ext uri="{9D8B030D-6E8A-4147-A177-3AD203B41FA5}">
                      <a16:colId xmlns:a16="http://schemas.microsoft.com/office/drawing/2014/main" val="2228672913"/>
                    </a:ext>
                  </a:extLst>
                </a:gridCol>
                <a:gridCol w="2414734">
                  <a:extLst>
                    <a:ext uri="{9D8B030D-6E8A-4147-A177-3AD203B41FA5}">
                      <a16:colId xmlns:a16="http://schemas.microsoft.com/office/drawing/2014/main" val="3910210752"/>
                    </a:ext>
                  </a:extLst>
                </a:gridCol>
                <a:gridCol w="2317590">
                  <a:extLst>
                    <a:ext uri="{9D8B030D-6E8A-4147-A177-3AD203B41FA5}">
                      <a16:colId xmlns:a16="http://schemas.microsoft.com/office/drawing/2014/main" val="1444860158"/>
                    </a:ext>
                  </a:extLst>
                </a:gridCol>
              </a:tblGrid>
              <a:tr h="43625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شهرستان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تعداد مادران شرکت کننده در کلاس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تعداد مادران شرکت کننده در حداقل</a:t>
                      </a:r>
                      <a:b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</a:br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5 جلسه (جلسات چهارم تا هشتم)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درصد مادران شرکت کننده در </a:t>
                      </a:r>
                      <a:r>
                        <a:rPr lang="fa-I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حداقل</a:t>
                      </a:r>
                    </a:p>
                    <a:p>
                      <a:pPr algn="ctr" rtl="1" fontAlgn="ctr"/>
                      <a:r>
                        <a:rPr lang="fa-I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5جلسه </a:t>
                      </a:r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(جلسات چهارم تا هشتم)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255748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فریدن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110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110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100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061618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نایین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114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104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91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2612422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شهرضا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392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347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89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4204406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بویین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26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22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85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9768759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لنجان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244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204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84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8196535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گلپایگان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40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32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80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1926221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نطنز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151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119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79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9342088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فلاورجان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380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292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77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2770828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اصفهان 2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1081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783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72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7725760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برخوار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111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78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70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2472037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سمیرم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87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59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68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9299882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مبارکه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167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101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60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1581141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دهاقان 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61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30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49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760213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فریدونشهر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135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64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47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9096523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اردستان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123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58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47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5108432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نجف اباد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248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104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42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9603688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خمینی شهر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272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110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40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3478399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اصفهان یک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437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151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35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2516356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چادگان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176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45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26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3865926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شاهین شهر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196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46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23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3939794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تیران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32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19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3934378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خوانسار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27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19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3491358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خور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49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5872100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جرقویه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213184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هرند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1603408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ورزنه 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062753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کوهپایه 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5593" marR="5593" marT="5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0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8189811"/>
                  </a:ext>
                </a:extLst>
              </a:tr>
              <a:tr h="1398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دانشگاه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4659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2873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62</a:t>
                      </a:r>
                    </a:p>
                  </a:txBody>
                  <a:tcPr marL="5593" marR="5593" marT="5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62678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1985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0"/>
            <a:ext cx="7956376" cy="854704"/>
          </a:xfrm>
        </p:spPr>
        <p:txBody>
          <a:bodyPr/>
          <a:lstStyle/>
          <a:p>
            <a:pPr algn="ctr"/>
            <a:r>
              <a:rPr lang="fa-IR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نوع زایمان مادران شرکت کننده در کلاس های آمادگی </a:t>
            </a:r>
            <a:r>
              <a:rPr lang="fa-I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زایمان</a:t>
            </a:r>
            <a:br>
              <a:rPr lang="fa-I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(</a:t>
            </a:r>
            <a:r>
              <a:rPr lang="fa-IR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حضوری و غ حضوری) اکسل 6 ماهه اول 1403</a:t>
            </a:r>
            <a:endParaRPr lang="en-US" sz="20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0"/>
            <p:extLst>
              <p:ext uri="{D42A27DB-BD31-4B8C-83A1-F6EECF244321}">
                <p14:modId xmlns:p14="http://schemas.microsoft.com/office/powerpoint/2010/main" val="3475788310"/>
              </p:ext>
            </p:extLst>
          </p:nvPr>
        </p:nvGraphicFramePr>
        <p:xfrm>
          <a:off x="683568" y="1196752"/>
          <a:ext cx="7571184" cy="5344836"/>
        </p:xfrm>
        <a:graphic>
          <a:graphicData uri="http://schemas.openxmlformats.org/drawingml/2006/table">
            <a:tbl>
              <a:tblPr rtl="1"/>
              <a:tblGrid>
                <a:gridCol w="666207">
                  <a:extLst>
                    <a:ext uri="{9D8B030D-6E8A-4147-A177-3AD203B41FA5}">
                      <a16:colId xmlns:a16="http://schemas.microsoft.com/office/drawing/2014/main" val="3486190678"/>
                    </a:ext>
                  </a:extLst>
                </a:gridCol>
                <a:gridCol w="1055855">
                  <a:extLst>
                    <a:ext uri="{9D8B030D-6E8A-4147-A177-3AD203B41FA5}">
                      <a16:colId xmlns:a16="http://schemas.microsoft.com/office/drawing/2014/main" val="2955299352"/>
                    </a:ext>
                  </a:extLst>
                </a:gridCol>
                <a:gridCol w="936802">
                  <a:extLst>
                    <a:ext uri="{9D8B030D-6E8A-4147-A177-3AD203B41FA5}">
                      <a16:colId xmlns:a16="http://schemas.microsoft.com/office/drawing/2014/main" val="1088172025"/>
                    </a:ext>
                  </a:extLst>
                </a:gridCol>
                <a:gridCol w="643136">
                  <a:extLst>
                    <a:ext uri="{9D8B030D-6E8A-4147-A177-3AD203B41FA5}">
                      <a16:colId xmlns:a16="http://schemas.microsoft.com/office/drawing/2014/main" val="3320018290"/>
                    </a:ext>
                  </a:extLst>
                </a:gridCol>
                <a:gridCol w="644262">
                  <a:extLst>
                    <a:ext uri="{9D8B030D-6E8A-4147-A177-3AD203B41FA5}">
                      <a16:colId xmlns:a16="http://schemas.microsoft.com/office/drawing/2014/main" val="69493649"/>
                    </a:ext>
                  </a:extLst>
                </a:gridCol>
                <a:gridCol w="614108">
                  <a:extLst>
                    <a:ext uri="{9D8B030D-6E8A-4147-A177-3AD203B41FA5}">
                      <a16:colId xmlns:a16="http://schemas.microsoft.com/office/drawing/2014/main" val="1586055162"/>
                    </a:ext>
                  </a:extLst>
                </a:gridCol>
                <a:gridCol w="629186">
                  <a:extLst>
                    <a:ext uri="{9D8B030D-6E8A-4147-A177-3AD203B41FA5}">
                      <a16:colId xmlns:a16="http://schemas.microsoft.com/office/drawing/2014/main" val="581050836"/>
                    </a:ext>
                  </a:extLst>
                </a:gridCol>
                <a:gridCol w="673290">
                  <a:extLst>
                    <a:ext uri="{9D8B030D-6E8A-4147-A177-3AD203B41FA5}">
                      <a16:colId xmlns:a16="http://schemas.microsoft.com/office/drawing/2014/main" val="3999748666"/>
                    </a:ext>
                  </a:extLst>
                </a:gridCol>
                <a:gridCol w="672166">
                  <a:extLst>
                    <a:ext uri="{9D8B030D-6E8A-4147-A177-3AD203B41FA5}">
                      <a16:colId xmlns:a16="http://schemas.microsoft.com/office/drawing/2014/main" val="1498098084"/>
                    </a:ext>
                  </a:extLst>
                </a:gridCol>
                <a:gridCol w="1036172">
                  <a:extLst>
                    <a:ext uri="{9D8B030D-6E8A-4147-A177-3AD203B41FA5}">
                      <a16:colId xmlns:a16="http://schemas.microsoft.com/office/drawing/2014/main" val="2957614651"/>
                    </a:ext>
                  </a:extLst>
                </a:gridCol>
              </a:tblGrid>
              <a:tr h="689035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شهرستان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مادران شرکت کننده 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مادران شرکت کننده در کلاس که در بازه زمانی مورد نظر زایمان کرده اند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درصد شرکت کنندگان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زایمان طبیعی 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درصد زایمان طبیعی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زایمان سزارین 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درصد زایمان سزارین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سزارین قبلی 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درصد سزارین قبلی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4216522"/>
                  </a:ext>
                </a:extLst>
              </a:tr>
              <a:tr h="199732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فریدن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110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44.5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81.6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18.4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77.8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3100447"/>
                  </a:ext>
                </a:extLst>
              </a:tr>
              <a:tr h="2280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نایین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114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31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27.2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21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67.7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32.3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140.0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7313261"/>
                  </a:ext>
                </a:extLst>
              </a:tr>
              <a:tr h="12130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خوانسار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27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22.2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66.7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33.3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12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600.0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3495292"/>
                  </a:ext>
                </a:extLst>
              </a:tr>
              <a:tr h="12130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برخوار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111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76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68.5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65.8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26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34.2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23.1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3326847"/>
                  </a:ext>
                </a:extLst>
              </a:tr>
              <a:tr h="12130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شاهین شهر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196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38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19.4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60.5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15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39.5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12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80.0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0568795"/>
                  </a:ext>
                </a:extLst>
              </a:tr>
              <a:tr h="12130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اصفهان یک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437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433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99.1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254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58.7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179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41.3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27.9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4135738"/>
                  </a:ext>
                </a:extLst>
              </a:tr>
              <a:tr h="12130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مبارکه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167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133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79.6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54.9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45.1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15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25.0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9593416"/>
                  </a:ext>
                </a:extLst>
              </a:tr>
              <a:tr h="12130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سمیرم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87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74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85.1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52.7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35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47.3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17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48.6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2733362"/>
                  </a:ext>
                </a:extLst>
              </a:tr>
              <a:tr h="12130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خمینی شهر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272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142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52.2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72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50.7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49.3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20.0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6695230"/>
                  </a:ext>
                </a:extLst>
              </a:tr>
              <a:tr h="238336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بویین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26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26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100.0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50.0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50.0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38.5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678197"/>
                  </a:ext>
                </a:extLst>
              </a:tr>
              <a:tr h="12130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اصفهان 2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1081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734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67.9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353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48.1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381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51.9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133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34.9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6211474"/>
                  </a:ext>
                </a:extLst>
              </a:tr>
              <a:tr h="12130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فلاورجان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380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279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73.4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133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47.7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146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52.3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67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45.9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580399"/>
                  </a:ext>
                </a:extLst>
              </a:tr>
              <a:tr h="12130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شهرضا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392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196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50.0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91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46.4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105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53.6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9.5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8172513"/>
                  </a:ext>
                </a:extLst>
              </a:tr>
              <a:tr h="12130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اردستان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123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84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68.3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38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45.2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46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54.8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31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67.4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9614801"/>
                  </a:ext>
                </a:extLst>
              </a:tr>
              <a:tr h="12130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چادگان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176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77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43.8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42.9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44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57.1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35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79.5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518135"/>
                  </a:ext>
                </a:extLst>
              </a:tr>
              <a:tr h="12130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خور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14.3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42.9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57.1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325.0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2474696"/>
                  </a:ext>
                </a:extLst>
              </a:tr>
              <a:tr h="12130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دهاقان 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61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31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50.8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13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41.9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18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58.1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12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66.7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5774687"/>
                  </a:ext>
                </a:extLst>
              </a:tr>
              <a:tr h="12130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فریدونشهر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135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89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65.9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37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41.6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52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58.4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44.2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2256557"/>
                  </a:ext>
                </a:extLst>
              </a:tr>
              <a:tr h="12130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گلپایگان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28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70.0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11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39.3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17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60.7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17.6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6257135"/>
                  </a:ext>
                </a:extLst>
              </a:tr>
              <a:tr h="12130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لنجان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244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123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50.4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48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39.0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75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61.0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21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28.0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8285232"/>
                  </a:ext>
                </a:extLst>
              </a:tr>
              <a:tr h="12130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نجف اباد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248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213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85.9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83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39.0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130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61.0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27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20.8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7728352"/>
                  </a:ext>
                </a:extLst>
              </a:tr>
              <a:tr h="12130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تیران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32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31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96.9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11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35.5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20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64.5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5.0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4485001"/>
                  </a:ext>
                </a:extLst>
              </a:tr>
              <a:tr h="12130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نطنز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151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85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56.3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26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30.6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59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69.4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43</a:t>
                      </a:r>
                    </a:p>
                  </a:txBody>
                  <a:tcPr marL="4852" marR="4852" marT="4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72.9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0201632"/>
                  </a:ext>
                </a:extLst>
              </a:tr>
              <a:tr h="12130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دانشگاه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4659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2985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64.1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1469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49.2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1516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50.8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571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37.7</a:t>
                      </a:r>
                    </a:p>
                  </a:txBody>
                  <a:tcPr marL="4852" marR="4852" marT="4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06251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9222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71600" y="404665"/>
            <a:ext cx="7956376" cy="979514"/>
          </a:xfrm>
        </p:spPr>
        <p:txBody>
          <a:bodyPr/>
          <a:lstStyle/>
          <a:p>
            <a:pPr lvl="0" algn="ctr" rtl="1">
              <a:spcBef>
                <a:spcPts val="0"/>
              </a:spcBef>
            </a:pPr>
            <a:r>
              <a:rPr lang="fa-IR" sz="3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sz="3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3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درصد </a:t>
            </a:r>
            <a: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سزارین نخست زای دانشگاه های علوم پزشکی کشور</a:t>
            </a:r>
            <a:b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در سال های 1402-1401و تغییرات آن</a:t>
            </a:r>
            <a:r>
              <a:rPr lang="ko-KR" altLang="en-US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endParaRPr lang="ko-KR" altLang="en-US" dirty="0">
              <a:solidFill>
                <a:srgbClr val="0070C0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08CCEC-6664-4EEC-9937-A4A97BCC89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895" r="2000"/>
          <a:stretch/>
        </p:blipFill>
        <p:spPr>
          <a:xfrm>
            <a:off x="251520" y="1384179"/>
            <a:ext cx="8568952" cy="478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76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71600" y="260648"/>
            <a:ext cx="7956376" cy="1123531"/>
          </a:xfrm>
        </p:spPr>
        <p:txBody>
          <a:bodyPr/>
          <a:lstStyle/>
          <a:p>
            <a:pPr lvl="0" algn="ctr" rtl="1">
              <a:spcBef>
                <a:spcPts val="0"/>
              </a:spcBef>
            </a:pPr>
            <a:r>
              <a:rPr lang="fa-IR" sz="3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sz="3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3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sz="3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3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گروه </a:t>
            </a:r>
            <a: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بندی درصد سزارین نخست زای دانشگاه های علوم </a:t>
            </a:r>
            <a:b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پزشکی کشور در سال 1402</a:t>
            </a:r>
            <a: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ko-KR" altLang="en-US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endParaRPr lang="ko-KR" altLang="en-US" dirty="0">
              <a:solidFill>
                <a:srgbClr val="0070C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8711E8-49FF-443C-B7E3-FE34DD8A81C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064" r="2526"/>
          <a:stretch/>
        </p:blipFill>
        <p:spPr>
          <a:xfrm>
            <a:off x="755576" y="1358914"/>
            <a:ext cx="7717739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932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99592" y="188640"/>
            <a:ext cx="7956376" cy="1296144"/>
          </a:xfrm>
        </p:spPr>
        <p:txBody>
          <a:bodyPr/>
          <a:lstStyle/>
          <a:p>
            <a:pPr lvl="0" algn="ctr" rtl="1">
              <a:spcBef>
                <a:spcPts val="0"/>
              </a:spcBef>
            </a:pPr>
            <a: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altLang="ko-KR" sz="30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altLang="ko-KR" sz="30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altLang="ko-KR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altLang="ko-KR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تغییرات درصد سزارین نخست زای دانشگاه های علوم </a:t>
            </a:r>
            <a:b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پزشکی کشور در سال 1402در مقایسه با سال 1401</a:t>
            </a:r>
            <a: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ko-KR" altLang="en-US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endParaRPr lang="ko-KR" altLang="en-US" dirty="0">
              <a:solidFill>
                <a:srgbClr val="0070C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83B5AF-C5A0-4F35-B7B3-5B1CA658C1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456" r="2285"/>
          <a:stretch/>
        </p:blipFill>
        <p:spPr>
          <a:xfrm>
            <a:off x="913837" y="1484784"/>
            <a:ext cx="7536872" cy="5056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661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71600" y="404665"/>
            <a:ext cx="7956376" cy="979514"/>
          </a:xfrm>
        </p:spPr>
        <p:txBody>
          <a:bodyPr/>
          <a:lstStyle/>
          <a:p>
            <a:pPr lvl="0" algn="ctr" rtl="1">
              <a:spcBef>
                <a:spcPts val="0"/>
              </a:spcBef>
            </a:pPr>
            <a:r>
              <a:rPr lang="fa-IR" sz="3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sz="3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3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درصد </a:t>
            </a:r>
            <a: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سزارین نخست زای دانشگاه های علوم پزشکی کشور</a:t>
            </a:r>
            <a:b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در سال های </a:t>
            </a:r>
            <a:r>
              <a:rPr lang="fa-IR" sz="3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1402 و 6 ماهه اول 1403و </a:t>
            </a:r>
            <a: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تغییرات آن</a:t>
            </a:r>
            <a:r>
              <a:rPr lang="ko-KR" altLang="en-US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endParaRPr lang="ko-KR" altLang="en-US" dirty="0">
              <a:solidFill>
                <a:srgbClr val="0070C0"/>
              </a:solidFill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623" y="1600201"/>
            <a:ext cx="5140753" cy="4709119"/>
          </a:xfrm>
        </p:spPr>
      </p:pic>
    </p:spTree>
    <p:extLst>
      <p:ext uri="{BB962C8B-B14F-4D97-AF65-F5344CB8AC3E}">
        <p14:creationId xmlns:p14="http://schemas.microsoft.com/office/powerpoint/2010/main" val="2338759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71600" y="260648"/>
            <a:ext cx="7956376" cy="1123531"/>
          </a:xfrm>
        </p:spPr>
        <p:txBody>
          <a:bodyPr/>
          <a:lstStyle/>
          <a:p>
            <a:pPr lvl="0" algn="ctr" rtl="1">
              <a:spcBef>
                <a:spcPts val="0"/>
              </a:spcBef>
            </a:pPr>
            <a:r>
              <a:rPr lang="fa-IR" sz="3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sz="3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3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sz="3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3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گروه </a:t>
            </a:r>
            <a: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بندی درصد سزارین نخست زای دانشگاه های علوم </a:t>
            </a:r>
            <a:b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پزشکی کشور در </a:t>
            </a:r>
            <a:r>
              <a:rPr lang="fa-IR" sz="3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6 ماهه اول سال 1403</a:t>
            </a:r>
            <a: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ko-KR" altLang="en-US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endParaRPr lang="ko-KR" altLang="en-US" dirty="0">
              <a:solidFill>
                <a:srgbClr val="0070C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345958"/>
            <a:ext cx="7704855" cy="4803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260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11560" y="188640"/>
            <a:ext cx="8352928" cy="1296144"/>
          </a:xfrm>
        </p:spPr>
        <p:txBody>
          <a:bodyPr/>
          <a:lstStyle/>
          <a:p>
            <a:pPr lvl="0" algn="ctr" rtl="1">
              <a:spcBef>
                <a:spcPts val="0"/>
              </a:spcBef>
            </a:pPr>
            <a: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altLang="ko-KR" sz="30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altLang="ko-KR" sz="3000" dirty="0" smtClean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altLang="ko-KR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altLang="ko-KR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تغییرات درصد سزارین نخست زای دانشگاه های علوم </a:t>
            </a:r>
            <a:r>
              <a:rPr lang="fa-IR" sz="3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پزشکی </a:t>
            </a:r>
            <a: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کشور در </a:t>
            </a:r>
            <a:r>
              <a:rPr lang="fa-IR" sz="3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6 ماهه اول سال 1403در </a:t>
            </a:r>
            <a:r>
              <a:rPr lang="fa-IR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مقایسه با سال </a:t>
            </a:r>
            <a:r>
              <a:rPr lang="fa-IR" sz="3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1402</a:t>
            </a:r>
            <a: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FE8637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ko-KR" altLang="en-US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ko-KR" altLang="en-US" sz="3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endParaRPr lang="ko-KR" altLang="en-US" dirty="0">
              <a:solidFill>
                <a:srgbClr val="0070C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450075"/>
            <a:ext cx="7272808" cy="471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68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b9e114dbbe19e5831893472b749f2fa8d4b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1000</TotalTime>
  <Words>1599</Words>
  <Application>Microsoft Office PowerPoint</Application>
  <PresentationFormat>On-screen Show (4:3)</PresentationFormat>
  <Paragraphs>778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34</vt:i4>
      </vt:variant>
    </vt:vector>
  </HeadingPairs>
  <TitlesOfParts>
    <vt:vector size="45" baseType="lpstr">
      <vt:lpstr>맑은 고딕</vt:lpstr>
      <vt:lpstr>Arial</vt:lpstr>
      <vt:lpstr>B Nazanin</vt:lpstr>
      <vt:lpstr>B Titr</vt:lpstr>
      <vt:lpstr>B Yagut</vt:lpstr>
      <vt:lpstr>Calibri</vt:lpstr>
      <vt:lpstr>Century Schoolbook</vt:lpstr>
      <vt:lpstr>Times New Roman</vt:lpstr>
      <vt:lpstr>Wingdings</vt:lpstr>
      <vt:lpstr>Office Theme</vt:lpstr>
      <vt:lpstr>Custom Design</vt:lpstr>
      <vt:lpstr>PowerPoint Presentation</vt:lpstr>
      <vt:lpstr>PowerPoint Presentation</vt:lpstr>
      <vt:lpstr>PowerPoint Presentation</vt:lpstr>
      <vt:lpstr> درصد سزارین نخست زای دانشگاه های علوم پزشکی کشور  در سال های 1402-1401و تغییرات آن </vt:lpstr>
      <vt:lpstr>  گروه بندی درصد سزارین نخست زای دانشگاه های علوم  پزشکی کشور در سال 1402  </vt:lpstr>
      <vt:lpstr>   تغییرات درصد سزارین نخست زای دانشگاه های علوم  پزشکی کشور در سال 1402در مقایسه با سال 1401  </vt:lpstr>
      <vt:lpstr> درصد سزارین نخست زای دانشگاه های علوم پزشکی کشور  در سال های 1402 و 6 ماهه اول 1403و تغییرات آن </vt:lpstr>
      <vt:lpstr>  گروه بندی درصد سزارین نخست زای دانشگاه های علوم  پزشکی کشور در 6 ماهه اول سال 1403  </vt:lpstr>
      <vt:lpstr>   تغییرات درصد سزارین نخست زای دانشگاه های علوم پزشکی کشور در 6 ماهه اول سال 1403در مقایسه با سال 1402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مقایسه پوشش مادران شرکت کننده در کلاس آمادگی زایمان 6 ماهه اول1403 با 6ماهه اول 1402(سیب)   </vt:lpstr>
      <vt:lpstr>   مقایسه پوشش مادران شرکت کننده در کلاس بر اساس فرم اکسل و بر اساس فرم سیب  6ماهه اول1403  </vt:lpstr>
      <vt:lpstr>   مقایسه تعداد مادران شرکت کننده در کلاس بر اساس فرم اکسل و بر اساس فرم سیب  6 ماهه اول 1403  </vt:lpstr>
      <vt:lpstr>   درصد  مادران شرکت کننده در حداقل 5 جلسه (جلسات چهارم تا هشتم) کلاس آمادگی زایمان 6 ماهه اول 1403  </vt:lpstr>
      <vt:lpstr>نوع زایمان مادران شرکت کننده در کلاس های آمادگی زایمان (حضوری و غ حضوری) اکسل 6 ماهه اول 1403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Registered User</dc:creator>
  <cp:lastModifiedBy>salmandan</cp:lastModifiedBy>
  <cp:revision>107</cp:revision>
  <dcterms:created xsi:type="dcterms:W3CDTF">2014-04-01T16:35:38Z</dcterms:created>
  <dcterms:modified xsi:type="dcterms:W3CDTF">2024-11-18T10:06:05Z</dcterms:modified>
</cp:coreProperties>
</file>